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svg" ContentType="image/svg+xml"/>
  <Default Extension="xlsx" ContentType="application/vnd.openxmlformats-officedocument.spreadsheetml.sheet"/>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theme/themeOverride1.xml" ContentType="application/vnd.openxmlformats-officedocument.themeOverr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notesSlides/notesSlide19.xml" ContentType="application/vnd.openxmlformats-officedocument.presentationml.notesSlide+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charts/chartEx1.xml" ContentType="application/vnd.ms-office.chartex+xml"/>
  <Override PartName="/ppt/charts/style2.xml" ContentType="application/vnd.ms-office.chartstyle+xml"/>
  <Override PartName="/ppt/charts/colors2.xml" ContentType="application/vnd.ms-office.chartcolorstyle+xml"/>
  <Override PartName="/ppt/theme/themeOverride2.xml" ContentType="application/vnd.openxmlformats-officedocument.themeOverride+xml"/>
  <Override PartName="/ppt/notesSlides/notesSlide35.xml" ContentType="application/vnd.openxmlformats-officedocument.presentationml.notesSlide+xml"/>
  <Override PartName="/ppt/charts/chartEx2.xml" ContentType="application/vnd.ms-office.chartex+xml"/>
  <Override PartName="/ppt/charts/style3.xml" ContentType="application/vnd.ms-office.chartstyle+xml"/>
  <Override PartName="/ppt/charts/colors3.xml" ContentType="application/vnd.ms-office.chartcolorstyle+xml"/>
  <Override PartName="/ppt/theme/themeOverride3.xml" ContentType="application/vnd.openxmlformats-officedocument.themeOverr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charts/chartEx3.xml" ContentType="application/vnd.ms-office.chartex+xml"/>
  <Override PartName="/ppt/charts/style4.xml" ContentType="application/vnd.ms-office.chartstyle+xml"/>
  <Override PartName="/ppt/charts/colors4.xml" ContentType="application/vnd.ms-office.chartcolorstyle+xml"/>
  <Override PartName="/ppt/theme/themeOverride4.xml" ContentType="application/vnd.openxmlformats-officedocument.themeOverride+xml"/>
  <Override PartName="/ppt/notesSlides/notesSlide44.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notesSlides/notesSlide45.xml" ContentType="application/vnd.openxmlformats-officedocument.presentationml.notesSlide+xml"/>
  <Override PartName="/ppt/charts/chartEx4.xml" ContentType="application/vnd.ms-office.chartex+xml"/>
  <Override PartName="/ppt/charts/style5.xml" ContentType="application/vnd.ms-office.chartstyle+xml"/>
  <Override PartName="/ppt/charts/colors5.xml" ContentType="application/vnd.ms-office.chartcolorstyle+xml"/>
  <Override PartName="/ppt/theme/themeOverride5.xml" ContentType="application/vnd.openxmlformats-officedocument.themeOverride+xml"/>
  <Override PartName="/ppt/notesSlides/notesSlide46.xml" ContentType="application/vnd.openxmlformats-officedocument.presentationml.notesSlide+xml"/>
  <Override PartName="/ppt/charts/chart2.xml" ContentType="application/vnd.openxmlformats-officedocument.drawingml.chart+xml"/>
  <Override PartName="/ppt/charts/style6.xml" ContentType="application/vnd.ms-office.chartstyle+xml"/>
  <Override PartName="/ppt/charts/colors6.xml" ContentType="application/vnd.ms-office.chartcolorstyle+xml"/>
  <Override PartName="/ppt/theme/themeOverride6.xml" ContentType="application/vnd.openxmlformats-officedocument.themeOverride+xml"/>
  <Override PartName="/ppt/notesSlides/notesSlide47.xml" ContentType="application/vnd.openxmlformats-officedocument.presentationml.notesSlide+xml"/>
  <Override PartName="/ppt/charts/chart3.xml" ContentType="application/vnd.openxmlformats-officedocument.drawingml.chart+xml"/>
  <Override PartName="/ppt/charts/style7.xml" ContentType="application/vnd.ms-office.chartstyle+xml"/>
  <Override PartName="/ppt/charts/colors7.xml" ContentType="application/vnd.ms-office.chartcolorstyle+xml"/>
  <Override PartName="/ppt/theme/themeOverride7.xml" ContentType="application/vnd.openxmlformats-officedocument.themeOverride+xml"/>
  <Override PartName="/ppt/notesSlides/notesSlide48.xml" ContentType="application/vnd.openxmlformats-officedocument.presentationml.notesSlide+xml"/>
  <Override PartName="/ppt/charts/chartEx5.xml" ContentType="application/vnd.ms-office.chartex+xml"/>
  <Override PartName="/ppt/charts/style8.xml" ContentType="application/vnd.ms-office.chartstyle+xml"/>
  <Override PartName="/ppt/charts/colors8.xml" ContentType="application/vnd.ms-office.chartcolorstyle+xml"/>
  <Override PartName="/ppt/theme/themeOverride8.xml" ContentType="application/vnd.openxmlformats-officedocument.themeOverride+xml"/>
  <Override PartName="/ppt/notesSlides/notesSlide49.xml" ContentType="application/vnd.openxmlformats-officedocument.presentationml.notesSlide+xml"/>
  <Override PartName="/ppt/charts/chart4.xml" ContentType="application/vnd.openxmlformats-officedocument.drawingml.chart+xml"/>
  <Override PartName="/ppt/charts/style9.xml" ContentType="application/vnd.ms-office.chartstyle+xml"/>
  <Override PartName="/ppt/charts/colors9.xml" ContentType="application/vnd.ms-office.chartcolorstyle+xml"/>
  <Override PartName="/ppt/theme/themeOverride9.xml" ContentType="application/vnd.openxmlformats-officedocument.themeOverride+xml"/>
  <Override PartName="/ppt/notesSlides/notesSlide50.xml" ContentType="application/vnd.openxmlformats-officedocument.presentationml.notesSlide+xml"/>
  <Override PartName="/ppt/charts/chart5.xml" ContentType="application/vnd.openxmlformats-officedocument.drawingml.chart+xml"/>
  <Override PartName="/ppt/charts/style10.xml" ContentType="application/vnd.ms-office.chartstyle+xml"/>
  <Override PartName="/ppt/charts/colors10.xml" ContentType="application/vnd.ms-office.chartcolorstyle+xml"/>
  <Override PartName="/ppt/theme/themeOverride10.xml" ContentType="application/vnd.openxmlformats-officedocument.themeOverride+xml"/>
  <Override PartName="/ppt/notesSlides/notesSlide51.xml" ContentType="application/vnd.openxmlformats-officedocument.presentationml.notesSlide+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78" r:id="rId2"/>
    <p:sldMasterId id="2147483690" r:id="rId3"/>
  </p:sldMasterIdLst>
  <p:notesMasterIdLst>
    <p:notesMasterId r:id="rId60"/>
  </p:notesMasterIdLst>
  <p:sldIdLst>
    <p:sldId id="256" r:id="rId4"/>
    <p:sldId id="1227" r:id="rId5"/>
    <p:sldId id="1196" r:id="rId6"/>
    <p:sldId id="1229" r:id="rId7"/>
    <p:sldId id="1211" r:id="rId8"/>
    <p:sldId id="1195" r:id="rId9"/>
    <p:sldId id="1161" r:id="rId10"/>
    <p:sldId id="1125" r:id="rId11"/>
    <p:sldId id="1212" r:id="rId12"/>
    <p:sldId id="1183" r:id="rId13"/>
    <p:sldId id="1223" r:id="rId14"/>
    <p:sldId id="1147" r:id="rId15"/>
    <p:sldId id="1218" r:id="rId16"/>
    <p:sldId id="1217" r:id="rId17"/>
    <p:sldId id="1222" r:id="rId18"/>
    <p:sldId id="1235" r:id="rId19"/>
    <p:sldId id="1234" r:id="rId20"/>
    <p:sldId id="1219" r:id="rId21"/>
    <p:sldId id="1224" r:id="rId22"/>
    <p:sldId id="1220" r:id="rId23"/>
    <p:sldId id="1233" r:id="rId24"/>
    <p:sldId id="1200" r:id="rId25"/>
    <p:sldId id="1199" r:id="rId26"/>
    <p:sldId id="1198" r:id="rId27"/>
    <p:sldId id="1213" r:id="rId28"/>
    <p:sldId id="1012" r:id="rId29"/>
    <p:sldId id="1022" r:id="rId30"/>
    <p:sldId id="281" r:id="rId31"/>
    <p:sldId id="1225" r:id="rId32"/>
    <p:sldId id="1231" r:id="rId33"/>
    <p:sldId id="1226" r:id="rId34"/>
    <p:sldId id="1221" r:id="rId35"/>
    <p:sldId id="1002" r:id="rId36"/>
    <p:sldId id="998" r:id="rId37"/>
    <p:sldId id="1000" r:id="rId38"/>
    <p:sldId id="1184" r:id="rId39"/>
    <p:sldId id="1105" r:id="rId40"/>
    <p:sldId id="1173" r:id="rId41"/>
    <p:sldId id="1193" r:id="rId42"/>
    <p:sldId id="1130" r:id="rId43"/>
    <p:sldId id="1137" r:id="rId44"/>
    <p:sldId id="1210" r:id="rId45"/>
    <p:sldId id="1202" r:id="rId46"/>
    <p:sldId id="1203" r:id="rId47"/>
    <p:sldId id="1204" r:id="rId48"/>
    <p:sldId id="1201" r:id="rId49"/>
    <p:sldId id="1205" r:id="rId50"/>
    <p:sldId id="1206" r:id="rId51"/>
    <p:sldId id="1207" r:id="rId52"/>
    <p:sldId id="1209" r:id="rId53"/>
    <p:sldId id="1208" r:id="rId54"/>
    <p:sldId id="1094" r:id="rId55"/>
    <p:sldId id="1084" r:id="rId56"/>
    <p:sldId id="1138" r:id="rId57"/>
    <p:sldId id="1156" r:id="rId58"/>
    <p:sldId id="1228" r:id="rId59"/>
  </p:sldIdLst>
  <p:sldSz cx="12192000" cy="6858000"/>
  <p:notesSz cx="7010400" cy="92964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77239" autoAdjust="0"/>
  </p:normalViewPr>
  <p:slideViewPr>
    <p:cSldViewPr snapToGrid="0" showGuides="1">
      <p:cViewPr varScale="1">
        <p:scale>
          <a:sx n="82" d="100"/>
          <a:sy n="82" d="100"/>
        </p:scale>
        <p:origin x="1632"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slide" Target="slides/slide39.xml"/><Relationship Id="rId47" Type="http://schemas.openxmlformats.org/officeDocument/2006/relationships/slide" Target="slides/slide44.xml"/><Relationship Id="rId50" Type="http://schemas.openxmlformats.org/officeDocument/2006/relationships/slide" Target="slides/slide47.xml"/><Relationship Id="rId55" Type="http://schemas.openxmlformats.org/officeDocument/2006/relationships/slide" Target="slides/slide52.xml"/><Relationship Id="rId63" Type="http://schemas.openxmlformats.org/officeDocument/2006/relationships/theme" Target="theme/theme1.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slide" Target="slides/slide37.xml"/><Relationship Id="rId45" Type="http://schemas.openxmlformats.org/officeDocument/2006/relationships/slide" Target="slides/slide42.xml"/><Relationship Id="rId53" Type="http://schemas.openxmlformats.org/officeDocument/2006/relationships/slide" Target="slides/slide50.xml"/><Relationship Id="rId58" Type="http://schemas.openxmlformats.org/officeDocument/2006/relationships/slide" Target="slides/slide55.xml"/><Relationship Id="rId5" Type="http://schemas.openxmlformats.org/officeDocument/2006/relationships/slide" Target="slides/slide2.xml"/><Relationship Id="rId61" Type="http://schemas.openxmlformats.org/officeDocument/2006/relationships/presProps" Target="presProps.xml"/><Relationship Id="rId19" Type="http://schemas.openxmlformats.org/officeDocument/2006/relationships/slide" Target="slides/slide1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slide" Target="slides/slide40.xml"/><Relationship Id="rId48" Type="http://schemas.openxmlformats.org/officeDocument/2006/relationships/slide" Target="slides/slide45.xml"/><Relationship Id="rId56" Type="http://schemas.openxmlformats.org/officeDocument/2006/relationships/slide" Target="slides/slide53.xml"/><Relationship Id="rId64" Type="http://schemas.openxmlformats.org/officeDocument/2006/relationships/tableStyles" Target="tableStyles.xml"/><Relationship Id="rId8" Type="http://schemas.openxmlformats.org/officeDocument/2006/relationships/slide" Target="slides/slide5.xml"/><Relationship Id="rId51" Type="http://schemas.openxmlformats.org/officeDocument/2006/relationships/slide" Target="slides/slide48.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notesMaster" Target="notesMasters/notesMaster1.xml"/><Relationship Id="rId4" Type="http://schemas.openxmlformats.org/officeDocument/2006/relationships/slide" Target="slides/slide1.xml"/><Relationship Id="rId9" Type="http://schemas.openxmlformats.org/officeDocument/2006/relationships/slide" Target="slides/slide6.xml"/></Relationships>
</file>

<file path=ppt/charts/_rels/chart1.xml.rels><?xml version="1.0" encoding="UTF-8" standalone="yes"?>
<Relationships xmlns="http://schemas.openxmlformats.org/package/2006/relationships"><Relationship Id="rId3" Type="http://schemas.openxmlformats.org/officeDocument/2006/relationships/themeOverride" Target="../theme/themeOverride1.xml"/><Relationship Id="rId2" Type="http://schemas.microsoft.com/office/2011/relationships/chartColorStyle" Target="colors1.xml"/><Relationship Id="rId1" Type="http://schemas.microsoft.com/office/2011/relationships/chartStyle" Target="style1.xml"/><Relationship Id="rId4" Type="http://schemas.openxmlformats.org/officeDocument/2006/relationships/package" Target="../embeddings/Microsoft_Excel_Worksheet.xlsx"/></Relationships>
</file>

<file path=ppt/charts/_rels/chart2.xml.rels><?xml version="1.0" encoding="UTF-8" standalone="yes"?>
<Relationships xmlns="http://schemas.openxmlformats.org/package/2006/relationships"><Relationship Id="rId3" Type="http://schemas.openxmlformats.org/officeDocument/2006/relationships/themeOverride" Target="../theme/themeOverride6.xml"/><Relationship Id="rId2" Type="http://schemas.microsoft.com/office/2011/relationships/chartColorStyle" Target="colors6.xml"/><Relationship Id="rId1" Type="http://schemas.microsoft.com/office/2011/relationships/chartStyle" Target="style6.xml"/><Relationship Id="rId4" Type="http://schemas.openxmlformats.org/officeDocument/2006/relationships/package" Target="../embeddings/Microsoft_Excel_Worksheet1.xlsx"/></Relationships>
</file>

<file path=ppt/charts/_rels/chart3.xml.rels><?xml version="1.0" encoding="UTF-8" standalone="yes"?>
<Relationships xmlns="http://schemas.openxmlformats.org/package/2006/relationships"><Relationship Id="rId3" Type="http://schemas.openxmlformats.org/officeDocument/2006/relationships/themeOverride" Target="../theme/themeOverride7.xml"/><Relationship Id="rId2" Type="http://schemas.microsoft.com/office/2011/relationships/chartColorStyle" Target="colors7.xml"/><Relationship Id="rId1" Type="http://schemas.microsoft.com/office/2011/relationships/chartStyle" Target="style7.xml"/><Relationship Id="rId4" Type="http://schemas.openxmlformats.org/officeDocument/2006/relationships/package" Target="../embeddings/Microsoft_Excel_Worksheet2.xlsx"/></Relationships>
</file>

<file path=ppt/charts/_rels/chart4.xml.rels><?xml version="1.0" encoding="UTF-8" standalone="yes"?>
<Relationships xmlns="http://schemas.openxmlformats.org/package/2006/relationships"><Relationship Id="rId3" Type="http://schemas.openxmlformats.org/officeDocument/2006/relationships/themeOverride" Target="../theme/themeOverride9.xml"/><Relationship Id="rId2" Type="http://schemas.microsoft.com/office/2011/relationships/chartColorStyle" Target="colors9.xml"/><Relationship Id="rId1" Type="http://schemas.microsoft.com/office/2011/relationships/chartStyle" Target="style9.xml"/><Relationship Id="rId4" Type="http://schemas.openxmlformats.org/officeDocument/2006/relationships/package" Target="../embeddings/Microsoft_Excel_Worksheet3.xlsx"/></Relationships>
</file>

<file path=ppt/charts/_rels/chart5.xml.rels><?xml version="1.0" encoding="UTF-8" standalone="yes"?>
<Relationships xmlns="http://schemas.openxmlformats.org/package/2006/relationships"><Relationship Id="rId3" Type="http://schemas.openxmlformats.org/officeDocument/2006/relationships/themeOverride" Target="../theme/themeOverride10.xml"/><Relationship Id="rId2" Type="http://schemas.microsoft.com/office/2011/relationships/chartColorStyle" Target="colors10.xml"/><Relationship Id="rId1" Type="http://schemas.microsoft.com/office/2011/relationships/chartStyle" Target="style10.xml"/><Relationship Id="rId4" Type="http://schemas.openxmlformats.org/officeDocument/2006/relationships/package" Target="../embeddings/Microsoft_Excel_Worksheet4.xlsx"/></Relationships>
</file>

<file path=ppt/charts/_rels/chartEx1.xml.rels><?xml version="1.0" encoding="UTF-8" standalone="yes"?>
<Relationships xmlns="http://schemas.openxmlformats.org/package/2006/relationships"><Relationship Id="rId3" Type="http://schemas.microsoft.com/office/2011/relationships/chartColorStyle" Target="colors2.xml"/><Relationship Id="rId2" Type="http://schemas.microsoft.com/office/2011/relationships/chartStyle" Target="style2.xml"/><Relationship Id="rId1" Type="http://schemas.openxmlformats.org/officeDocument/2006/relationships/oleObject" Target="Book1" TargetMode="External"/><Relationship Id="rId4" Type="http://schemas.openxmlformats.org/officeDocument/2006/relationships/themeOverride" Target="../theme/themeOverride2.xml"/></Relationships>
</file>

<file path=ppt/charts/_rels/chartEx2.xml.rels><?xml version="1.0" encoding="UTF-8" standalone="yes"?>
<Relationships xmlns="http://schemas.openxmlformats.org/package/2006/relationships"><Relationship Id="rId3" Type="http://schemas.microsoft.com/office/2011/relationships/chartColorStyle" Target="colors3.xml"/><Relationship Id="rId2" Type="http://schemas.microsoft.com/office/2011/relationships/chartStyle" Target="style3.xml"/><Relationship Id="rId1" Type="http://schemas.openxmlformats.org/officeDocument/2006/relationships/oleObject" Target="Book1" TargetMode="External"/><Relationship Id="rId4" Type="http://schemas.openxmlformats.org/officeDocument/2006/relationships/themeOverride" Target="../theme/themeOverride3.xml"/></Relationships>
</file>

<file path=ppt/charts/_rels/chartEx3.xml.rels><?xml version="1.0" encoding="UTF-8" standalone="yes"?>
<Relationships xmlns="http://schemas.openxmlformats.org/package/2006/relationships"><Relationship Id="rId3" Type="http://schemas.microsoft.com/office/2011/relationships/chartColorStyle" Target="colors4.xml"/><Relationship Id="rId2" Type="http://schemas.microsoft.com/office/2011/relationships/chartStyle" Target="style4.xml"/><Relationship Id="rId1" Type="http://schemas.openxmlformats.org/officeDocument/2006/relationships/oleObject" Target="file:///C:\Users\Neville\Documents\_UGA\GenZ_hospitality_survey_2024.xlsx" TargetMode="External"/><Relationship Id="rId4" Type="http://schemas.openxmlformats.org/officeDocument/2006/relationships/themeOverride" Target="../theme/themeOverride4.xml"/></Relationships>
</file>

<file path=ppt/charts/_rels/chartEx4.xml.rels><?xml version="1.0" encoding="UTF-8" standalone="yes"?>
<Relationships xmlns="http://schemas.openxmlformats.org/package/2006/relationships"><Relationship Id="rId3" Type="http://schemas.microsoft.com/office/2011/relationships/chartColorStyle" Target="colors5.xml"/><Relationship Id="rId2" Type="http://schemas.microsoft.com/office/2011/relationships/chartStyle" Target="style5.xml"/><Relationship Id="rId1" Type="http://schemas.openxmlformats.org/officeDocument/2006/relationships/oleObject" Target="file:///C:\Users\Neville\Documents\_UGA\GenZ_hospitality_survey_2024.xlsx" TargetMode="External"/><Relationship Id="rId4" Type="http://schemas.openxmlformats.org/officeDocument/2006/relationships/themeOverride" Target="../theme/themeOverride5.xml"/></Relationships>
</file>

<file path=ppt/charts/_rels/chartEx5.xml.rels><?xml version="1.0" encoding="UTF-8" standalone="yes"?>
<Relationships xmlns="http://schemas.openxmlformats.org/package/2006/relationships"><Relationship Id="rId3" Type="http://schemas.microsoft.com/office/2011/relationships/chartColorStyle" Target="colors8.xml"/><Relationship Id="rId2" Type="http://schemas.microsoft.com/office/2011/relationships/chartStyle" Target="style8.xml"/><Relationship Id="rId1" Type="http://schemas.openxmlformats.org/officeDocument/2006/relationships/oleObject" Target="file:///C:\Users\Neville\Documents\_UGA\GenZ_hospitality_survey_2024.xlsx" TargetMode="External"/><Relationship Id="rId4" Type="http://schemas.openxmlformats.org/officeDocument/2006/relationships/themeOverride" Target="../theme/themeOverride8.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b="1"/>
              <a:t>Generations (millions)</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US"/>
        </a:p>
      </c:txPr>
    </c:title>
    <c:autoTitleDeleted val="0"/>
    <c:view3D>
      <c:rotX val="30"/>
      <c:rotY val="0"/>
      <c:depthPercent val="100"/>
      <c:rAngAx val="0"/>
    </c:view3D>
    <c:floor>
      <c:thickness val="0"/>
      <c:spPr>
        <a:noFill/>
        <a:ln>
          <a:noFill/>
        </a:ln>
        <a:effectLst/>
        <a:sp3d/>
      </c:spPr>
    </c:floor>
    <c:sideWall>
      <c:thickness val="0"/>
      <c:spPr>
        <a:noFill/>
        <a:ln>
          <a:noFill/>
        </a:ln>
        <a:effectLst/>
        <a:sp3d/>
      </c:spPr>
    </c:sideWall>
    <c:backWall>
      <c:thickness val="0"/>
      <c:spPr>
        <a:noFill/>
        <a:ln>
          <a:noFill/>
        </a:ln>
        <a:effectLst/>
        <a:sp3d/>
      </c:spPr>
    </c:backWall>
    <c:plotArea>
      <c:layout/>
      <c:pie3DChart>
        <c:varyColors val="1"/>
        <c:ser>
          <c:idx val="0"/>
          <c:order val="0"/>
          <c:tx>
            <c:strRef>
              <c:f>Sheet1!$B$35</c:f>
              <c:strCache>
                <c:ptCount val="1"/>
                <c:pt idx="0">
                  <c:v>Millions</c:v>
                </c:pt>
              </c:strCache>
            </c:strRef>
          </c:tx>
          <c:dPt>
            <c:idx val="0"/>
            <c:bubble3D val="0"/>
            <c:spPr>
              <a:solidFill>
                <a:schemeClr val="accent1"/>
              </a:solidFill>
              <a:ln w="25400">
                <a:solidFill>
                  <a:schemeClr val="lt1"/>
                </a:solidFill>
              </a:ln>
              <a:effectLst/>
              <a:sp3d contourW="25400">
                <a:contourClr>
                  <a:schemeClr val="lt1"/>
                </a:contourClr>
              </a:sp3d>
            </c:spPr>
            <c:extLst>
              <c:ext xmlns:c16="http://schemas.microsoft.com/office/drawing/2014/chart" uri="{C3380CC4-5D6E-409C-BE32-E72D297353CC}">
                <c16:uniqueId val="{00000001-BB30-4BD6-A1BD-F282A3BB9150}"/>
              </c:ext>
            </c:extLst>
          </c:dPt>
          <c:dPt>
            <c:idx val="1"/>
            <c:bubble3D val="0"/>
            <c:spPr>
              <a:solidFill>
                <a:schemeClr val="accent2"/>
              </a:solidFill>
              <a:ln w="25400">
                <a:solidFill>
                  <a:schemeClr val="lt1"/>
                </a:solidFill>
              </a:ln>
              <a:effectLst/>
              <a:sp3d contourW="25400">
                <a:contourClr>
                  <a:schemeClr val="lt1"/>
                </a:contourClr>
              </a:sp3d>
            </c:spPr>
            <c:extLst>
              <c:ext xmlns:c16="http://schemas.microsoft.com/office/drawing/2014/chart" uri="{C3380CC4-5D6E-409C-BE32-E72D297353CC}">
                <c16:uniqueId val="{00000003-BB30-4BD6-A1BD-F282A3BB9150}"/>
              </c:ext>
            </c:extLst>
          </c:dPt>
          <c:dPt>
            <c:idx val="2"/>
            <c:bubble3D val="0"/>
            <c:spPr>
              <a:solidFill>
                <a:schemeClr val="accent3"/>
              </a:solidFill>
              <a:ln w="25400">
                <a:solidFill>
                  <a:schemeClr val="lt1"/>
                </a:solidFill>
              </a:ln>
              <a:effectLst/>
              <a:sp3d contourW="25400">
                <a:contourClr>
                  <a:schemeClr val="lt1"/>
                </a:contourClr>
              </a:sp3d>
            </c:spPr>
            <c:extLst>
              <c:ext xmlns:c16="http://schemas.microsoft.com/office/drawing/2014/chart" uri="{C3380CC4-5D6E-409C-BE32-E72D297353CC}">
                <c16:uniqueId val="{00000005-BB30-4BD6-A1BD-F282A3BB9150}"/>
              </c:ext>
            </c:extLst>
          </c:dPt>
          <c:dPt>
            <c:idx val="3"/>
            <c:bubble3D val="0"/>
            <c:spPr>
              <a:solidFill>
                <a:schemeClr val="accent4"/>
              </a:solidFill>
              <a:ln w="25400">
                <a:solidFill>
                  <a:schemeClr val="lt1"/>
                </a:solidFill>
              </a:ln>
              <a:effectLst/>
              <a:sp3d contourW="25400">
                <a:contourClr>
                  <a:schemeClr val="lt1"/>
                </a:contourClr>
              </a:sp3d>
            </c:spPr>
            <c:extLst>
              <c:ext xmlns:c16="http://schemas.microsoft.com/office/drawing/2014/chart" uri="{C3380CC4-5D6E-409C-BE32-E72D297353CC}">
                <c16:uniqueId val="{00000007-BB30-4BD6-A1BD-F282A3BB9150}"/>
              </c:ext>
            </c:extLst>
          </c:dPt>
          <c:dLbls>
            <c:dLbl>
              <c:idx val="0"/>
              <c:layout>
                <c:manualLayout>
                  <c:x val="-4.8309131195557076E-2"/>
                  <c:y val="-3.3564388700670952E-2"/>
                </c:manualLayout>
              </c:layout>
              <c:spPr>
                <a:noFill/>
                <a:ln>
                  <a:noFill/>
                </a:ln>
                <a:effectLst/>
              </c:spPr>
              <c:txPr>
                <a:bodyPr rot="0" spcFirstLastPara="1" vertOverflow="ellipsis" vert="horz" wrap="square" lIns="38100" tIns="19050" rIns="38100" bIns="19050" anchor="ctr" anchorCtr="1">
                  <a:no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bestFit"/>
              <c:showLegendKey val="0"/>
              <c:showVal val="1"/>
              <c:showCatName val="1"/>
              <c:showSerName val="0"/>
              <c:showPercent val="0"/>
              <c:showBubbleSize val="0"/>
              <c:extLst>
                <c:ext xmlns:c15="http://schemas.microsoft.com/office/drawing/2012/chart" uri="{CE6537A1-D6FC-4f65-9D91-7224C49458BB}">
                  <c15:layout>
                    <c:manualLayout>
                      <c:w val="0.29380434782608689"/>
                      <c:h val="0.24090475159594585"/>
                    </c:manualLayout>
                  </c15:layout>
                </c:ext>
                <c:ext xmlns:c16="http://schemas.microsoft.com/office/drawing/2014/chart" uri="{C3380CC4-5D6E-409C-BE32-E72D297353CC}">
                  <c16:uniqueId val="{00000001-BB30-4BD6-A1BD-F282A3BB9150}"/>
                </c:ext>
              </c:extLst>
            </c:dLbl>
            <c:dLbl>
              <c:idx val="1"/>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rgbClr val="FF0000"/>
                      </a:solidFill>
                      <a:latin typeface="+mn-lt"/>
                      <a:ea typeface="+mn-ea"/>
                      <a:cs typeface="+mn-cs"/>
                    </a:defRPr>
                  </a:pPr>
                  <a:endParaRPr lang="en-US"/>
                </a:p>
              </c:txPr>
              <c:dLblPos val="outEnd"/>
              <c:showLegendKey val="0"/>
              <c:showVal val="1"/>
              <c:showCatName val="1"/>
              <c:showSerName val="0"/>
              <c:showPercent val="0"/>
              <c:showBubbleSize val="0"/>
              <c:extLst>
                <c:ext xmlns:c16="http://schemas.microsoft.com/office/drawing/2014/chart" uri="{C3380CC4-5D6E-409C-BE32-E72D297353CC}">
                  <c16:uniqueId val="{00000003-BB30-4BD6-A1BD-F282A3BB9150}"/>
                </c:ext>
              </c:extLst>
            </c:dLbl>
            <c:dLbl>
              <c:idx val="3"/>
              <c:dLblPos val="outEnd"/>
              <c:showLegendKey val="0"/>
              <c:showVal val="1"/>
              <c:showCatName val="1"/>
              <c:showSerName val="0"/>
              <c:showPercent val="0"/>
              <c:showBubbleSize val="0"/>
              <c:extLst>
                <c:ext xmlns:c15="http://schemas.microsoft.com/office/drawing/2012/chart" uri="{CE6537A1-D6FC-4f65-9D91-7224C49458BB}">
                  <c15:layout>
                    <c:manualLayout>
                      <c:w val="0.27265700483091787"/>
                      <c:h val="0.20827432849390234"/>
                    </c:manualLayout>
                  </c15:layout>
                </c:ext>
                <c:ext xmlns:c16="http://schemas.microsoft.com/office/drawing/2014/chart" uri="{C3380CC4-5D6E-409C-BE32-E72D297353CC}">
                  <c16:uniqueId val="{00000007-BB30-4BD6-A1BD-F282A3BB9150}"/>
                </c:ext>
              </c:extLst>
            </c:dLbl>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1"/>
            <c:showSerName val="0"/>
            <c:showPercent val="0"/>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Sheet1!$A$36:$A$39</c:f>
              <c:strCache>
                <c:ptCount val="4"/>
                <c:pt idx="0">
                  <c:v>Baby Boomers</c:v>
                </c:pt>
                <c:pt idx="1">
                  <c:v>Gen Z</c:v>
                </c:pt>
                <c:pt idx="2">
                  <c:v>Gen X</c:v>
                </c:pt>
                <c:pt idx="3">
                  <c:v>Millennials</c:v>
                </c:pt>
              </c:strCache>
            </c:strRef>
          </c:cat>
          <c:val>
            <c:numRef>
              <c:f>Sheet1!$B$36:$B$39</c:f>
              <c:numCache>
                <c:formatCode>0.0</c:formatCode>
                <c:ptCount val="4"/>
                <c:pt idx="0">
                  <c:v>17.100000000000001</c:v>
                </c:pt>
                <c:pt idx="1">
                  <c:v>17.3</c:v>
                </c:pt>
                <c:pt idx="2">
                  <c:v>43.1</c:v>
                </c:pt>
                <c:pt idx="3">
                  <c:v>50</c:v>
                </c:pt>
              </c:numCache>
            </c:numRef>
          </c:val>
          <c:extLst>
            <c:ext xmlns:c16="http://schemas.microsoft.com/office/drawing/2014/chart" uri="{C3380CC4-5D6E-409C-BE32-E72D297353CC}">
              <c16:uniqueId val="{00000008-BB30-4BD6-A1BD-F282A3BB9150}"/>
            </c:ext>
          </c:extLst>
        </c:ser>
        <c:dLbls>
          <c:dLblPos val="inEnd"/>
          <c:showLegendKey val="0"/>
          <c:showVal val="1"/>
          <c:showCatName val="0"/>
          <c:showSerName val="0"/>
          <c:showPercent val="0"/>
          <c:showBubbleSize val="0"/>
          <c:showLeaderLines val="1"/>
        </c:dLbls>
      </c:pie3DChart>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US"/>
    </a:p>
  </c:txPr>
  <c:externalData r:id="rId4">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Motivation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2">
                    <a:satMod val="103000"/>
                    <a:lumMod val="102000"/>
                    <a:tint val="94000"/>
                  </a:schemeClr>
                </a:gs>
                <a:gs pos="50000">
                  <a:schemeClr val="accent2">
                    <a:satMod val="110000"/>
                    <a:lumMod val="100000"/>
                    <a:shade val="100000"/>
                  </a:schemeClr>
                </a:gs>
                <a:gs pos="100000">
                  <a:schemeClr val="accent2">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Sheet1!$A$4:$A$8</c:f>
              <c:strCache>
                <c:ptCount val="5"/>
                <c:pt idx="0">
                  <c:v>To have a fun experience</c:v>
                </c:pt>
                <c:pt idx="1">
                  <c:v>Opportunity to spend time with friends/family</c:v>
                </c:pt>
                <c:pt idx="2">
                  <c:v>To get out of the house</c:v>
                </c:pt>
                <c:pt idx="3">
                  <c:v>To get away from the  stress of everyday life</c:v>
                </c:pt>
                <c:pt idx="4">
                  <c:v>To try something new</c:v>
                </c:pt>
              </c:strCache>
            </c:strRef>
          </c:cat>
          <c:val>
            <c:numRef>
              <c:f>Sheet1!$B$4:$B$8</c:f>
              <c:numCache>
                <c:formatCode>0%</c:formatCode>
                <c:ptCount val="5"/>
                <c:pt idx="0">
                  <c:v>0.6</c:v>
                </c:pt>
                <c:pt idx="1">
                  <c:v>0.28000000000000003</c:v>
                </c:pt>
                <c:pt idx="2">
                  <c:v>0.08</c:v>
                </c:pt>
                <c:pt idx="3">
                  <c:v>0.04</c:v>
                </c:pt>
                <c:pt idx="4">
                  <c:v>0</c:v>
                </c:pt>
              </c:numCache>
            </c:numRef>
          </c:val>
          <c:extLst>
            <c:ext xmlns:c16="http://schemas.microsoft.com/office/drawing/2014/chart" uri="{C3380CC4-5D6E-409C-BE32-E72D297353CC}">
              <c16:uniqueId val="{00000000-C3B2-4773-99C2-E9B44944BB8A}"/>
            </c:ext>
          </c:extLst>
        </c:ser>
        <c:dLbls>
          <c:dLblPos val="inEnd"/>
          <c:showLegendKey val="0"/>
          <c:showVal val="1"/>
          <c:showCatName val="0"/>
          <c:showSerName val="0"/>
          <c:showPercent val="0"/>
          <c:showBubbleSize val="0"/>
        </c:dLbls>
        <c:gapWidth val="115"/>
        <c:overlap val="-20"/>
        <c:axId val="1257144672"/>
        <c:axId val="1257141312"/>
      </c:barChart>
      <c:catAx>
        <c:axId val="1257144672"/>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solidFill>
                <a:latin typeface="+mn-lt"/>
                <a:ea typeface="+mn-ea"/>
                <a:cs typeface="+mn-cs"/>
              </a:defRPr>
            </a:pPr>
            <a:endParaRPr lang="en-US"/>
          </a:p>
        </c:txPr>
        <c:crossAx val="1257141312"/>
        <c:crosses val="autoZero"/>
        <c:auto val="1"/>
        <c:lblAlgn val="ctr"/>
        <c:lblOffset val="100"/>
        <c:noMultiLvlLbl val="0"/>
      </c:catAx>
      <c:valAx>
        <c:axId val="1257141312"/>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257144672"/>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a:t>Planning</a:t>
            </a:r>
            <a:r>
              <a:rPr lang="en-US" baseline="0"/>
              <a:t> Sources</a:t>
            </a:r>
            <a:endParaRPr lang="en-US"/>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col"/>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400" b="0" i="0" u="none" strike="noStrike" kern="1200" baseline="0">
                    <a:solidFill>
                      <a:schemeClr val="tx1"/>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Sheet2!$A$26:$A$30</c:f>
              <c:strCache>
                <c:ptCount val="5"/>
                <c:pt idx="0">
                  <c:v>TripAdvisor</c:v>
                </c:pt>
                <c:pt idx="1">
                  <c:v>Trivago</c:v>
                </c:pt>
                <c:pt idx="2">
                  <c:v>Airline</c:v>
                </c:pt>
                <c:pt idx="3">
                  <c:v>Google reviews</c:v>
                </c:pt>
                <c:pt idx="4">
                  <c:v>Yelp</c:v>
                </c:pt>
              </c:strCache>
            </c:strRef>
          </c:cat>
          <c:val>
            <c:numRef>
              <c:f>Sheet2!$B$26:$B$30</c:f>
              <c:numCache>
                <c:formatCode>0%</c:formatCode>
                <c:ptCount val="5"/>
                <c:pt idx="0">
                  <c:v>0.255</c:v>
                </c:pt>
                <c:pt idx="1">
                  <c:v>0.13900000000000001</c:v>
                </c:pt>
                <c:pt idx="2">
                  <c:v>0.11600000000000001</c:v>
                </c:pt>
                <c:pt idx="3">
                  <c:v>9.2999999999999999E-2</c:v>
                </c:pt>
                <c:pt idx="4">
                  <c:v>6.9000000000000006E-2</c:v>
                </c:pt>
              </c:numCache>
            </c:numRef>
          </c:val>
          <c:extLst>
            <c:ext xmlns:c16="http://schemas.microsoft.com/office/drawing/2014/chart" uri="{C3380CC4-5D6E-409C-BE32-E72D297353CC}">
              <c16:uniqueId val="{00000000-D0C8-448F-9BE5-8C1FD8585B03}"/>
            </c:ext>
          </c:extLst>
        </c:ser>
        <c:dLbls>
          <c:dLblPos val="outEnd"/>
          <c:showLegendKey val="0"/>
          <c:showVal val="1"/>
          <c:showCatName val="0"/>
          <c:showSerName val="0"/>
          <c:showPercent val="0"/>
          <c:showBubbleSize val="0"/>
        </c:dLbls>
        <c:gapWidth val="100"/>
        <c:overlap val="-24"/>
        <c:axId val="1074256224"/>
        <c:axId val="1074258144"/>
      </c:barChart>
      <c:catAx>
        <c:axId val="1074256224"/>
        <c:scaling>
          <c:orientation val="minMax"/>
        </c:scaling>
        <c:delete val="0"/>
        <c:axPos val="b"/>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074258144"/>
        <c:crosses val="autoZero"/>
        <c:auto val="1"/>
        <c:lblAlgn val="ctr"/>
        <c:lblOffset val="100"/>
        <c:noMultiLvlLbl val="0"/>
      </c:catAx>
      <c:valAx>
        <c:axId val="1074258144"/>
        <c:scaling>
          <c:orientation val="minMax"/>
          <c:min val="5.000000000000001E-2"/>
        </c:scaling>
        <c:delete val="0"/>
        <c:axPos val="l"/>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074256224"/>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autoTitleDeleted val="1"/>
    <c:plotArea>
      <c:layout/>
      <c:pieChart>
        <c:varyColors val="1"/>
        <c:ser>
          <c:idx val="0"/>
          <c:order val="0"/>
          <c:dPt>
            <c:idx val="0"/>
            <c:bubble3D val="0"/>
            <c:spPr>
              <a:solidFill>
                <a:schemeClr val="accent1"/>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1-5DC8-4A94-862D-8F5BD96427D6}"/>
              </c:ext>
            </c:extLst>
          </c:dPt>
          <c:dPt>
            <c:idx val="1"/>
            <c:bubble3D val="0"/>
            <c:spPr>
              <a:solidFill>
                <a:schemeClr val="accent2"/>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3-5DC8-4A94-862D-8F5BD96427D6}"/>
              </c:ext>
            </c:extLst>
          </c:dPt>
          <c:dPt>
            <c:idx val="2"/>
            <c:bubble3D val="0"/>
            <c:spPr>
              <a:solidFill>
                <a:schemeClr val="accent3"/>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5-5DC8-4A94-862D-8F5BD96427D6}"/>
              </c:ext>
            </c:extLst>
          </c:dPt>
          <c:dPt>
            <c:idx val="3"/>
            <c:bubble3D val="0"/>
            <c:spPr>
              <a:solidFill>
                <a:schemeClr val="accent4"/>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7-5DC8-4A94-862D-8F5BD96427D6}"/>
              </c:ext>
            </c:extLst>
          </c:dPt>
          <c:dPt>
            <c:idx val="4"/>
            <c:bubble3D val="0"/>
            <c:spPr>
              <a:solidFill>
                <a:schemeClr val="accent5"/>
              </a:solidFill>
              <a:ln>
                <a:noFill/>
              </a:ln>
              <a:effectLst>
                <a:outerShdw blurRad="63500" sx="102000" sy="102000" algn="ctr" rotWithShape="0">
                  <a:prstClr val="black">
                    <a:alpha val="20000"/>
                  </a:prstClr>
                </a:outerShdw>
              </a:effectLst>
            </c:spPr>
            <c:extLst>
              <c:ext xmlns:c16="http://schemas.microsoft.com/office/drawing/2014/chart" uri="{C3380CC4-5D6E-409C-BE32-E72D297353CC}">
                <c16:uniqueId val="{00000009-5DC8-4A94-862D-8F5BD96427D6}"/>
              </c:ext>
            </c:extLst>
          </c:dPt>
          <c:dLbls>
            <c:dLbl>
              <c:idx val="0"/>
              <c:spPr>
                <a:noFill/>
                <a:ln>
                  <a:noFill/>
                </a:ln>
                <a:effectLst/>
              </c:spPr>
              <c:txPr>
                <a:bodyPr rot="0" spcFirstLastPara="1" vertOverflow="ellipsis" vert="horz" wrap="square" lIns="38100" tIns="19050" rIns="38100" bIns="19050" anchor="ctr" anchorCtr="1">
                  <a:spAutoFit/>
                </a:bodyPr>
                <a:lstStyle/>
                <a:p>
                  <a:pPr>
                    <a:defRPr sz="32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1-5DC8-4A94-862D-8F5BD96427D6}"/>
                </c:ext>
              </c:extLst>
            </c:dLbl>
            <c:dLbl>
              <c:idx val="1"/>
              <c:spPr>
                <a:noFill/>
                <a:ln>
                  <a:noFill/>
                </a:ln>
                <a:effectLst/>
              </c:spPr>
              <c:txPr>
                <a:bodyPr rot="0" spcFirstLastPara="1" vertOverflow="ellipsis" vert="horz" wrap="square" lIns="38100" tIns="19050" rIns="38100" bIns="19050" anchor="ctr" anchorCtr="1">
                  <a:spAutoFit/>
                </a:bodyPr>
                <a:lstStyle/>
                <a:p>
                  <a:pPr>
                    <a:defRPr sz="2800" b="1" i="0" u="none" strike="noStrike" kern="1200" spc="0" baseline="0">
                      <a:solidFill>
                        <a:schemeClr val="accent2"/>
                      </a:solidFill>
                      <a:latin typeface="+mn-lt"/>
                      <a:ea typeface="+mn-ea"/>
                      <a:cs typeface="+mn-cs"/>
                    </a:defRPr>
                  </a:pPr>
                  <a:endParaRPr lang="en-US"/>
                </a:p>
              </c:txPr>
              <c:dLblPos val="outEnd"/>
              <c:showLegendKey val="0"/>
              <c:showVal val="0"/>
              <c:showCatName val="1"/>
              <c:showSerName val="0"/>
              <c:showPercent val="1"/>
              <c:showBubbleSize val="0"/>
              <c:extLst>
                <c:ext xmlns:c16="http://schemas.microsoft.com/office/drawing/2014/chart" uri="{C3380CC4-5D6E-409C-BE32-E72D297353CC}">
                  <c16:uniqueId val="{00000003-5DC8-4A94-862D-8F5BD96427D6}"/>
                </c:ext>
              </c:extLst>
            </c:dLbl>
            <c:dLbl>
              <c:idx val="2"/>
              <c:layout>
                <c:manualLayout>
                  <c:x val="-1.8719806763285045E-2"/>
                  <c:y val="0.21014225969115707"/>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3"/>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20584541062801934"/>
                      <c:h val="0.40779272950067313"/>
                    </c:manualLayout>
                  </c15:layout>
                </c:ext>
                <c:ext xmlns:c16="http://schemas.microsoft.com/office/drawing/2014/chart" uri="{C3380CC4-5D6E-409C-BE32-E72D297353CC}">
                  <c16:uniqueId val="{00000005-5DC8-4A94-862D-8F5BD96427D6}"/>
                </c:ext>
              </c:extLst>
            </c:dLbl>
            <c:dLbl>
              <c:idx val="3"/>
              <c:layout>
                <c:manualLayout>
                  <c:x val="-7.506789912130557E-2"/>
                  <c:y val="-2.7727103709249898E-2"/>
                </c:manualLayout>
              </c:layout>
              <c:spPr>
                <a:noFill/>
                <a:ln>
                  <a:noFill/>
                </a:ln>
                <a:effectLst/>
              </c:spPr>
              <c:txPr>
                <a:bodyPr rot="0" spcFirstLastPara="1" vertOverflow="ellipsis" vert="horz" wrap="square" lIns="38100" tIns="19050" rIns="38100" bIns="19050" anchor="ctr" anchorCtr="1">
                  <a:noAutofit/>
                </a:bodyPr>
                <a:lstStyle/>
                <a:p>
                  <a:pPr>
                    <a:defRPr sz="1800" b="1" i="0" u="none" strike="noStrike" kern="1200" spc="0" baseline="0">
                      <a:solidFill>
                        <a:schemeClr val="accent4"/>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15:layout>
                    <c:manualLayout>
                      <c:w val="0.37797633991403246"/>
                      <c:h val="0.1967266160431573"/>
                    </c:manualLayout>
                  </c15:layout>
                </c:ext>
                <c:ext xmlns:c16="http://schemas.microsoft.com/office/drawing/2014/chart" uri="{C3380CC4-5D6E-409C-BE32-E72D297353CC}">
                  <c16:uniqueId val="{00000007-5DC8-4A94-862D-8F5BD96427D6}"/>
                </c:ext>
              </c:extLst>
            </c:dLbl>
            <c:dLbl>
              <c:idx val="4"/>
              <c:layout>
                <c:manualLayout>
                  <c:x val="0.42730980638289762"/>
                  <c:y val="0.79166660921307419"/>
                </c:manualLayout>
              </c:layout>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5"/>
                      </a:solidFill>
                      <a:latin typeface="+mn-lt"/>
                      <a:ea typeface="+mn-ea"/>
                      <a:cs typeface="+mn-cs"/>
                    </a:defRPr>
                  </a:pPr>
                  <a:endParaRPr lang="en-US"/>
                </a:p>
              </c:txPr>
              <c:dLblPos val="bestFit"/>
              <c:showLegendKey val="0"/>
              <c:showVal val="0"/>
              <c:showCatName val="1"/>
              <c:showSerName val="0"/>
              <c:showPercent val="1"/>
              <c:showBubbleSize val="0"/>
              <c:extLst>
                <c:ext xmlns:c15="http://schemas.microsoft.com/office/drawing/2012/chart" uri="{CE6537A1-D6FC-4f65-9D91-7224C49458BB}"/>
                <c:ext xmlns:c16="http://schemas.microsoft.com/office/drawing/2014/chart" uri="{C3380CC4-5D6E-409C-BE32-E72D297353CC}">
                  <c16:uniqueId val="{00000009-5DC8-4A94-862D-8F5BD96427D6}"/>
                </c:ext>
              </c:extLst>
            </c:dLbl>
            <c:spPr>
              <a:noFill/>
              <a:ln>
                <a:noFill/>
              </a:ln>
              <a:effectLst/>
            </c:spPr>
            <c:txPr>
              <a:bodyPr rot="0" spcFirstLastPara="1" vertOverflow="ellipsis" vert="horz" wrap="square" lIns="38100" tIns="19050" rIns="38100" bIns="19050" anchor="ctr" anchorCtr="1">
                <a:spAutoFit/>
              </a:bodyPr>
              <a:lstStyle/>
              <a:p>
                <a:pPr>
                  <a:defRPr sz="2400" b="1" i="0" u="none" strike="noStrike" kern="1200" spc="0" baseline="0">
                    <a:solidFill>
                      <a:schemeClr val="accent1"/>
                    </a:solidFill>
                    <a:latin typeface="+mn-lt"/>
                    <a:ea typeface="+mn-ea"/>
                    <a:cs typeface="+mn-cs"/>
                  </a:defRPr>
                </a:pPr>
                <a:endParaRPr lang="en-US"/>
              </a:p>
            </c:txPr>
            <c:dLblPos val="outEnd"/>
            <c:showLegendKey val="0"/>
            <c:showVal val="0"/>
            <c:showCatName val="1"/>
            <c:showSerName val="0"/>
            <c:showPercent val="1"/>
            <c:showBubbleSize val="0"/>
            <c:showLeaderLines val="1"/>
            <c:leaderLines>
              <c:spPr>
                <a:ln w="9525" cap="flat" cmpd="sng" algn="ctr">
                  <a:solidFill>
                    <a:schemeClr val="tx1">
                      <a:lumMod val="35000"/>
                      <a:lumOff val="65000"/>
                    </a:schemeClr>
                  </a:solidFill>
                  <a:round/>
                </a:ln>
                <a:effectLst/>
              </c:spPr>
            </c:leaderLines>
            <c:extLst>
              <c:ext xmlns:c15="http://schemas.microsoft.com/office/drawing/2012/chart" uri="{CE6537A1-D6FC-4f65-9D91-7224C49458BB}"/>
            </c:extLst>
          </c:dLbls>
          <c:cat>
            <c:strRef>
              <c:f>Sheet1!$A$64:$A$68</c:f>
              <c:strCache>
                <c:ptCount val="5"/>
                <c:pt idx="0">
                  <c:v>My friends</c:v>
                </c:pt>
                <c:pt idx="1">
                  <c:v>My family</c:v>
                </c:pt>
                <c:pt idx="2">
                  <c:v>My significant other</c:v>
                </c:pt>
                <c:pt idx="3">
                  <c:v>A group (i.e., sorority, church, club, etc.)</c:v>
                </c:pt>
                <c:pt idx="4">
                  <c:v>By myself</c:v>
                </c:pt>
              </c:strCache>
            </c:strRef>
          </c:cat>
          <c:val>
            <c:numRef>
              <c:f>Sheet1!$B$64:$B$68</c:f>
              <c:numCache>
                <c:formatCode>0%</c:formatCode>
                <c:ptCount val="5"/>
                <c:pt idx="0">
                  <c:v>0.48</c:v>
                </c:pt>
                <c:pt idx="1">
                  <c:v>0.28000000000000003</c:v>
                </c:pt>
                <c:pt idx="2">
                  <c:v>0.2</c:v>
                </c:pt>
                <c:pt idx="3">
                  <c:v>0.04</c:v>
                </c:pt>
                <c:pt idx="4">
                  <c:v>0</c:v>
                </c:pt>
              </c:numCache>
            </c:numRef>
          </c:val>
          <c:extLst>
            <c:ext xmlns:c16="http://schemas.microsoft.com/office/drawing/2014/chart" uri="{C3380CC4-5D6E-409C-BE32-E72D297353CC}">
              <c16:uniqueId val="{0000000A-5DC8-4A94-862D-8F5BD96427D6}"/>
            </c:ext>
          </c:extLst>
        </c:ser>
        <c:dLbls>
          <c:dLblPos val="outEnd"/>
          <c:showLegendKey val="0"/>
          <c:showVal val="0"/>
          <c:showCatName val="0"/>
          <c:showSerName val="0"/>
          <c:showPercent val="1"/>
          <c:showBubbleSize val="0"/>
          <c:showLeaderLines val="1"/>
        </c:dLbls>
        <c:firstSliceAng val="0"/>
      </c:pieChart>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1"/>
  <mc:AlternateContent xmlns:mc="http://schemas.openxmlformats.org/markup-compatibility/2006">
    <mc:Choice xmlns:c14="http://schemas.microsoft.com/office/drawing/2007/8/2/chart" Requires="c14">
      <c14:style val="102"/>
    </mc:Choice>
    <mc:Fallback>
      <c:style val="2"/>
    </mc:Fallback>
  </mc:AlternateContent>
  <c:clrMapOvr bg1="lt1" tx1="dk1" bg2="lt2" tx2="dk2" accent1="accent1" accent2="accent2" accent3="accent3" accent4="accent4" accent5="accent5" accent6="accent6" hlink="hlink" folHlink="folHlink"/>
  <c:chart>
    <c:title>
      <c:tx>
        <c:rich>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r>
              <a:rPr lang="en-US" dirty="0"/>
              <a:t>Travel Decision</a:t>
            </a:r>
          </a:p>
        </c:rich>
      </c:tx>
      <c:overlay val="0"/>
      <c:spPr>
        <a:noFill/>
        <a:ln>
          <a:noFill/>
        </a:ln>
        <a:effectLst/>
      </c:spPr>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US"/>
        </a:p>
      </c:txPr>
    </c:title>
    <c:autoTitleDeleted val="0"/>
    <c:plotArea>
      <c:layout/>
      <c:barChart>
        <c:barDir val="bar"/>
        <c:grouping val="clustered"/>
        <c:varyColors val="0"/>
        <c:ser>
          <c:idx val="0"/>
          <c:order val="0"/>
          <c:spPr>
            <a:gradFill rotWithShape="1">
              <a:gsLst>
                <a:gs pos="0">
                  <a:schemeClr val="accent1">
                    <a:satMod val="103000"/>
                    <a:lumMod val="102000"/>
                    <a:tint val="94000"/>
                  </a:schemeClr>
                </a:gs>
                <a:gs pos="50000">
                  <a:schemeClr val="accent1">
                    <a:satMod val="110000"/>
                    <a:lumMod val="100000"/>
                    <a:shade val="100000"/>
                  </a:schemeClr>
                </a:gs>
                <a:gs pos="100000">
                  <a:schemeClr val="accent1">
                    <a:lumMod val="99000"/>
                    <a:satMod val="120000"/>
                    <a:shade val="78000"/>
                  </a:schemeClr>
                </a:gs>
              </a:gsLst>
              <a:lin ang="5400000" scaled="0"/>
            </a:gradFill>
            <a:ln>
              <a:noFill/>
            </a:ln>
            <a:effectLst>
              <a:outerShdw blurRad="57150" dist="19050" dir="5400000" algn="ctr" rotWithShape="0">
                <a:srgbClr val="000000">
                  <a:alpha val="63000"/>
                </a:srgbClr>
              </a:outerShdw>
            </a:effectLst>
          </c:spPr>
          <c:invertIfNegative val="0"/>
          <c:dLbls>
            <c:spPr>
              <a:noFill/>
              <a:ln>
                <a:noFill/>
              </a:ln>
              <a:effectLst/>
            </c:spPr>
            <c:txPr>
              <a:bodyPr rot="0" spcFirstLastPara="1" vertOverflow="ellipsis" vert="horz" wrap="square" lIns="38100" tIns="19050" rIns="38100" bIns="19050" anchor="ctr" anchorCtr="1">
                <a:spAutoFit/>
              </a:bodyPr>
              <a:lstStyle/>
              <a:p>
                <a:pPr>
                  <a:defRPr sz="2800" b="0" i="0" u="none" strike="noStrike" kern="1200" baseline="0">
                    <a:solidFill>
                      <a:schemeClr val="tx1">
                        <a:lumMod val="75000"/>
                        <a:lumOff val="25000"/>
                      </a:schemeClr>
                    </a:solidFill>
                    <a:latin typeface="+mn-lt"/>
                    <a:ea typeface="+mn-ea"/>
                    <a:cs typeface="+mn-cs"/>
                  </a:defRPr>
                </a:pPr>
                <a:endParaRPr lang="en-US"/>
              </a:p>
            </c:txPr>
            <c:dLblPos val="outEnd"/>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Sheet1!$A$93:$A$96</c:f>
              <c:strCache>
                <c:ptCount val="4"/>
                <c:pt idx="0">
                  <c:v>Potential to have a memorable/good time</c:v>
                </c:pt>
                <c:pt idx="1">
                  <c:v>Who I experience it with</c:v>
                </c:pt>
                <c:pt idx="2">
                  <c:v>Location/destination/event itself</c:v>
                </c:pt>
                <c:pt idx="3">
                  <c:v>Cost</c:v>
                </c:pt>
              </c:strCache>
            </c:strRef>
          </c:cat>
          <c:val>
            <c:numRef>
              <c:f>Sheet1!$B$93:$B$96</c:f>
              <c:numCache>
                <c:formatCode>0%</c:formatCode>
                <c:ptCount val="4"/>
                <c:pt idx="0">
                  <c:v>0.36</c:v>
                </c:pt>
                <c:pt idx="1">
                  <c:v>0.32</c:v>
                </c:pt>
                <c:pt idx="2">
                  <c:v>0.2</c:v>
                </c:pt>
                <c:pt idx="3">
                  <c:v>0.12</c:v>
                </c:pt>
              </c:numCache>
            </c:numRef>
          </c:val>
          <c:extLst>
            <c:ext xmlns:c16="http://schemas.microsoft.com/office/drawing/2014/chart" uri="{C3380CC4-5D6E-409C-BE32-E72D297353CC}">
              <c16:uniqueId val="{00000000-6F80-4070-AF46-1B9BB36302B0}"/>
            </c:ext>
          </c:extLst>
        </c:ser>
        <c:dLbls>
          <c:dLblPos val="outEnd"/>
          <c:showLegendKey val="0"/>
          <c:showVal val="1"/>
          <c:showCatName val="0"/>
          <c:showSerName val="0"/>
          <c:showPercent val="0"/>
          <c:showBubbleSize val="0"/>
        </c:dLbls>
        <c:gapWidth val="115"/>
        <c:overlap val="-20"/>
        <c:axId val="1333019840"/>
        <c:axId val="1333020320"/>
      </c:barChart>
      <c:catAx>
        <c:axId val="1333019840"/>
        <c:scaling>
          <c:orientation val="maxMin"/>
        </c:scaling>
        <c:delete val="0"/>
        <c:axPos val="l"/>
        <c:numFmt formatCode="General" sourceLinked="1"/>
        <c:majorTickMark val="none"/>
        <c:minorTickMark val="none"/>
        <c:tickLblPos val="nextTo"/>
        <c:spPr>
          <a:noFill/>
          <a:ln w="12700" cap="flat" cmpd="sng" algn="ctr">
            <a:solidFill>
              <a:schemeClr val="tx1">
                <a:lumMod val="15000"/>
                <a:lumOff val="85000"/>
              </a:schemeClr>
            </a:solidFill>
            <a:round/>
          </a:ln>
          <a:effectLst/>
        </c:spPr>
        <c:txPr>
          <a:bodyPr rot="-60000000" spcFirstLastPara="1" vertOverflow="ellipsis" vert="horz" wrap="square" anchor="ctr" anchorCtr="1"/>
          <a:lstStyle/>
          <a:p>
            <a:pPr>
              <a:defRPr sz="2400" b="0" i="0" u="none" strike="noStrike" kern="1200" baseline="0">
                <a:solidFill>
                  <a:schemeClr val="tx1"/>
                </a:solidFill>
                <a:latin typeface="+mn-lt"/>
                <a:ea typeface="+mn-ea"/>
                <a:cs typeface="+mn-cs"/>
              </a:defRPr>
            </a:pPr>
            <a:endParaRPr lang="en-US"/>
          </a:p>
        </c:txPr>
        <c:crossAx val="1333020320"/>
        <c:crosses val="autoZero"/>
        <c:auto val="1"/>
        <c:lblAlgn val="ctr"/>
        <c:lblOffset val="100"/>
        <c:noMultiLvlLbl val="0"/>
      </c:catAx>
      <c:valAx>
        <c:axId val="1333020320"/>
        <c:scaling>
          <c:orientation val="minMax"/>
        </c:scaling>
        <c:delete val="0"/>
        <c:axPos val="t"/>
        <c:majorGridlines>
          <c:spPr>
            <a:ln w="9525" cap="flat" cmpd="sng" algn="ctr">
              <a:solidFill>
                <a:schemeClr val="tx1">
                  <a:lumMod val="15000"/>
                  <a:lumOff val="85000"/>
                </a:schemeClr>
              </a:solidFill>
              <a:round/>
            </a:ln>
            <a:effectLst/>
          </c:spPr>
        </c:majorGridlines>
        <c:numFmt formatCode="0%" sourceLinked="1"/>
        <c:majorTickMark val="none"/>
        <c:minorTickMark val="none"/>
        <c:tickLblPos val="nextTo"/>
        <c:spPr>
          <a:noFill/>
          <a:ln>
            <a:noFill/>
          </a:ln>
          <a:effectLst/>
        </c:spPr>
        <c:txPr>
          <a:bodyPr rot="-6000000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en-US"/>
          </a:p>
        </c:txPr>
        <c:crossAx val="1333019840"/>
        <c:crosses val="autoZero"/>
        <c:crossBetween val="between"/>
      </c:valAx>
      <c:spPr>
        <a:noFill/>
        <a:ln>
          <a:noFill/>
        </a:ln>
        <a:effectLst/>
      </c:spPr>
    </c:plotArea>
    <c:plotVisOnly val="1"/>
    <c:dispBlanksAs val="gap"/>
    <c:showDLblsOverMax val="0"/>
  </c:chart>
  <c:spPr>
    <a:noFill/>
    <a:ln>
      <a:noFill/>
    </a:ln>
    <a:effectLst/>
  </c:spPr>
  <c:txPr>
    <a:bodyPr/>
    <a:lstStyle/>
    <a:p>
      <a:pPr>
        <a:defRPr/>
      </a:pPr>
      <a:endParaRPr lang="en-US"/>
    </a:p>
  </c:txPr>
  <c:externalData r:id="rId4">
    <c:autoUpdate val="0"/>
  </c:externalData>
</c:chartSpace>
</file>

<file path=ppt/charts/chartEx1.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Sheet1!$A$18:$A$22</cx:f>
        <cx:lvl ptCount="5">
          <cx:pt idx="0">Friends</cx:pt>
          <cx:pt idx="1">YouTube</cx:pt>
          <cx:pt idx="2">Instagram</cx:pt>
          <cx:pt idx="3">Radio</cx:pt>
          <cx:pt idx="4">Websites</cx:pt>
        </cx:lvl>
      </cx:strDim>
      <cx:numDim type="val">
        <cx:f>Sheet1!$B$18:$B$22</cx:f>
        <cx:lvl ptCount="5" formatCode="General">
          <cx:pt idx="0">7.4400000000000004</cx:pt>
          <cx:pt idx="1">7.1600000000000001</cx:pt>
          <cx:pt idx="2">5.8899999999999997</cx:pt>
          <cx:pt idx="3">5.7199999999999998</cx:pt>
          <cx:pt idx="4">5.6900000000000004</cx:pt>
        </cx:lvl>
      </cx:numDim>
    </cx:data>
  </cx:chartData>
  <cx:chart>
    <cx:title pos="t" align="ctr" overlay="0">
      <cx:tx>
        <cx:txData>
          <cx:v>Where do you learn about music? (0 – 10 scale)</cx:v>
        </cx:txData>
      </cx:tx>
      <cx:txPr>
        <a:bodyPr vertOverflow="overflow" horzOverflow="overflow" wrap="square" lIns="0" tIns="0" rIns="0" bIns="0"/>
        <a:lstStyle/>
        <a:p>
          <a:pPr algn="ctr" rtl="0">
            <a:defRPr sz="2000" b="0">
              <a:solidFill>
                <a:srgbClr val="595959"/>
              </a:solidFill>
              <a:latin typeface="Calibri" panose="020F0502020204030204" pitchFamily="34" charset="0"/>
              <a:ea typeface="Calibri" panose="020F0502020204030204" pitchFamily="34" charset="0"/>
              <a:cs typeface="Calibri" panose="020F0502020204030204" pitchFamily="34" charset="0"/>
            </a:defRPr>
          </a:pPr>
          <a:r>
            <a:rPr lang="en-US" sz="2000" dirty="0"/>
            <a:t>Where do you learn about music? (0 – 10 scale)</a:t>
          </a:r>
        </a:p>
      </cx:txPr>
    </cx:title>
    <cx:plotArea>
      <cx:plotAreaRegion>
        <cx:series layoutId="funnel" uniqueId="{9F13DF5F-A1BC-48A8-B8CA-62945F5DE2A7}">
          <cx:dataLabels>
            <cx:txPr>
              <a:bodyPr spcFirstLastPara="1" vertOverflow="ellipsis" horzOverflow="overflow" wrap="square" lIns="0" tIns="0" rIns="0" bIns="0" anchor="ctr" anchorCtr="1"/>
              <a:lstStyle/>
              <a:p>
                <a:pPr algn="ctr" rtl="0">
                  <a:defRPr sz="3600" b="1">
                    <a:solidFill>
                      <a:schemeClr val="bg1"/>
                    </a:solidFill>
                  </a:defRPr>
                </a:pPr>
                <a:endParaRPr lang="en-US" sz="3600" b="1" i="0" u="none" strike="noStrike" baseline="0">
                  <a:solidFill>
                    <a:schemeClr val="bg1"/>
                  </a:solidFill>
                  <a:latin typeface="Calibri" panose="020F0502020204030204"/>
                </a:endParaRPr>
              </a:p>
            </cx:txPr>
            <cx:visibility seriesName="0" categoryName="0" value="1"/>
            <cx:dataLabel idx="0">
              <cx:txPr>
                <a:bodyPr spcFirstLastPara="1" vertOverflow="ellipsis" horzOverflow="overflow" wrap="square" lIns="0" tIns="0" rIns="0" bIns="0" anchor="ctr" anchorCtr="1"/>
                <a:lstStyle/>
                <a:p>
                  <a:pPr algn="ctr" rtl="0">
                    <a:defRPr sz="3600"/>
                  </a:pPr>
                  <a:r>
                    <a:rPr lang="en-US" sz="3600" b="1" i="0" u="none" strike="noStrike" baseline="0">
                      <a:solidFill>
                        <a:schemeClr val="bg1"/>
                      </a:solidFill>
                      <a:latin typeface="Calibri" panose="020F0502020204030204"/>
                    </a:rPr>
                    <a:t>7.44</a:t>
                  </a:r>
                </a:p>
              </cx:txPr>
              <cx:visibility seriesName="0" categoryName="0" value="1"/>
            </cx:dataLabel>
          </cx:dataLabels>
          <cx:dataId val="0"/>
        </cx:series>
      </cx:plotAreaRegion>
      <cx:axis id="0">
        <cx:catScaling gapWidth="0.0599999987"/>
        <cx:tickLabels/>
        <cx:txPr>
          <a:bodyPr vertOverflow="overflow" horzOverflow="overflow" wrap="square" lIns="0" tIns="0" rIns="0" bIns="0"/>
          <a:lstStyle/>
          <a:p>
            <a:pPr algn="ctr" rtl="0">
              <a:defRPr sz="3600" b="0">
                <a:solidFill>
                  <a:srgbClr val="595959"/>
                </a:solidFill>
                <a:latin typeface="Calibri" panose="020F0502020204030204" pitchFamily="34" charset="0"/>
                <a:ea typeface="Calibri" panose="020F0502020204030204" pitchFamily="34" charset="0"/>
                <a:cs typeface="Calibri" panose="020F0502020204030204" pitchFamily="34" charset="0"/>
              </a:defRPr>
            </a:pPr>
            <a:endParaRPr lang="en-US" sz="3600"/>
          </a:p>
        </cx:txPr>
      </cx:axis>
    </cx:plotArea>
  </cx:chart>
  <cx:clrMapOvr bg1="lt1" tx1="dk1" bg2="lt2" tx2="dk2" accent1="accent1" accent2="accent2" accent3="accent3" accent4="accent4" accent5="accent5" accent6="accent6" hlink="hlink" folHlink="folHlink"/>
</cx:chartSpace>
</file>

<file path=ppt/charts/chartEx2.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Sheet1!$A$1:$A$8</cx:f>
        <cx:lvl ptCount="8">
          <cx:pt idx="0">You Tube</cx:pt>
          <cx:pt idx="1">Spotify </cx:pt>
          <cx:pt idx="2">Pandora </cx:pt>
          <cx:pt idx="3">Apple Music </cx:pt>
          <cx:pt idx="4">iTunes </cx:pt>
          <cx:pt idx="5">Dat Piff </cx:pt>
          <cx:pt idx="6">Facebook</cx:pt>
          <cx:pt idx="7">Google </cx:pt>
        </cx:lvl>
      </cx:strDim>
      <cx:numDim type="size">
        <cx:f>Sheet1!$B$1:$B$8</cx:f>
        <cx:lvl ptCount="8" formatCode="General">
          <cx:pt idx="0">21</cx:pt>
          <cx:pt idx="1">11</cx:pt>
          <cx:pt idx="2">8</cx:pt>
          <cx:pt idx="3">6</cx:pt>
          <cx:pt idx="4">3</cx:pt>
          <cx:pt idx="5">2</cx:pt>
          <cx:pt idx="6">2</cx:pt>
          <cx:pt idx="7">2</cx:pt>
        </cx:lvl>
      </cx:numDim>
    </cx:data>
  </cx:chartData>
  <cx:chart>
    <cx:title pos="t" align="ctr" overlay="0">
      <cx:tx>
        <cx:txData>
          <cx:v>sites used to learn about music</cx:v>
        </cx:txData>
      </cx:tx>
      <cx:txPr>
        <a:bodyPr spcFirstLastPara="1" vertOverflow="ellipsis" horzOverflow="overflow" wrap="square" lIns="0" tIns="0" rIns="0" bIns="0" anchor="ctr" anchorCtr="1"/>
        <a:lstStyle/>
        <a:p>
          <a:pPr algn="ctr" rtl="0">
            <a:defRPr/>
          </a:pPr>
          <a:r>
            <a:rPr lang="en-US" sz="1600" b="1" i="0" u="none" strike="noStrike" cap="all" baseline="0" dirty="0">
              <a:solidFill>
                <a:sysClr val="windowText" lastClr="000000">
                  <a:lumMod val="65000"/>
                  <a:lumOff val="35000"/>
                </a:sysClr>
              </a:solidFill>
              <a:latin typeface="Calibri" panose="020F0502020204030204"/>
            </a:rPr>
            <a:t>sites used to learn about music</a:t>
          </a:r>
        </a:p>
      </cx:txPr>
    </cx:title>
    <cx:plotArea>
      <cx:plotAreaRegion>
        <cx:series layoutId="treemap" uniqueId="{5E11DDB0-EF2F-417B-A835-9E993238A2D5}">
          <cx:dataLabels pos="ctr">
            <cx:txPr>
              <a:bodyPr spcFirstLastPara="1" vertOverflow="ellipsis" horzOverflow="overflow" wrap="square" lIns="0" tIns="0" rIns="0" bIns="0" anchor="ctr" anchorCtr="1"/>
              <a:lstStyle/>
              <a:p>
                <a:pPr algn="ctr" rtl="0">
                  <a:defRPr sz="2800"/>
                </a:pPr>
                <a:endParaRPr lang="en-US" sz="2800" b="1" i="0" u="none" strike="noStrike" baseline="0">
                  <a:solidFill>
                    <a:prstClr val="white"/>
                  </a:solidFill>
                  <a:latin typeface="Calibri" panose="020F0502020204030204"/>
                </a:endParaRPr>
              </a:p>
            </cx:txPr>
            <cx:visibility seriesName="0" categoryName="1" value="0"/>
            <cx:dataLabel idx="6">
              <cx:txPr>
                <a:bodyPr spcFirstLastPara="1" vertOverflow="ellipsis" horzOverflow="overflow" wrap="square" lIns="0" tIns="0" rIns="0" bIns="0" anchor="ctr" anchorCtr="1"/>
                <a:lstStyle/>
                <a:p>
                  <a:pPr algn="ctr" rtl="0">
                    <a:defRPr sz="1100"/>
                  </a:pPr>
                  <a:r>
                    <a:rPr lang="en-US" sz="1100" b="1" i="0" u="none" strike="noStrike" baseline="0">
                      <a:solidFill>
                        <a:prstClr val="white"/>
                      </a:solidFill>
                      <a:latin typeface="Calibri" panose="020F0502020204030204"/>
                    </a:rPr>
                    <a:t>Facebook</a:t>
                  </a:r>
                </a:p>
              </cx:txPr>
              <cx:visibility seriesName="0" categoryName="1" value="0"/>
            </cx:dataLabel>
          </cx:dataLabels>
          <cx:dataId val="0"/>
          <cx:layoutPr>
            <cx:parentLabelLayout val="overlapping"/>
          </cx:layoutPr>
        </cx:series>
      </cx:plotAreaRegion>
    </cx:plotArea>
  </cx:chart>
  <cx:clrMapOvr bg1="lt1" tx1="dk1" bg2="lt2" tx2="dk2" accent1="accent1" accent2="accent2" accent3="accent3" accent4="accent4" accent5="accent5" accent6="accent6" hlink="hlink" folHlink="folHlink"/>
</cx:chartSpace>
</file>

<file path=ppt/charts/chartEx3.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Sheet1!$B$14:$B$18</cx:f>
        <cx:lvl ptCount="5">
          <cx:pt idx="0">Food</cx:pt>
          <cx:pt idx="1">Novelty and adventure</cx:pt>
          <cx:pt idx="2">Variety of things to do</cx:pt>
          <cx:pt idx="3">Relaxation</cx:pt>
          <cx:pt idx="4">Culture</cx:pt>
        </cx:lvl>
      </cx:strDim>
      <cx:numDim type="val">
        <cx:f>Sheet1!$C$14:$C$18</cx:f>
        <cx:lvl ptCount="5" formatCode="0.0">
          <cx:pt idx="0">2.3999999999999999</cx:pt>
          <cx:pt idx="1">2.6000000000000001</cx:pt>
          <cx:pt idx="2">2.8799999999999999</cx:pt>
          <cx:pt idx="3">3.2400000000000002</cx:pt>
          <cx:pt idx="4">3.8799999999999999</cx:pt>
        </cx:lvl>
      </cx:numDim>
    </cx:data>
  </cx:chartData>
  <cx:chart>
    <cx:plotArea>
      <cx:plotAreaRegion>
        <cx:series layoutId="funnel" uniqueId="{899A82AC-7679-4110-9AA9-5332A1456E00}">
          <cx:dataLabels>
            <cx:txPr>
              <a:bodyPr spcFirstLastPara="1" vertOverflow="ellipsis" horzOverflow="overflow" wrap="square" lIns="0" tIns="0" rIns="0" bIns="0" anchor="ctr" anchorCtr="1"/>
              <a:lstStyle/>
              <a:p>
                <a:pPr algn="ctr" rtl="0">
                  <a:defRPr sz="2800">
                    <a:solidFill>
                      <a:schemeClr val="bg1"/>
                    </a:solidFill>
                  </a:defRPr>
                </a:pPr>
                <a:endParaRPr lang="en-US" sz="2800" b="0" i="0" u="none" strike="noStrike" baseline="0">
                  <a:solidFill>
                    <a:schemeClr val="bg1"/>
                  </a:solidFill>
                  <a:latin typeface="Aptos Narrow" panose="02110004020202020204"/>
                </a:endParaRPr>
              </a:p>
            </cx:txPr>
            <cx:visibility seriesName="0" categoryName="0" value="1"/>
          </cx:dataLabels>
          <cx:dataId val="0"/>
        </cx:series>
      </cx:plotAreaRegion>
      <cx:axis id="0">
        <cx:catScaling gapWidth="0.100000001"/>
        <cx:tickLabels/>
        <cx:txPr>
          <a:bodyPr spcFirstLastPara="1" vertOverflow="ellipsis" horzOverflow="overflow" wrap="square" lIns="0" tIns="0" rIns="0" bIns="0" anchor="ctr" anchorCtr="1"/>
          <a:lstStyle/>
          <a:p>
            <a:pPr algn="ctr" rtl="0">
              <a:defRPr sz="2000">
                <a:solidFill>
                  <a:schemeClr val="tx1"/>
                </a:solidFill>
              </a:defRPr>
            </a:pPr>
            <a:endParaRPr lang="en-US" sz="2000" b="0" i="0" u="none" strike="noStrike" baseline="0">
              <a:solidFill>
                <a:schemeClr val="tx1"/>
              </a:solidFill>
              <a:latin typeface="Aptos Narrow" panose="02110004020202020204"/>
            </a:endParaRPr>
          </a:p>
        </cx:txPr>
      </cx:axis>
    </cx:plotArea>
  </cx:chart>
  <cx:clrMapOvr bg1="lt1" tx1="dk1" bg2="lt2" tx2="dk2" accent1="accent1" accent2="accent2" accent3="accent3" accent4="accent4" accent5="accent5" accent6="accent6" hlink="hlink" folHlink="folHlink"/>
</cx:chartSpace>
</file>

<file path=ppt/charts/chartEx4.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Sheet1!$A$29:$A$36</cx:f>
        <cx:lvl ptCount="8">
          <cx:pt idx="0">Friends/Family</cx:pt>
          <cx:pt idx="1">Social media</cx:pt>
          <cx:pt idx="2">Internet search engine</cx:pt>
          <cx:pt idx="3">Television</cx:pt>
          <cx:pt idx="4">Email blasts</cx:pt>
          <cx:pt idx="5">Magazines</cx:pt>
          <cx:pt idx="6">Radio</cx:pt>
          <cx:pt idx="7">Newspaper</cx:pt>
        </cx:lvl>
      </cx:strDim>
      <cx:numDim type="val">
        <cx:f>Sheet1!$B$29:$B$36</cx:f>
        <cx:lvl ptCount="8" formatCode="0.0">
          <cx:pt idx="0">8.3599999999999994</cx:pt>
          <cx:pt idx="1">8.3599999999999994</cx:pt>
          <cx:pt idx="2">8.0800000000000001</cx:pt>
          <cx:pt idx="3">4</cx:pt>
          <cx:pt idx="4">2.6400000000000001</cx:pt>
          <cx:pt idx="5">2.2400000000000002</cx:pt>
          <cx:pt idx="6">1.6799999999999999</cx:pt>
          <cx:pt idx="7">1.52</cx:pt>
        </cx:lvl>
      </cx:numDim>
    </cx:data>
  </cx:chartData>
  <cx:chart>
    <cx:plotArea>
      <cx:plotAreaRegion>
        <cx:series layoutId="funnel" uniqueId="{A75BC2CF-A301-4CE5-A4FA-659DB3A54531}">
          <cx:dataLabels>
            <cx:txPr>
              <a:bodyPr spcFirstLastPara="1" vertOverflow="ellipsis" horzOverflow="overflow" wrap="square" lIns="0" tIns="0" rIns="0" bIns="0" anchor="ctr" anchorCtr="1"/>
              <a:lstStyle/>
              <a:p>
                <a:pPr algn="ctr" rtl="0">
                  <a:defRPr sz="2400">
                    <a:solidFill>
                      <a:schemeClr val="bg1"/>
                    </a:solidFill>
                  </a:defRPr>
                </a:pPr>
                <a:endParaRPr lang="en-US" sz="2400" b="0" i="0" u="none" strike="noStrike" baseline="0">
                  <a:solidFill>
                    <a:schemeClr val="bg1"/>
                  </a:solidFill>
                  <a:latin typeface="Aptos Narrow" panose="02110004020202020204"/>
                </a:endParaRPr>
              </a:p>
            </cx:txPr>
            <cx:visibility seriesName="0" categoryName="0" value="1"/>
          </cx:dataLabels>
          <cx:dataId val="0"/>
        </cx:series>
      </cx:plotAreaRegion>
      <cx:axis id="0">
        <cx:catScaling gapWidth="0.100000001"/>
        <cx:tickLabels/>
        <cx:txPr>
          <a:bodyPr spcFirstLastPara="1" vertOverflow="ellipsis" horzOverflow="overflow" wrap="square" lIns="0" tIns="0" rIns="0" bIns="0" anchor="ctr" anchorCtr="1"/>
          <a:lstStyle/>
          <a:p>
            <a:pPr algn="ctr" rtl="0">
              <a:defRPr sz="2600">
                <a:solidFill>
                  <a:schemeClr val="tx1"/>
                </a:solidFill>
              </a:defRPr>
            </a:pPr>
            <a:endParaRPr lang="en-US" sz="2600" b="0" i="0" u="none" strike="noStrike" baseline="0">
              <a:solidFill>
                <a:schemeClr val="tx1"/>
              </a:solidFill>
              <a:latin typeface="Aptos Narrow" panose="02110004020202020204"/>
            </a:endParaRPr>
          </a:p>
        </cx:txPr>
      </cx:axis>
    </cx:plotArea>
  </cx:chart>
  <cx:clrMapOvr bg1="lt1" tx1="dk1" bg2="lt2" tx2="dk2" accent1="accent1" accent2="accent2" accent3="accent3" accent4="accent4" accent5="accent5" accent6="accent6" hlink="hlink" folHlink="folHlink"/>
</cx:chartSpace>
</file>

<file path=ppt/charts/chartEx5.xml><?xml version="1.0" encoding="utf-8"?>
<cx:chartSpace xmlns:a="http://schemas.openxmlformats.org/drawingml/2006/main" xmlns:r="http://schemas.openxmlformats.org/officeDocument/2006/relationships" xmlns:cx="http://schemas.microsoft.com/office/drawing/2014/chartex">
  <cx:chartData>
    <cx:externalData r:id="rId1" cx:autoUpdate="0"/>
    <cx:data id="0">
      <cx:strDim type="cat">
        <cx:f>Sheet1!$A$49:$A$56</cx:f>
        <cx:lvl ptCount="8">
          <cx:pt idx="0">TikTok</cx:pt>
          <cx:pt idx="1">Instagram</cx:pt>
          <cx:pt idx="2">TripAdvisor</cx:pt>
          <cx:pt idx="3">YouTube</cx:pt>
          <cx:pt idx="4">Facebook</cx:pt>
          <cx:pt idx="5">Snapchat</cx:pt>
          <cx:pt idx="6">Twitter</cx:pt>
          <cx:pt idx="7">Other</cx:pt>
        </cx:lvl>
      </cx:strDim>
      <cx:numDim type="val">
        <cx:f>Sheet1!$B$49:$B$56</cx:f>
        <cx:lvl ptCount="8" formatCode="0.0">
          <cx:pt idx="0">2.3999999999999999</cx:pt>
          <cx:pt idx="1">2.4399999999999999</cx:pt>
          <cx:pt idx="2">3.04</cx:pt>
          <cx:pt idx="3">4.1600000000000001</cx:pt>
          <cx:pt idx="4">4.7999999999999998</cx:pt>
          <cx:pt idx="5">5.5199999999999996</cx:pt>
          <cx:pt idx="6">6.0800000000000001</cx:pt>
          <cx:pt idx="7">7.5599999999999996</cx:pt>
        </cx:lvl>
      </cx:numDim>
    </cx:data>
  </cx:chartData>
  <cx:chart>
    <cx:plotArea>
      <cx:plotAreaRegion>
        <cx:series layoutId="funnel" uniqueId="{2C60D56A-B4F1-43CA-936F-7F74DCB7301F}">
          <cx:dataLabels>
            <cx:txPr>
              <a:bodyPr spcFirstLastPara="1" vertOverflow="ellipsis" horzOverflow="overflow" wrap="square" lIns="0" tIns="0" rIns="0" bIns="0" anchor="ctr" anchorCtr="1"/>
              <a:lstStyle/>
              <a:p>
                <a:pPr algn="ctr" rtl="0">
                  <a:defRPr sz="2400">
                    <a:solidFill>
                      <a:schemeClr val="bg1"/>
                    </a:solidFill>
                  </a:defRPr>
                </a:pPr>
                <a:endParaRPr lang="en-US" sz="2400" b="0" i="0" u="none" strike="noStrike" baseline="0">
                  <a:solidFill>
                    <a:schemeClr val="bg1"/>
                  </a:solidFill>
                  <a:latin typeface="Aptos Narrow" panose="02110004020202020204"/>
                </a:endParaRPr>
              </a:p>
            </cx:txPr>
            <cx:visibility seriesName="0" categoryName="0" value="1"/>
          </cx:dataLabels>
          <cx:dataId val="0"/>
        </cx:series>
      </cx:plotAreaRegion>
      <cx:axis id="0">
        <cx:catScaling gapWidth="0.100000001"/>
        <cx:tickLabels/>
        <cx:txPr>
          <a:bodyPr spcFirstLastPara="1" vertOverflow="ellipsis" horzOverflow="overflow" wrap="square" lIns="0" tIns="0" rIns="0" bIns="0" anchor="ctr" anchorCtr="1"/>
          <a:lstStyle/>
          <a:p>
            <a:pPr algn="ctr" rtl="0">
              <a:defRPr sz="2800">
                <a:solidFill>
                  <a:schemeClr val="tx1"/>
                </a:solidFill>
              </a:defRPr>
            </a:pPr>
            <a:endParaRPr lang="en-US" sz="2800" b="0" i="0" u="none" strike="noStrike" baseline="0">
              <a:solidFill>
                <a:schemeClr val="tx1"/>
              </a:solidFill>
              <a:latin typeface="Aptos Narrow" panose="02110004020202020204"/>
            </a:endParaRPr>
          </a:p>
        </cx:txPr>
      </cx:axis>
    </cx:plotArea>
  </cx:chart>
  <cx:clrMapOvr bg1="lt1" tx1="dk1" bg2="lt2" tx2="dk2" accent1="accent1" accent2="accent2" accent3="accent3" accent4="accent4" accent5="accent5" accent6="accent6" hlink="hlink" folHlink="folHlink"/>
</cx: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3">
  <a:schemeClr val="accent6"/>
  <a:schemeClr val="accent5"/>
  <a:schemeClr val="accent4"/>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2">
  <a:schemeClr val="accent2"/>
  <a:schemeClr val="accent4"/>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withinLinear" id="15">
  <a:schemeClr val="accent2"/>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6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ln w="19050">
        <a:solidFill>
          <a:schemeClr val="lt1"/>
        </a:solidFill>
      </a:ln>
    </cs:spPr>
  </cs:dataPoint>
  <cs:dataPoint3D>
    <cs:lnRef idx="0"/>
    <cs:fillRef idx="1">
      <cs:styleClr val="auto"/>
    </cs:fillRef>
    <cs:effectRef idx="0"/>
    <cs:fontRef idx="minor">
      <a:schemeClr val="tx1"/>
    </cs:fontRef>
    <cs:spPr>
      <a:ln w="25400">
        <a:solidFill>
          <a:schemeClr val="lt1"/>
        </a:solidFill>
      </a:ln>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2.xml><?xml version="1.0" encoding="utf-8"?>
<cs:chartStyle xmlns:cs="http://schemas.microsoft.com/office/drawing/2012/chartStyle" xmlns:a="http://schemas.openxmlformats.org/drawingml/2006/main" id="419">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3.xml><?xml version="1.0" encoding="utf-8"?>
<cs:chartStyle xmlns:cs="http://schemas.microsoft.com/office/drawing/2012/chartStyle" xmlns:a="http://schemas.openxmlformats.org/drawingml/2006/main" id="416">
  <cs:axisTitle>
    <cs:lnRef idx="0"/>
    <cs:fillRef idx="0"/>
    <cs:effectRef idx="0"/>
    <cs:fontRef idx="minor">
      <a:schemeClr val="tx1">
        <a:lumMod val="65000"/>
        <a:lumOff val="35000"/>
      </a:schemeClr>
    </cs:fontRef>
    <cs:spPr>
      <a:solidFill>
        <a:schemeClr val="bg1">
          <a:lumMod val="65000"/>
        </a:schemeClr>
      </a:solidFill>
      <a:ln>
        <a:solidFill>
          <a:schemeClr val="bg1"/>
        </a:solidFill>
      </a:ln>
    </cs:spPr>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lt1"/>
    </cs:fontRef>
    <cs:defRPr sz="1000" b="1"/>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a:ln>
        <a:solidFill>
          <a:schemeClr val="lt1"/>
        </a:solidFill>
      </a:ln>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600" b="1" cap="all"/>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4.xml><?xml version="1.0" encoding="utf-8"?>
<cs:chartStyle xmlns:cs="http://schemas.microsoft.com/office/drawing/2012/chartStyle" xmlns:a="http://schemas.openxmlformats.org/drawingml/2006/main" id="430">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5.xml><?xml version="1.0" encoding="utf-8"?>
<cs:chartStyle xmlns:cs="http://schemas.microsoft.com/office/drawing/2012/chartStyle" xmlns:a="http://schemas.openxmlformats.org/drawingml/2006/main" id="430">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6.xml><?xml version="1.0" encoding="utf-8"?>
<cs:chartStyle xmlns:cs="http://schemas.microsoft.com/office/drawing/2012/chartStyle" xmlns:a="http://schemas.openxmlformats.org/drawingml/2006/main" id="341">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ize="5"/>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7.xml><?xml version="1.0" encoding="utf-8"?>
<cs:chartStyle xmlns:cs="http://schemas.microsoft.com/office/drawing/2012/chartStyle" xmlns:a="http://schemas.openxmlformats.org/drawingml/2006/main" id="340">
  <cs:axisTitle>
    <cs:lnRef idx="0"/>
    <cs:fillRef idx="0"/>
    <cs:effectRef idx="0"/>
    <cs:fontRef idx="minor">
      <a:schemeClr val="tx1">
        <a:lumMod val="65000"/>
        <a:lumOff val="35000"/>
      </a:schemeClr>
    </cs:fontRef>
    <cs:defRPr sz="900"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9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lt1"/>
    </cs:fontRef>
  </cs:dataPoint>
  <cs:dataPoint3D>
    <cs:lnRef idx="0"/>
    <cs:fillRef idx="3">
      <cs:styleClr val="auto"/>
    </cs:fillRef>
    <cs:effectRef idx="3"/>
    <cs:fontRef idx="minor">
      <a:schemeClr val="lt1"/>
    </cs:fontRef>
  </cs:dataPoint3D>
  <cs:dataPointLine>
    <cs:lnRef idx="0">
      <cs:styleClr val="auto"/>
    </cs:lnRef>
    <cs:fillRef idx="3"/>
    <cs:effectRef idx="3"/>
    <cs:fontRef idx="minor">
      <a:schemeClr val="lt1"/>
    </cs:fontRef>
    <cs:spPr>
      <a:ln w="34925" cap="rnd">
        <a:solidFill>
          <a:schemeClr val="phClr"/>
        </a:solidFill>
        <a:round/>
      </a:ln>
    </cs:spPr>
  </cs:dataPointLine>
  <cs:dataPointMarker>
    <cs:lnRef idx="0">
      <cs:styleClr val="auto"/>
    </cs:lnRef>
    <cs:fillRef idx="3">
      <cs:styleClr val="auto"/>
    </cs:fillRef>
    <cs:effectRef idx="3"/>
    <cs:fontRef idx="minor">
      <a:schemeClr val="lt1"/>
    </cs:fontRef>
    <cs:spPr>
      <a:ln w="9525">
        <a:solidFill>
          <a:schemeClr val="phClr"/>
        </a:solidFill>
        <a:round/>
      </a:ln>
    </cs:spPr>
  </cs:dataPointMarker>
  <cs:dataPointMarkerLayout symbol="circle" size="6"/>
  <cs:dataPointWireframe>
    <cs:lnRef idx="0">
      <cs:styleClr val="auto"/>
    </cs:lnRef>
    <cs:fillRef idx="3"/>
    <cs:effectRef idx="3"/>
    <cs:fontRef idx="minor">
      <a:schemeClr val="lt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lt1"/>
    </cs:fontRef>
  </cs:wall>
</cs:chartStyle>
</file>

<file path=ppt/charts/style8.xml><?xml version="1.0" encoding="utf-8"?>
<cs:chartStyle xmlns:cs="http://schemas.microsoft.com/office/drawing/2012/chartStyle" xmlns:a="http://schemas.openxmlformats.org/drawingml/2006/main" id="430">
  <cs:axisTitle>
    <cs:lnRef idx="0"/>
    <cs:fillRef idx="0"/>
    <cs:effectRef idx="0"/>
    <cs:fontRef idx="minor">
      <a:schemeClr val="tx1">
        <a:lumMod val="65000"/>
        <a:lumOff val="35000"/>
      </a:schemeClr>
    </cs:fontRef>
    <cs:defRPr sz="9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cs:chartArea>
  <cs:dataLabel>
    <cs:lnRef idx="0"/>
    <cs:fillRef idx="0"/>
    <cs:effectRef idx="0"/>
    <cs:fontRef idx="minor">
      <a:schemeClr val="tx1">
        <a:lumMod val="65000"/>
        <a:lumOff val="35000"/>
      </a:schemeClr>
    </cs:fontRef>
    <cs:defRPr sz="9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28575" cap="rnd">
        <a:solidFill>
          <a:schemeClr val="phClr"/>
        </a:solidFill>
        <a:round/>
      </a:ln>
    </cs:spPr>
  </cs:dataPointLine>
  <cs:dataPointMarker>
    <cs:lnRef idx="0"/>
    <cs:fillRef idx="0">
      <cs:styleClr val="auto"/>
    </cs:fillRef>
    <cs:effectRef idx="0"/>
    <cs:fontRef idx="minor">
      <a:schemeClr val="tx1"/>
    </cs:fontRef>
    <cs:spPr>
      <a:solidFill>
        <a:schemeClr val="phClr"/>
      </a:solidFill>
      <a:ln w="9525">
        <a:solidFill>
          <a:schemeClr val="lt1"/>
        </a:solidFill>
      </a:ln>
    </cs:spPr>
  </cs:dataPointMarker>
  <cs:dataPointMarkerLayout symbol="circle" size="5"/>
  <cs:dataPointWireframe>
    <cs:lnRef idx="0">
      <cs:styleClr val="auto"/>
    </cs:lnRef>
    <cs:fillRef idx="0"/>
    <cs:effectRef idx="0"/>
    <cs:fontRef idx="minor">
      <a:schemeClr val="tx1"/>
    </cs:fontRef>
    <cs:spPr>
      <a:ln w="2857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9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15000"/>
            <a:lumOff val="8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cs:seriesAxis>
  <cs:seriesLine>
    <cs:lnRef idx="0"/>
    <cs:fillRef idx="0"/>
    <cs:effectRef idx="0"/>
    <cs:fontRef idx="minor">
      <a:schemeClr val="tx1"/>
    </cs:fontRef>
    <cs:spPr>
      <a:ln w="9525" cap="flat">
        <a:solidFill>
          <a:srgbClr val="D9D9D9"/>
        </a:solidFill>
        <a:round/>
      </a:ln>
    </cs:spPr>
  </cs:seriesLine>
  <cs:title>
    <cs:lnRef idx="0"/>
    <cs:fillRef idx="0"/>
    <cs:effectRef idx="0"/>
    <cs:fontRef idx="minor">
      <a:schemeClr val="tx1">
        <a:lumMod val="65000"/>
        <a:lumOff val="35000"/>
      </a:schemeClr>
    </cs:fontRef>
    <cs:defRPr sz="140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cs:valueAxis>
  <cs:wall>
    <cs:lnRef idx="0"/>
    <cs:fillRef idx="0"/>
    <cs:effectRef idx="0"/>
    <cs:fontRef idx="minor">
      <a:schemeClr val="tx1"/>
    </cs:fontRef>
  </cs:wall>
</cs:chartStyle>
</file>

<file path=ppt/charts/style9.xml><?xml version="1.0" encoding="utf-8"?>
<cs:chartStyle xmlns:cs="http://schemas.microsoft.com/office/drawing/2012/chartStyle" xmlns:a="http://schemas.openxmlformats.org/drawingml/2006/main" id="259">
  <cs:axisTitle>
    <cs:lnRef idx="0"/>
    <cs:fillRef idx="0"/>
    <cs:effectRef idx="0"/>
    <cs:fontRef idx="minor">
      <a:schemeClr val="tx1">
        <a:lumMod val="65000"/>
        <a:lumOff val="35000"/>
      </a:schemeClr>
    </cs:fontRef>
    <cs:defRPr sz="900" kern="1200" cap="all"/>
  </cs:axisTitle>
  <cs:categoryAxis>
    <cs:lnRef idx="0"/>
    <cs:fillRef idx="0"/>
    <cs:effectRef idx="0"/>
    <cs:fontRef idx="minor">
      <a:schemeClr val="tx1">
        <a:lumMod val="65000"/>
        <a:lumOff val="35000"/>
      </a:schemeClr>
    </cs:fontRef>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cs:styleClr val="auto"/>
    </cs:fontRef>
    <cs:defRPr sz="1000" b="1" i="0" u="none" strike="noStrike" kern="1200" spc="0" baseline="0"/>
  </cs:dataLabel>
  <cs:dataLabelCallout>
    <cs:lnRef idx="0">
      <cs:styleClr val="auto"/>
    </cs:lnRef>
    <cs:fillRef idx="0"/>
    <cs:effectRef idx="0"/>
    <cs:fontRef idx="minor">
      <cs:styleClr val="auto"/>
    </cs:fontRef>
    <cs:spPr>
      <a:solidFill>
        <a:schemeClr val="lt1"/>
      </a:solidFill>
      <a:ln>
        <a:solidFill>
          <a:schemeClr val="phClr"/>
        </a:solidFill>
      </a:ln>
    </cs:spPr>
    <cs:defRPr sz="1000" b="1"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dk1"/>
    </cs:fontRef>
    <cs:spPr>
      <a:solidFill>
        <a:schemeClr val="phClr"/>
      </a:solidFill>
      <a:effectLst>
        <a:outerShdw blurRad="63500" sx="102000" sy="102000" algn="ctr" rotWithShape="0">
          <a:prstClr val="black">
            <a:alpha val="20000"/>
          </a:prstClr>
        </a:outerShdw>
      </a:effectLst>
    </cs:spPr>
  </cs:dataPoint>
  <cs:dataPoint3D>
    <cs:lnRef idx="0"/>
    <cs:fillRef idx="0">
      <cs:styleClr val="auto"/>
    </cs:fillRef>
    <cs:effectRef idx="0"/>
    <cs:fontRef idx="minor">
      <a:schemeClr val="dk1"/>
    </cs:fontRef>
    <cs:spPr>
      <a:solidFill>
        <a:schemeClr val="phClr"/>
      </a:solidFill>
      <a:effectLst>
        <a:outerShdw blurRad="88900" sx="102000" sy="102000" algn="ctr" rotWithShape="0">
          <a:prstClr val="black">
            <a:alpha val="10000"/>
          </a:prstClr>
        </a:outerShdw>
      </a:effectLst>
      <a:scene3d>
        <a:camera prst="orthographicFront"/>
        <a:lightRig rig="threePt" dir="t"/>
      </a:scene3d>
      <a:sp3d>
        <a:bevelT w="127000" h="127000"/>
        <a:bevelB w="127000" h="127000"/>
      </a:sp3d>
    </cs:spPr>
  </cs:dataPoint3D>
  <cs:dataPointLine>
    <cs:lnRef idx="0">
      <cs:styleClr val="auto"/>
    </cs:lnRef>
    <cs:fillRef idx="0"/>
    <cs:effectRef idx="0"/>
    <cs:fontRef idx="minor">
      <a:schemeClr val="dk1"/>
    </cs:fontRef>
    <cs:spPr>
      <a:ln w="28575" cap="rnd">
        <a:solidFill>
          <a:schemeClr val="phClr"/>
        </a:solidFill>
        <a:round/>
      </a:ln>
    </cs:spPr>
  </cs:dataPointLine>
  <cs:dataPointMarker>
    <cs:lnRef idx="0"/>
    <cs:fillRef idx="0">
      <cs:styleClr val="auto"/>
    </cs:fillRef>
    <cs:effectRef idx="0"/>
    <cs:fontRef idx="minor">
      <a:schemeClr val="dk1"/>
    </cs:fontRef>
    <cs:spPr>
      <a:solidFill>
        <a:schemeClr val="phClr"/>
      </a:solidFill>
      <a:ln w="9525">
        <a:solidFill>
          <a:schemeClr val="lt1"/>
        </a:solidFill>
      </a:ln>
    </cs:spPr>
  </cs:dataPointMarker>
  <cs:dataPointMarkerLayout symbol="circle" size="6"/>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dk1"/>
    </cs:fontRef>
  </cs:plotArea>
  <cs:plotArea3D mods="allowNoFillOverride allowNoLineOverride">
    <cs:lnRef idx="0"/>
    <cs:fillRef idx="0"/>
    <cs:effectRef idx="0"/>
    <cs:fontRef idx="minor">
      <a:schemeClr val="dk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600" b="1" kern="1200" cap="all" baseline="0"/>
  </cs:title>
  <cs:trendline>
    <cs:lnRef idx="0">
      <cs:styleClr val="auto"/>
    </cs:lnRef>
    <cs:fillRef idx="0"/>
    <cs:effectRef idx="0"/>
    <cs:fontRef idx="minor">
      <a:schemeClr val="tx1"/>
    </cs:fontRef>
    <cs:spPr>
      <a:ln w="19050" cap="rnd">
        <a:solidFill>
          <a:schemeClr val="phClr"/>
        </a:solidFill>
        <a:prstDash val="sysDash"/>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_rels/data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ata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ata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_rels/drawing5.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image" Target="../media/image26.svg"/><Relationship Id="rId1" Type="http://schemas.openxmlformats.org/officeDocument/2006/relationships/image" Target="../media/image25.png"/><Relationship Id="rId6" Type="http://schemas.openxmlformats.org/officeDocument/2006/relationships/image" Target="../media/image30.svg"/><Relationship Id="rId5" Type="http://schemas.openxmlformats.org/officeDocument/2006/relationships/image" Target="../media/image29.png"/><Relationship Id="rId4" Type="http://schemas.openxmlformats.org/officeDocument/2006/relationships/image" Target="../media/image28.svg"/></Relationships>
</file>

<file path=ppt/diagrams/_rels/drawing6.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svg"/><Relationship Id="rId1" Type="http://schemas.openxmlformats.org/officeDocument/2006/relationships/image" Target="../media/image49.png"/><Relationship Id="rId6" Type="http://schemas.openxmlformats.org/officeDocument/2006/relationships/image" Target="../media/image54.svg"/><Relationship Id="rId5" Type="http://schemas.openxmlformats.org/officeDocument/2006/relationships/image" Target="../media/image53.png"/><Relationship Id="rId4" Type="http://schemas.openxmlformats.org/officeDocument/2006/relationships/image" Target="../media/image52.svg"/></Relationships>
</file>

<file path=ppt/diagrams/_rels/drawing8.xml.rels><?xml version="1.0" encoding="UTF-8" standalone="yes"?>
<Relationships xmlns="http://schemas.openxmlformats.org/package/2006/relationships"><Relationship Id="rId8" Type="http://schemas.openxmlformats.org/officeDocument/2006/relationships/image" Target="../media/image63.svg"/><Relationship Id="rId3" Type="http://schemas.openxmlformats.org/officeDocument/2006/relationships/image" Target="../media/image58.png"/><Relationship Id="rId7" Type="http://schemas.openxmlformats.org/officeDocument/2006/relationships/image" Target="../media/image62.png"/><Relationship Id="rId2" Type="http://schemas.openxmlformats.org/officeDocument/2006/relationships/image" Target="../media/image57.svg"/><Relationship Id="rId1" Type="http://schemas.openxmlformats.org/officeDocument/2006/relationships/image" Target="../media/image56.png"/><Relationship Id="rId6" Type="http://schemas.openxmlformats.org/officeDocument/2006/relationships/image" Target="../media/image61.svg"/><Relationship Id="rId5" Type="http://schemas.openxmlformats.org/officeDocument/2006/relationships/image" Target="../media/image60.png"/><Relationship Id="rId10" Type="http://schemas.openxmlformats.org/officeDocument/2006/relationships/image" Target="../media/image65.svg"/><Relationship Id="rId4" Type="http://schemas.openxmlformats.org/officeDocument/2006/relationships/image" Target="../media/image59.svg"/><Relationship Id="rId9" Type="http://schemas.openxmlformats.org/officeDocument/2006/relationships/image" Target="../media/image64.png"/></Relationships>
</file>

<file path=ppt/diagrams/colors1.xml><?xml version="1.0" encoding="utf-8"?>
<dgm:colorsDef xmlns:dgm="http://schemas.openxmlformats.org/drawingml/2006/diagram" xmlns:a="http://schemas.openxmlformats.org/drawingml/2006/main" uniqueId="urn:microsoft.com/office/officeart/2005/8/colors/accent5_2">
  <dgm:title val=""/>
  <dgm:desc val=""/>
  <dgm:catLst>
    <dgm:cat type="accent5" pri="11200"/>
  </dgm:catLst>
  <dgm:styleLbl name="node0">
    <dgm:fillClrLst meth="repeat">
      <a:schemeClr val="accent5"/>
    </dgm:fillClrLst>
    <dgm:linClrLst meth="repeat">
      <a:schemeClr val="lt1"/>
    </dgm:linClrLst>
    <dgm:effectClrLst/>
    <dgm:txLinClrLst/>
    <dgm:txFillClrLst/>
    <dgm:txEffectClrLst/>
  </dgm:styleLbl>
  <dgm:styleLbl name="node1">
    <dgm:fillClrLst meth="repeat">
      <a:schemeClr val="accent5"/>
    </dgm:fillClrLst>
    <dgm:linClrLst meth="repeat">
      <a:schemeClr val="lt1"/>
    </dgm:linClrLst>
    <dgm:effectClrLst/>
    <dgm:txLinClrLst/>
    <dgm:txFillClrLst/>
    <dgm:txEffectClrLst/>
  </dgm:styleLbl>
  <dgm:styleLbl name="alignNode1">
    <dgm:fillClrLst meth="repeat">
      <a:schemeClr val="accent5"/>
    </dgm:fillClrLst>
    <dgm:linClrLst meth="repeat">
      <a:schemeClr val="accent5"/>
    </dgm:linClrLst>
    <dgm:effectClrLst/>
    <dgm:txLinClrLst/>
    <dgm:txFillClrLst/>
    <dgm:txEffectClrLst/>
  </dgm:styleLbl>
  <dgm:styleLbl name="lnNode1">
    <dgm:fillClrLst meth="repeat">
      <a:schemeClr val="accent5"/>
    </dgm:fillClrLst>
    <dgm:linClrLst meth="repeat">
      <a:schemeClr val="lt1"/>
    </dgm:linClrLst>
    <dgm:effectClrLst/>
    <dgm:txLinClrLst/>
    <dgm:txFillClrLst/>
    <dgm:txEffectClrLst/>
  </dgm:styleLbl>
  <dgm:styleLbl name="vennNode1">
    <dgm:fillClrLst meth="repeat">
      <a:schemeClr val="accent5">
        <a:alpha val="50000"/>
      </a:schemeClr>
    </dgm:fillClrLst>
    <dgm:linClrLst meth="repeat">
      <a:schemeClr val="lt1"/>
    </dgm:linClrLst>
    <dgm:effectClrLst/>
    <dgm:txLinClrLst/>
    <dgm:txFillClrLst/>
    <dgm:txEffectClrLst/>
  </dgm:styleLbl>
  <dgm:styleLbl name="node2">
    <dgm:fillClrLst meth="repeat">
      <a:schemeClr val="accent5"/>
    </dgm:fillClrLst>
    <dgm:linClrLst meth="repeat">
      <a:schemeClr val="lt1"/>
    </dgm:linClrLst>
    <dgm:effectClrLst/>
    <dgm:txLinClrLst/>
    <dgm:txFillClrLst/>
    <dgm:txEffectClrLst/>
  </dgm:styleLbl>
  <dgm:styleLbl name="node3">
    <dgm:fillClrLst meth="repeat">
      <a:schemeClr val="accent5"/>
    </dgm:fillClrLst>
    <dgm:linClrLst meth="repeat">
      <a:schemeClr val="lt1"/>
    </dgm:linClrLst>
    <dgm:effectClrLst/>
    <dgm:txLinClrLst/>
    <dgm:txFillClrLst/>
    <dgm:txEffectClrLst/>
  </dgm:styleLbl>
  <dgm:styleLbl name="node4">
    <dgm:fillClrLst meth="repeat">
      <a:schemeClr val="accent5"/>
    </dgm:fillClrLst>
    <dgm:linClrLst meth="repeat">
      <a:schemeClr val="lt1"/>
    </dgm:linClrLst>
    <dgm:effectClrLst/>
    <dgm:txLinClrLst/>
    <dgm:txFillClrLst/>
    <dgm:txEffectClrLst/>
  </dgm:styleLbl>
  <dgm:styleLbl name="f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5">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5">
        <a:tint val="60000"/>
      </a:schemeClr>
    </dgm:fillClrLst>
    <dgm:linClrLst meth="repeat">
      <a:schemeClr val="accent5">
        <a:tint val="60000"/>
      </a:schemeClr>
    </dgm:linClrLst>
    <dgm:effectClrLst/>
    <dgm:txLinClrLst/>
    <dgm:txFillClrLst/>
    <dgm:txEffectClrLst/>
  </dgm:styleLbl>
  <dgm:styleLbl name="fgSibTrans2D1">
    <dgm:fillClrLst meth="repeat">
      <a:schemeClr val="accent5">
        <a:tint val="60000"/>
      </a:schemeClr>
    </dgm:fillClrLst>
    <dgm:linClrLst meth="repeat">
      <a:schemeClr val="accent5">
        <a:tint val="60000"/>
      </a:schemeClr>
    </dgm:linClrLst>
    <dgm:effectClrLst/>
    <dgm:txLinClrLst/>
    <dgm:txFillClrLst/>
    <dgm:txEffectClrLst/>
  </dgm:styleLbl>
  <dgm:styleLbl name="bgSibTrans2D1">
    <dgm:fillClrLst meth="repeat">
      <a:schemeClr val="accent5">
        <a:tint val="60000"/>
      </a:schemeClr>
    </dgm:fillClrLst>
    <dgm:linClrLst meth="repeat">
      <a:schemeClr val="accent5">
        <a:tint val="60000"/>
      </a:schemeClr>
    </dgm:linClrLst>
    <dgm:effectClrLst/>
    <dgm:txLinClrLst/>
    <dgm:txFillClrLst/>
    <dgm:txEffectClrLst/>
  </dgm:styleLbl>
  <dgm:styleLbl name="sibTrans1D1">
    <dgm:fillClrLst meth="repeat">
      <a:schemeClr val="accent5"/>
    </dgm:fillClrLst>
    <dgm:linClrLst meth="repeat">
      <a:schemeClr val="accent5"/>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dgm:linClrLst>
    <dgm:effectClrLst/>
    <dgm:txLinClrLst/>
    <dgm:txFillClrLst/>
    <dgm:txEffectClrLst/>
  </dgm:styleLbl>
  <dgm:styleLbl name="asst1">
    <dgm:fillClrLst meth="repeat">
      <a:schemeClr val="accent5"/>
    </dgm:fillClrLst>
    <dgm:linClrLst meth="repeat">
      <a:schemeClr val="lt1"/>
    </dgm:linClrLst>
    <dgm:effectClrLst/>
    <dgm:txLinClrLst/>
    <dgm:txFillClrLst/>
    <dgm:txEffectClrLst/>
  </dgm:styleLbl>
  <dgm:styleLbl name="asst2">
    <dgm:fillClrLst meth="repeat">
      <a:schemeClr val="accent5"/>
    </dgm:fillClrLst>
    <dgm:linClrLst meth="repeat">
      <a:schemeClr val="lt1"/>
    </dgm:linClrLst>
    <dgm:effectClrLst/>
    <dgm:txLinClrLst/>
    <dgm:txFillClrLst/>
    <dgm:txEffectClrLst/>
  </dgm:styleLbl>
  <dgm:styleLbl name="asst3">
    <dgm:fillClrLst meth="repeat">
      <a:schemeClr val="accent5"/>
    </dgm:fillClrLst>
    <dgm:linClrLst meth="repeat">
      <a:schemeClr val="lt1"/>
    </dgm:linClrLst>
    <dgm:effectClrLst/>
    <dgm:txLinClrLst/>
    <dgm:txFillClrLst/>
    <dgm:txEffectClrLst/>
  </dgm:styleLbl>
  <dgm:styleLbl name="asst4">
    <dgm:fillClrLst meth="repeat">
      <a:schemeClr val="accent5"/>
    </dgm:fillClrLst>
    <dgm:linClrLst meth="repeat">
      <a:schemeClr val="lt1"/>
    </dgm:linClrLst>
    <dgm:effectClrLst/>
    <dgm:txLinClrLst/>
    <dgm:txFillClrLst/>
    <dgm:txEffectClrLst/>
  </dgm:styleLbl>
  <dgm:styleLbl name="parChTrans2D1">
    <dgm:fillClrLst meth="repeat">
      <a:schemeClr val="accent5">
        <a:tint val="60000"/>
      </a:schemeClr>
    </dgm:fillClrLst>
    <dgm:linClrLst meth="repeat">
      <a:schemeClr val="accent5">
        <a:tint val="60000"/>
      </a:schemeClr>
    </dgm:linClrLst>
    <dgm:effectClrLst/>
    <dgm:txLinClrLst/>
    <dgm:txFillClrLst meth="repeat">
      <a:schemeClr val="lt1"/>
    </dgm:txFillClrLst>
    <dgm:txEffectClrLst/>
  </dgm:styleLbl>
  <dgm:styleLbl name="parChTrans2D2">
    <dgm:fillClrLst meth="repeat">
      <a:schemeClr val="accent5"/>
    </dgm:fillClrLst>
    <dgm:linClrLst meth="repeat">
      <a:schemeClr val="accent5"/>
    </dgm:linClrLst>
    <dgm:effectClrLst/>
    <dgm:txLinClrLst/>
    <dgm:txFillClrLst meth="repeat">
      <a:schemeClr val="lt1"/>
    </dgm:txFillClrLst>
    <dgm:txEffectClrLst/>
  </dgm:styleLbl>
  <dgm:styleLbl name="parChTrans2D3">
    <dgm:fillClrLst meth="repeat">
      <a:schemeClr val="accent5"/>
    </dgm:fillClrLst>
    <dgm:linClrLst meth="repeat">
      <a:schemeClr val="accent5"/>
    </dgm:linClrLst>
    <dgm:effectClrLst/>
    <dgm:txLinClrLst/>
    <dgm:txFillClrLst meth="repeat">
      <a:schemeClr val="lt1"/>
    </dgm:txFillClrLst>
    <dgm:txEffectClrLst/>
  </dgm:styleLbl>
  <dgm:styleLbl name="parChTrans2D4">
    <dgm:fillClrLst meth="repeat">
      <a:schemeClr val="accent5"/>
    </dgm:fillClrLst>
    <dgm:linClrLst meth="repeat">
      <a:schemeClr val="accent5"/>
    </dgm:linClrLst>
    <dgm:effectClrLst/>
    <dgm:txLinClrLst/>
    <dgm:txFillClrLst meth="repeat">
      <a:schemeClr val="lt1"/>
    </dgm:txFillClrLst>
    <dgm:txEffectClrLst/>
  </dgm:styleLbl>
  <dgm:styleLbl name="parChTrans1D1">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2">
    <dgm:fillClrLst meth="repeat">
      <a:schemeClr val="accent5"/>
    </dgm:fillClrLst>
    <dgm:linClrLst meth="repeat">
      <a:schemeClr val="accent5">
        <a:shade val="60000"/>
      </a:schemeClr>
    </dgm:linClrLst>
    <dgm:effectClrLst/>
    <dgm:txLinClrLst/>
    <dgm:txFillClrLst meth="repeat">
      <a:schemeClr val="tx1"/>
    </dgm:txFillClrLst>
    <dgm:txEffectClrLst/>
  </dgm:styleLbl>
  <dgm:styleLbl name="parChTrans1D3">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parChTrans1D4">
    <dgm:fillClrLst meth="repeat">
      <a:schemeClr val="accent5"/>
    </dgm:fillClrLst>
    <dgm:linClrLst meth="repeat">
      <a:schemeClr val="accent5">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solidFgAcc1">
    <dgm:fillClrLst meth="repeat">
      <a:schemeClr val="lt1"/>
    </dgm:fillClrLst>
    <dgm:linClrLst meth="repeat">
      <a:schemeClr val="accent5"/>
    </dgm:linClrLst>
    <dgm:effectClrLst/>
    <dgm:txLinClrLst/>
    <dgm:txFillClrLst meth="repeat">
      <a:schemeClr val="dk1"/>
    </dgm:txFillClrLst>
    <dgm:txEffectClrLst/>
  </dgm:styleLbl>
  <dgm:styleLbl name="solidAlignAcc1">
    <dgm:fillClrLst meth="repeat">
      <a:schemeClr val="lt1"/>
    </dgm:fillClrLst>
    <dgm:linClrLst meth="repeat">
      <a:schemeClr val="accent5"/>
    </dgm:linClrLst>
    <dgm:effectClrLst/>
    <dgm:txLinClrLst/>
    <dgm:txFillClrLst meth="repeat">
      <a:schemeClr val="dk1"/>
    </dgm:txFillClrLst>
    <dgm:txEffectClrLst/>
  </dgm:styleLbl>
  <dgm:styleLbl name="solidBgAcc1">
    <dgm:fillClrLst meth="repeat">
      <a:schemeClr val="lt1"/>
    </dgm:fillClrLst>
    <dgm:linClrLst meth="repeat">
      <a:schemeClr val="accent5"/>
    </dgm:linClrLst>
    <dgm:effectClrLst/>
    <dgm:txLinClrLst/>
    <dgm:txFillClrLst meth="repeat">
      <a:schemeClr val="dk1"/>
    </dgm:txFillClrLst>
    <dgm:txEffectClrLst/>
  </dgm:styleLbl>
  <dgm:styleLbl name="f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align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bgAccFollowNode1">
    <dgm:fillClrLst meth="repeat">
      <a:schemeClr val="accent5">
        <a:alpha val="90000"/>
        <a:tint val="40000"/>
      </a:schemeClr>
    </dgm:fillClrLst>
    <dgm:linClrLst meth="repeat">
      <a:schemeClr val="accent5">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5"/>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accent5"/>
    </dgm:linClrLst>
    <dgm:effectClrLst/>
    <dgm:txLinClrLst/>
    <dgm:txFillClrLst meth="repeat">
      <a:schemeClr val="dk1"/>
    </dgm:txFillClrLst>
    <dgm:txEffectClrLst/>
  </dgm:styleLbl>
  <dgm:styleLbl name="dkBgShp">
    <dgm:fillClrLst meth="repeat">
      <a:schemeClr val="accent5">
        <a:shade val="80000"/>
      </a:schemeClr>
    </dgm:fillClrLst>
    <dgm:linClrLst meth="repeat">
      <a:schemeClr val="accent5"/>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0A6B5EA2-F307-4887-94C4-E28F08112A26}" type="doc">
      <dgm:prSet loTypeId="urn:microsoft.com/office/officeart/2008/layout/LinedList" loCatId="list" qsTypeId="urn:microsoft.com/office/officeart/2005/8/quickstyle/simple1" qsCatId="simple" csTypeId="urn:microsoft.com/office/officeart/2005/8/colors/accent5_2" csCatId="accent5" phldr="1"/>
      <dgm:spPr/>
      <dgm:t>
        <a:bodyPr/>
        <a:lstStyle/>
        <a:p>
          <a:endParaRPr lang="en-US"/>
        </a:p>
      </dgm:t>
    </dgm:pt>
    <dgm:pt modelId="{4C9D064E-78DC-4FCD-8192-B5712EBA9E3C}">
      <dgm:prSet/>
      <dgm:spPr/>
      <dgm:t>
        <a:bodyPr/>
        <a:lstStyle/>
        <a:p>
          <a:r>
            <a:rPr lang="en-US" b="1" dirty="0"/>
            <a:t>Baby Boomer </a:t>
          </a:r>
          <a:r>
            <a:rPr lang="en-US" dirty="0"/>
            <a:t>– Give me the bottom line. </a:t>
          </a:r>
        </a:p>
      </dgm:t>
    </dgm:pt>
    <dgm:pt modelId="{E1A13EFC-B1F6-4494-8902-2EC484CFDD94}" type="parTrans" cxnId="{C1FA877F-CE68-4DCE-B682-630BDD5D23BB}">
      <dgm:prSet/>
      <dgm:spPr/>
      <dgm:t>
        <a:bodyPr/>
        <a:lstStyle/>
        <a:p>
          <a:endParaRPr lang="en-US"/>
        </a:p>
      </dgm:t>
    </dgm:pt>
    <dgm:pt modelId="{70B041DD-A4F5-4D09-BE41-ACA8F54478B5}" type="sibTrans" cxnId="{C1FA877F-CE68-4DCE-B682-630BDD5D23BB}">
      <dgm:prSet/>
      <dgm:spPr/>
      <dgm:t>
        <a:bodyPr/>
        <a:lstStyle/>
        <a:p>
          <a:endParaRPr lang="en-US"/>
        </a:p>
      </dgm:t>
    </dgm:pt>
    <dgm:pt modelId="{1F1B4A01-2699-4320-9521-5A338EB43DE2}">
      <dgm:prSet/>
      <dgm:spPr/>
      <dgm:t>
        <a:bodyPr/>
        <a:lstStyle/>
        <a:p>
          <a:r>
            <a:rPr lang="en-US" b="1" dirty="0"/>
            <a:t>Gen X</a:t>
          </a:r>
          <a:r>
            <a:rPr lang="en-US" dirty="0"/>
            <a:t> – Keep it real. Leave me alone.</a:t>
          </a:r>
        </a:p>
      </dgm:t>
    </dgm:pt>
    <dgm:pt modelId="{AE549B27-87DB-4E0B-BCED-4FB3D590DB8E}" type="parTrans" cxnId="{7198B95B-B667-46F4-A2FA-E8A52BE48670}">
      <dgm:prSet/>
      <dgm:spPr/>
      <dgm:t>
        <a:bodyPr/>
        <a:lstStyle/>
        <a:p>
          <a:endParaRPr lang="en-US"/>
        </a:p>
      </dgm:t>
    </dgm:pt>
    <dgm:pt modelId="{DF43ED63-E306-482D-AAC3-DE7C5B972F8B}" type="sibTrans" cxnId="{7198B95B-B667-46F4-A2FA-E8A52BE48670}">
      <dgm:prSet/>
      <dgm:spPr/>
      <dgm:t>
        <a:bodyPr/>
        <a:lstStyle/>
        <a:p>
          <a:endParaRPr lang="en-US"/>
        </a:p>
      </dgm:t>
    </dgm:pt>
    <dgm:pt modelId="{7A13B5E8-AC71-4DAE-8826-45DC21C07A90}">
      <dgm:prSet/>
      <dgm:spPr/>
      <dgm:t>
        <a:bodyPr/>
        <a:lstStyle/>
        <a:p>
          <a:r>
            <a:rPr lang="en-US" b="1" dirty="0"/>
            <a:t>Millennial</a:t>
          </a:r>
          <a:r>
            <a:rPr lang="en-US" dirty="0"/>
            <a:t> – Keep it interactive.</a:t>
          </a:r>
        </a:p>
      </dgm:t>
    </dgm:pt>
    <dgm:pt modelId="{97245813-B8E5-4D98-80F6-F8D73360F170}" type="parTrans" cxnId="{82BFD6C1-76F5-4133-A19D-EDD5160CB4DE}">
      <dgm:prSet/>
      <dgm:spPr/>
      <dgm:t>
        <a:bodyPr/>
        <a:lstStyle/>
        <a:p>
          <a:endParaRPr lang="en-US"/>
        </a:p>
      </dgm:t>
    </dgm:pt>
    <dgm:pt modelId="{9DC81120-3143-431E-8E2D-865B4719B561}" type="sibTrans" cxnId="{82BFD6C1-76F5-4133-A19D-EDD5160CB4DE}">
      <dgm:prSet/>
      <dgm:spPr/>
      <dgm:t>
        <a:bodyPr/>
        <a:lstStyle/>
        <a:p>
          <a:endParaRPr lang="en-US"/>
        </a:p>
      </dgm:t>
    </dgm:pt>
    <dgm:pt modelId="{4BA25DF1-8612-45B8-9E15-3811F5117F10}">
      <dgm:prSet/>
      <dgm:spPr/>
      <dgm:t>
        <a:bodyPr/>
        <a:lstStyle/>
        <a:p>
          <a:r>
            <a:rPr lang="en-US" b="1" dirty="0"/>
            <a:t>Gen Z</a:t>
          </a:r>
          <a:r>
            <a:rPr lang="en-US" dirty="0"/>
            <a:t> – Text me. Don’t call me.</a:t>
          </a:r>
        </a:p>
      </dgm:t>
    </dgm:pt>
    <dgm:pt modelId="{493EBA7F-A1E6-4134-883A-B040BBBFDC3B}" type="parTrans" cxnId="{77301675-5044-4DA6-9ECE-D0C3D041B283}">
      <dgm:prSet/>
      <dgm:spPr/>
      <dgm:t>
        <a:bodyPr/>
        <a:lstStyle/>
        <a:p>
          <a:endParaRPr lang="en-US"/>
        </a:p>
      </dgm:t>
    </dgm:pt>
    <dgm:pt modelId="{6B2E22CF-135B-49DF-9BAC-6BE413AEE928}" type="sibTrans" cxnId="{77301675-5044-4DA6-9ECE-D0C3D041B283}">
      <dgm:prSet/>
      <dgm:spPr/>
      <dgm:t>
        <a:bodyPr/>
        <a:lstStyle/>
        <a:p>
          <a:endParaRPr lang="en-US"/>
        </a:p>
      </dgm:t>
    </dgm:pt>
    <dgm:pt modelId="{824830FA-5993-4082-B98E-720869C602BA}" type="pres">
      <dgm:prSet presAssocID="{0A6B5EA2-F307-4887-94C4-E28F08112A26}" presName="vert0" presStyleCnt="0">
        <dgm:presLayoutVars>
          <dgm:dir/>
          <dgm:animOne val="branch"/>
          <dgm:animLvl val="lvl"/>
        </dgm:presLayoutVars>
      </dgm:prSet>
      <dgm:spPr/>
    </dgm:pt>
    <dgm:pt modelId="{366BC120-E2DE-4F56-A3EB-316DF72C7759}" type="pres">
      <dgm:prSet presAssocID="{4C9D064E-78DC-4FCD-8192-B5712EBA9E3C}" presName="thickLine" presStyleLbl="alignNode1" presStyleIdx="0" presStyleCnt="4"/>
      <dgm:spPr/>
    </dgm:pt>
    <dgm:pt modelId="{09DA9F67-31FD-455F-A283-D5FF4DD0F964}" type="pres">
      <dgm:prSet presAssocID="{4C9D064E-78DC-4FCD-8192-B5712EBA9E3C}" presName="horz1" presStyleCnt="0"/>
      <dgm:spPr/>
    </dgm:pt>
    <dgm:pt modelId="{8C2EE519-4DB6-4DAD-859E-F73BAEEF74F7}" type="pres">
      <dgm:prSet presAssocID="{4C9D064E-78DC-4FCD-8192-B5712EBA9E3C}" presName="tx1" presStyleLbl="revTx" presStyleIdx="0" presStyleCnt="4"/>
      <dgm:spPr/>
    </dgm:pt>
    <dgm:pt modelId="{C7CFEDB0-100B-4305-98B8-2851676E24C4}" type="pres">
      <dgm:prSet presAssocID="{4C9D064E-78DC-4FCD-8192-B5712EBA9E3C}" presName="vert1" presStyleCnt="0"/>
      <dgm:spPr/>
    </dgm:pt>
    <dgm:pt modelId="{E6062B87-6E75-4A2E-B772-D0A15B390F4F}" type="pres">
      <dgm:prSet presAssocID="{1F1B4A01-2699-4320-9521-5A338EB43DE2}" presName="thickLine" presStyleLbl="alignNode1" presStyleIdx="1" presStyleCnt="4"/>
      <dgm:spPr/>
    </dgm:pt>
    <dgm:pt modelId="{4731FF04-5791-4C27-AD1F-72B62B76D5D2}" type="pres">
      <dgm:prSet presAssocID="{1F1B4A01-2699-4320-9521-5A338EB43DE2}" presName="horz1" presStyleCnt="0"/>
      <dgm:spPr/>
    </dgm:pt>
    <dgm:pt modelId="{1E9AA229-CE32-4416-85E4-C7AD1B352F67}" type="pres">
      <dgm:prSet presAssocID="{1F1B4A01-2699-4320-9521-5A338EB43DE2}" presName="tx1" presStyleLbl="revTx" presStyleIdx="1" presStyleCnt="4"/>
      <dgm:spPr/>
    </dgm:pt>
    <dgm:pt modelId="{036A5024-92F9-4FC2-96A0-9C698B0F4946}" type="pres">
      <dgm:prSet presAssocID="{1F1B4A01-2699-4320-9521-5A338EB43DE2}" presName="vert1" presStyleCnt="0"/>
      <dgm:spPr/>
    </dgm:pt>
    <dgm:pt modelId="{9845B382-422B-4331-B582-CB1C0249CA6B}" type="pres">
      <dgm:prSet presAssocID="{7A13B5E8-AC71-4DAE-8826-45DC21C07A90}" presName="thickLine" presStyleLbl="alignNode1" presStyleIdx="2" presStyleCnt="4"/>
      <dgm:spPr/>
    </dgm:pt>
    <dgm:pt modelId="{FDE6DE66-5834-490A-8D79-58DC0C5AA034}" type="pres">
      <dgm:prSet presAssocID="{7A13B5E8-AC71-4DAE-8826-45DC21C07A90}" presName="horz1" presStyleCnt="0"/>
      <dgm:spPr/>
    </dgm:pt>
    <dgm:pt modelId="{462B08D8-8397-45F9-A091-A32B42B36087}" type="pres">
      <dgm:prSet presAssocID="{7A13B5E8-AC71-4DAE-8826-45DC21C07A90}" presName="tx1" presStyleLbl="revTx" presStyleIdx="2" presStyleCnt="4"/>
      <dgm:spPr/>
    </dgm:pt>
    <dgm:pt modelId="{DCDF973E-9BA8-4416-AFE4-E9B3F29683C0}" type="pres">
      <dgm:prSet presAssocID="{7A13B5E8-AC71-4DAE-8826-45DC21C07A90}" presName="vert1" presStyleCnt="0"/>
      <dgm:spPr/>
    </dgm:pt>
    <dgm:pt modelId="{CB2DFFC5-DEC1-402E-8430-BACABC279E57}" type="pres">
      <dgm:prSet presAssocID="{4BA25DF1-8612-45B8-9E15-3811F5117F10}" presName="thickLine" presStyleLbl="alignNode1" presStyleIdx="3" presStyleCnt="4"/>
      <dgm:spPr/>
    </dgm:pt>
    <dgm:pt modelId="{6FBE2142-8B07-45EC-8E65-8A64EF97BAE9}" type="pres">
      <dgm:prSet presAssocID="{4BA25DF1-8612-45B8-9E15-3811F5117F10}" presName="horz1" presStyleCnt="0"/>
      <dgm:spPr/>
    </dgm:pt>
    <dgm:pt modelId="{E4F71F50-3182-4B41-BC00-18155C949C6B}" type="pres">
      <dgm:prSet presAssocID="{4BA25DF1-8612-45B8-9E15-3811F5117F10}" presName="tx1" presStyleLbl="revTx" presStyleIdx="3" presStyleCnt="4"/>
      <dgm:spPr/>
    </dgm:pt>
    <dgm:pt modelId="{DF6DA213-DD3A-49DF-AB37-D83845893B66}" type="pres">
      <dgm:prSet presAssocID="{4BA25DF1-8612-45B8-9E15-3811F5117F10}" presName="vert1" presStyleCnt="0"/>
      <dgm:spPr/>
    </dgm:pt>
  </dgm:ptLst>
  <dgm:cxnLst>
    <dgm:cxn modelId="{7198B95B-B667-46F4-A2FA-E8A52BE48670}" srcId="{0A6B5EA2-F307-4887-94C4-E28F08112A26}" destId="{1F1B4A01-2699-4320-9521-5A338EB43DE2}" srcOrd="1" destOrd="0" parTransId="{AE549B27-87DB-4E0B-BCED-4FB3D590DB8E}" sibTransId="{DF43ED63-E306-482D-AAC3-DE7C5B972F8B}"/>
    <dgm:cxn modelId="{BB436064-9B55-4F74-A269-86A23ADEEDBD}" type="presOf" srcId="{1F1B4A01-2699-4320-9521-5A338EB43DE2}" destId="{1E9AA229-CE32-4416-85E4-C7AD1B352F67}" srcOrd="0" destOrd="0" presId="urn:microsoft.com/office/officeart/2008/layout/LinedList"/>
    <dgm:cxn modelId="{ADA62C68-EB2F-42A9-A7A9-A570EFDC0E75}" type="presOf" srcId="{4C9D064E-78DC-4FCD-8192-B5712EBA9E3C}" destId="{8C2EE519-4DB6-4DAD-859E-F73BAEEF74F7}" srcOrd="0" destOrd="0" presId="urn:microsoft.com/office/officeart/2008/layout/LinedList"/>
    <dgm:cxn modelId="{7EB27073-8306-41AC-A985-6AA302A744CC}" type="presOf" srcId="{0A6B5EA2-F307-4887-94C4-E28F08112A26}" destId="{824830FA-5993-4082-B98E-720869C602BA}" srcOrd="0" destOrd="0" presId="urn:microsoft.com/office/officeart/2008/layout/LinedList"/>
    <dgm:cxn modelId="{77301675-5044-4DA6-9ECE-D0C3D041B283}" srcId="{0A6B5EA2-F307-4887-94C4-E28F08112A26}" destId="{4BA25DF1-8612-45B8-9E15-3811F5117F10}" srcOrd="3" destOrd="0" parTransId="{493EBA7F-A1E6-4134-883A-B040BBBFDC3B}" sibTransId="{6B2E22CF-135B-49DF-9BAC-6BE413AEE928}"/>
    <dgm:cxn modelId="{5EEE157C-6F81-4C0D-8872-879460A40949}" type="presOf" srcId="{4BA25DF1-8612-45B8-9E15-3811F5117F10}" destId="{E4F71F50-3182-4B41-BC00-18155C949C6B}" srcOrd="0" destOrd="0" presId="urn:microsoft.com/office/officeart/2008/layout/LinedList"/>
    <dgm:cxn modelId="{C1FA877F-CE68-4DCE-B682-630BDD5D23BB}" srcId="{0A6B5EA2-F307-4887-94C4-E28F08112A26}" destId="{4C9D064E-78DC-4FCD-8192-B5712EBA9E3C}" srcOrd="0" destOrd="0" parTransId="{E1A13EFC-B1F6-4494-8902-2EC484CFDD94}" sibTransId="{70B041DD-A4F5-4D09-BE41-ACA8F54478B5}"/>
    <dgm:cxn modelId="{756428BA-6191-4324-A2E3-842A36E698CA}" type="presOf" srcId="{7A13B5E8-AC71-4DAE-8826-45DC21C07A90}" destId="{462B08D8-8397-45F9-A091-A32B42B36087}" srcOrd="0" destOrd="0" presId="urn:microsoft.com/office/officeart/2008/layout/LinedList"/>
    <dgm:cxn modelId="{82BFD6C1-76F5-4133-A19D-EDD5160CB4DE}" srcId="{0A6B5EA2-F307-4887-94C4-E28F08112A26}" destId="{7A13B5E8-AC71-4DAE-8826-45DC21C07A90}" srcOrd="2" destOrd="0" parTransId="{97245813-B8E5-4D98-80F6-F8D73360F170}" sibTransId="{9DC81120-3143-431E-8E2D-865B4719B561}"/>
    <dgm:cxn modelId="{C473C0AC-62B8-431F-BB0D-9470E0C1A1DF}" type="presParOf" srcId="{824830FA-5993-4082-B98E-720869C602BA}" destId="{366BC120-E2DE-4F56-A3EB-316DF72C7759}" srcOrd="0" destOrd="0" presId="urn:microsoft.com/office/officeart/2008/layout/LinedList"/>
    <dgm:cxn modelId="{25A69141-1850-48B0-AB02-0DB3B03990C9}" type="presParOf" srcId="{824830FA-5993-4082-B98E-720869C602BA}" destId="{09DA9F67-31FD-455F-A283-D5FF4DD0F964}" srcOrd="1" destOrd="0" presId="urn:microsoft.com/office/officeart/2008/layout/LinedList"/>
    <dgm:cxn modelId="{BD2E2E75-A455-4168-9058-526C208DC4B5}" type="presParOf" srcId="{09DA9F67-31FD-455F-A283-D5FF4DD0F964}" destId="{8C2EE519-4DB6-4DAD-859E-F73BAEEF74F7}" srcOrd="0" destOrd="0" presId="urn:microsoft.com/office/officeart/2008/layout/LinedList"/>
    <dgm:cxn modelId="{29995676-0DB4-4D47-B168-9946DCF273A6}" type="presParOf" srcId="{09DA9F67-31FD-455F-A283-D5FF4DD0F964}" destId="{C7CFEDB0-100B-4305-98B8-2851676E24C4}" srcOrd="1" destOrd="0" presId="urn:microsoft.com/office/officeart/2008/layout/LinedList"/>
    <dgm:cxn modelId="{03F1844D-BEFD-4C58-80A2-1B7189113730}" type="presParOf" srcId="{824830FA-5993-4082-B98E-720869C602BA}" destId="{E6062B87-6E75-4A2E-B772-D0A15B390F4F}" srcOrd="2" destOrd="0" presId="urn:microsoft.com/office/officeart/2008/layout/LinedList"/>
    <dgm:cxn modelId="{DF508DBA-E300-46AB-865E-EF680C8F5AB3}" type="presParOf" srcId="{824830FA-5993-4082-B98E-720869C602BA}" destId="{4731FF04-5791-4C27-AD1F-72B62B76D5D2}" srcOrd="3" destOrd="0" presId="urn:microsoft.com/office/officeart/2008/layout/LinedList"/>
    <dgm:cxn modelId="{96D22201-80DA-4F79-A7B6-80D32B0503C9}" type="presParOf" srcId="{4731FF04-5791-4C27-AD1F-72B62B76D5D2}" destId="{1E9AA229-CE32-4416-85E4-C7AD1B352F67}" srcOrd="0" destOrd="0" presId="urn:microsoft.com/office/officeart/2008/layout/LinedList"/>
    <dgm:cxn modelId="{D1DA18DD-6368-4A06-A5A3-FAFDE43230E5}" type="presParOf" srcId="{4731FF04-5791-4C27-AD1F-72B62B76D5D2}" destId="{036A5024-92F9-4FC2-96A0-9C698B0F4946}" srcOrd="1" destOrd="0" presId="urn:microsoft.com/office/officeart/2008/layout/LinedList"/>
    <dgm:cxn modelId="{8056D265-0173-41C9-A430-BDD6EFEA8F3C}" type="presParOf" srcId="{824830FA-5993-4082-B98E-720869C602BA}" destId="{9845B382-422B-4331-B582-CB1C0249CA6B}" srcOrd="4" destOrd="0" presId="urn:microsoft.com/office/officeart/2008/layout/LinedList"/>
    <dgm:cxn modelId="{88C81A5E-934D-4F0D-BB5F-01027FCEFB83}" type="presParOf" srcId="{824830FA-5993-4082-B98E-720869C602BA}" destId="{FDE6DE66-5834-490A-8D79-58DC0C5AA034}" srcOrd="5" destOrd="0" presId="urn:microsoft.com/office/officeart/2008/layout/LinedList"/>
    <dgm:cxn modelId="{613A13A3-6C10-4F38-B138-2C7912DE217E}" type="presParOf" srcId="{FDE6DE66-5834-490A-8D79-58DC0C5AA034}" destId="{462B08D8-8397-45F9-A091-A32B42B36087}" srcOrd="0" destOrd="0" presId="urn:microsoft.com/office/officeart/2008/layout/LinedList"/>
    <dgm:cxn modelId="{35E08A58-80F1-4B87-97E3-D0287B15D0A2}" type="presParOf" srcId="{FDE6DE66-5834-490A-8D79-58DC0C5AA034}" destId="{DCDF973E-9BA8-4416-AFE4-E9B3F29683C0}" srcOrd="1" destOrd="0" presId="urn:microsoft.com/office/officeart/2008/layout/LinedList"/>
    <dgm:cxn modelId="{E355F5D5-AC02-41AC-85E8-57486FA37DE1}" type="presParOf" srcId="{824830FA-5993-4082-B98E-720869C602BA}" destId="{CB2DFFC5-DEC1-402E-8430-BACABC279E57}" srcOrd="6" destOrd="0" presId="urn:microsoft.com/office/officeart/2008/layout/LinedList"/>
    <dgm:cxn modelId="{DB55C4D6-1EC5-4C04-B759-8C1A675F7BC0}" type="presParOf" srcId="{824830FA-5993-4082-B98E-720869C602BA}" destId="{6FBE2142-8B07-45EC-8E65-8A64EF97BAE9}" srcOrd="7" destOrd="0" presId="urn:microsoft.com/office/officeart/2008/layout/LinedList"/>
    <dgm:cxn modelId="{78F39C53-D05B-49AF-BC2F-B39D25B69E25}" type="presParOf" srcId="{6FBE2142-8B07-45EC-8E65-8A64EF97BAE9}" destId="{E4F71F50-3182-4B41-BC00-18155C949C6B}" srcOrd="0" destOrd="0" presId="urn:microsoft.com/office/officeart/2008/layout/LinedList"/>
    <dgm:cxn modelId="{602105CD-1F2D-49BD-ABBA-FF04A837C65B}" type="presParOf" srcId="{6FBE2142-8B07-45EC-8E65-8A64EF97BAE9}" destId="{DF6DA213-DD3A-49DF-AB37-D83845893B66}" srcOrd="1"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49054767-7BDF-49B1-98A0-6E884821CD64}" type="doc">
      <dgm:prSet loTypeId="urn:microsoft.com/office/officeart/2005/8/layout/StepDownProcess" loCatId="process" qsTypeId="urn:microsoft.com/office/officeart/2005/8/quickstyle/3d2" qsCatId="3D" csTypeId="urn:microsoft.com/office/officeart/2005/8/colors/accent1_2" csCatId="accent1" phldr="1"/>
      <dgm:spPr/>
      <dgm:t>
        <a:bodyPr/>
        <a:lstStyle/>
        <a:p>
          <a:endParaRPr lang="en-US"/>
        </a:p>
      </dgm:t>
    </dgm:pt>
    <dgm:pt modelId="{BE2EF5CD-DF2D-4DC6-A972-664D259AFAC0}">
      <dgm:prSet phldrT="[Text]" custT="1"/>
      <dgm:spPr/>
      <dgm:t>
        <a:bodyPr/>
        <a:lstStyle/>
        <a:p>
          <a:r>
            <a:rPr lang="en-US" sz="4800" kern="1200" dirty="0">
              <a:latin typeface="Century Gothic" panose="020B0502020202020204"/>
              <a:ea typeface="+mn-ea"/>
              <a:cs typeface="+mn-cs"/>
            </a:rPr>
            <a:t>67%</a:t>
          </a:r>
        </a:p>
      </dgm:t>
    </dgm:pt>
    <dgm:pt modelId="{053F4D3F-10F3-4200-80BA-9EA1E6BBDEC8}" type="parTrans" cxnId="{8550FF67-D736-42A0-ABBF-7717D7A4132B}">
      <dgm:prSet/>
      <dgm:spPr/>
      <dgm:t>
        <a:bodyPr/>
        <a:lstStyle/>
        <a:p>
          <a:endParaRPr lang="en-US"/>
        </a:p>
      </dgm:t>
    </dgm:pt>
    <dgm:pt modelId="{F8ACC00B-F5D4-4978-8BFA-C67B87D1BF9D}" type="sibTrans" cxnId="{8550FF67-D736-42A0-ABBF-7717D7A4132B}">
      <dgm:prSet/>
      <dgm:spPr/>
      <dgm:t>
        <a:bodyPr/>
        <a:lstStyle/>
        <a:p>
          <a:endParaRPr lang="en-US"/>
        </a:p>
      </dgm:t>
    </dgm:pt>
    <dgm:pt modelId="{7078D1A4-9FB9-431D-8A0D-4C98F2093E10}">
      <dgm:prSet phldrT="[Text]" custT="1"/>
      <dgm:spPr/>
      <dgm:t>
        <a:bodyPr/>
        <a:lstStyle/>
        <a:p>
          <a:r>
            <a:rPr lang="en-US" sz="2800" kern="1200" dirty="0">
              <a:solidFill>
                <a:schemeClr val="bg1"/>
              </a:solidFill>
              <a:latin typeface="Century Gothic" panose="020B0502020202020204"/>
              <a:ea typeface="+mn-ea"/>
              <a:cs typeface="+mn-cs"/>
            </a:rPr>
            <a:t>2000</a:t>
          </a:r>
        </a:p>
      </dgm:t>
    </dgm:pt>
    <dgm:pt modelId="{4B290B52-7B27-4934-9DA1-DC250A3244A1}" type="parTrans" cxnId="{89C8BA14-6397-480C-84DB-06D2F14B0DB7}">
      <dgm:prSet/>
      <dgm:spPr/>
      <dgm:t>
        <a:bodyPr/>
        <a:lstStyle/>
        <a:p>
          <a:endParaRPr lang="en-US"/>
        </a:p>
      </dgm:t>
    </dgm:pt>
    <dgm:pt modelId="{37F5C18B-9BE7-460C-9AE3-EF3D5A15735A}" type="sibTrans" cxnId="{89C8BA14-6397-480C-84DB-06D2F14B0DB7}">
      <dgm:prSet/>
      <dgm:spPr/>
      <dgm:t>
        <a:bodyPr/>
        <a:lstStyle/>
        <a:p>
          <a:endParaRPr lang="en-US"/>
        </a:p>
      </dgm:t>
    </dgm:pt>
    <dgm:pt modelId="{7BB45214-3BBB-4EA5-93CD-CA57C21C35DC}">
      <dgm:prSet phldrT="[Text]"/>
      <dgm:spPr/>
      <dgm:t>
        <a:bodyPr/>
        <a:lstStyle/>
        <a:p>
          <a:r>
            <a:rPr lang="en-US" dirty="0"/>
            <a:t>63%</a:t>
          </a:r>
        </a:p>
      </dgm:t>
    </dgm:pt>
    <dgm:pt modelId="{44B90A3F-4E4D-4813-82AC-5925914720BA}" type="parTrans" cxnId="{3FF8E971-78A1-4F47-BB62-BD441A56EBAE}">
      <dgm:prSet/>
      <dgm:spPr/>
      <dgm:t>
        <a:bodyPr/>
        <a:lstStyle/>
        <a:p>
          <a:endParaRPr lang="en-US"/>
        </a:p>
      </dgm:t>
    </dgm:pt>
    <dgm:pt modelId="{8A1280BB-AA38-4313-8555-33ACB265032B}" type="sibTrans" cxnId="{3FF8E971-78A1-4F47-BB62-BD441A56EBAE}">
      <dgm:prSet/>
      <dgm:spPr/>
      <dgm:t>
        <a:bodyPr/>
        <a:lstStyle/>
        <a:p>
          <a:endParaRPr lang="en-US"/>
        </a:p>
      </dgm:t>
    </dgm:pt>
    <dgm:pt modelId="{0C7637C0-D0FF-43F8-97EF-07EFE6D9EDDB}">
      <dgm:prSet phldrT="[Text]"/>
      <dgm:spPr/>
      <dgm:t>
        <a:bodyPr/>
        <a:lstStyle/>
        <a:p>
          <a:r>
            <a:rPr lang="en-US" dirty="0">
              <a:solidFill>
                <a:schemeClr val="bg1"/>
              </a:solidFill>
            </a:rPr>
            <a:t>2019</a:t>
          </a:r>
        </a:p>
      </dgm:t>
    </dgm:pt>
    <dgm:pt modelId="{BAE77879-EF6A-4141-9358-2328E19B5412}" type="parTrans" cxnId="{C3B3B62B-3B96-4D93-837C-D4FC64BACFBF}">
      <dgm:prSet/>
      <dgm:spPr/>
      <dgm:t>
        <a:bodyPr/>
        <a:lstStyle/>
        <a:p>
          <a:endParaRPr lang="en-US"/>
        </a:p>
      </dgm:t>
    </dgm:pt>
    <dgm:pt modelId="{5CCF748B-070C-44C5-9B7D-847855811FF8}" type="sibTrans" cxnId="{C3B3B62B-3B96-4D93-837C-D4FC64BACFBF}">
      <dgm:prSet/>
      <dgm:spPr/>
      <dgm:t>
        <a:bodyPr/>
        <a:lstStyle/>
        <a:p>
          <a:endParaRPr lang="en-US"/>
        </a:p>
      </dgm:t>
    </dgm:pt>
    <dgm:pt modelId="{EDFAA139-71AA-42B7-88C7-F6DFA0BC0E47}">
      <dgm:prSet phldrT="[Text]"/>
      <dgm:spPr/>
      <dgm:t>
        <a:bodyPr/>
        <a:lstStyle/>
        <a:p>
          <a:r>
            <a:rPr lang="en-US" dirty="0"/>
            <a:t>62%</a:t>
          </a:r>
        </a:p>
      </dgm:t>
    </dgm:pt>
    <dgm:pt modelId="{AC4B5B00-AC25-46C6-A571-30DE20216997}" type="parTrans" cxnId="{761B51DD-CF15-46E0-919D-5FC1AD16466C}">
      <dgm:prSet/>
      <dgm:spPr/>
      <dgm:t>
        <a:bodyPr/>
        <a:lstStyle/>
        <a:p>
          <a:endParaRPr lang="en-US"/>
        </a:p>
      </dgm:t>
    </dgm:pt>
    <dgm:pt modelId="{8851BD60-8ACC-4CEC-AC77-696E2092AF8A}" type="sibTrans" cxnId="{761B51DD-CF15-46E0-919D-5FC1AD16466C}">
      <dgm:prSet/>
      <dgm:spPr/>
      <dgm:t>
        <a:bodyPr/>
        <a:lstStyle/>
        <a:p>
          <a:endParaRPr lang="en-US"/>
        </a:p>
      </dgm:t>
    </dgm:pt>
    <dgm:pt modelId="{7F66CBE4-39DA-4C49-9AE7-D763E5A68E64}">
      <dgm:prSet phldrT="[Text]"/>
      <dgm:spPr/>
      <dgm:t>
        <a:bodyPr/>
        <a:lstStyle/>
        <a:p>
          <a:r>
            <a:rPr lang="en-US" dirty="0"/>
            <a:t>2024</a:t>
          </a:r>
        </a:p>
      </dgm:t>
    </dgm:pt>
    <dgm:pt modelId="{680D9C96-6F5F-4556-85CF-5304CFD66D08}" type="parTrans" cxnId="{7E1FFDB9-EF70-4141-B574-E66B4BC8D057}">
      <dgm:prSet/>
      <dgm:spPr/>
      <dgm:t>
        <a:bodyPr/>
        <a:lstStyle/>
        <a:p>
          <a:endParaRPr lang="en-US"/>
        </a:p>
      </dgm:t>
    </dgm:pt>
    <dgm:pt modelId="{88096193-ABF7-4E3D-B866-CCAD86891BBF}" type="sibTrans" cxnId="{7E1FFDB9-EF70-4141-B574-E66B4BC8D057}">
      <dgm:prSet/>
      <dgm:spPr/>
      <dgm:t>
        <a:bodyPr/>
        <a:lstStyle/>
        <a:p>
          <a:endParaRPr lang="en-US"/>
        </a:p>
      </dgm:t>
    </dgm:pt>
    <dgm:pt modelId="{6248BF30-3EC0-4AB2-AC0B-FBCF777190F8}">
      <dgm:prSet phldrT="[Text]"/>
      <dgm:spPr/>
      <dgm:t>
        <a:bodyPr/>
        <a:lstStyle/>
        <a:p>
          <a:r>
            <a:rPr lang="en-US"/>
            <a:t>60%</a:t>
          </a:r>
          <a:endParaRPr lang="en-US" dirty="0"/>
        </a:p>
      </dgm:t>
    </dgm:pt>
    <dgm:pt modelId="{78FD2139-9424-440B-B3D7-31AB5940637D}" type="parTrans" cxnId="{F74493D0-7F78-4216-9BF8-EC7B9F0D61EB}">
      <dgm:prSet/>
      <dgm:spPr/>
      <dgm:t>
        <a:bodyPr/>
        <a:lstStyle/>
        <a:p>
          <a:endParaRPr lang="en-US"/>
        </a:p>
      </dgm:t>
    </dgm:pt>
    <dgm:pt modelId="{9C3F4983-26FA-4EF4-84C3-6AB108332C2E}" type="sibTrans" cxnId="{F74493D0-7F78-4216-9BF8-EC7B9F0D61EB}">
      <dgm:prSet/>
      <dgm:spPr/>
      <dgm:t>
        <a:bodyPr/>
        <a:lstStyle/>
        <a:p>
          <a:endParaRPr lang="en-US"/>
        </a:p>
      </dgm:t>
    </dgm:pt>
    <dgm:pt modelId="{FDBEA0C4-45FA-4B3B-A543-20F0AA7FB217}">
      <dgm:prSet phldrT="[Text]"/>
      <dgm:spPr/>
      <dgm:t>
        <a:bodyPr/>
        <a:lstStyle/>
        <a:p>
          <a:r>
            <a:rPr lang="en-US" dirty="0">
              <a:solidFill>
                <a:schemeClr val="bg1"/>
              </a:solidFill>
            </a:rPr>
            <a:t>2020</a:t>
          </a:r>
        </a:p>
      </dgm:t>
    </dgm:pt>
    <dgm:pt modelId="{3A68FFD1-9F86-41BF-963C-17F0CA3C305E}" type="parTrans" cxnId="{2B399B43-2639-4FD9-879F-6EFB40114307}">
      <dgm:prSet/>
      <dgm:spPr/>
      <dgm:t>
        <a:bodyPr/>
        <a:lstStyle/>
        <a:p>
          <a:endParaRPr lang="en-US"/>
        </a:p>
      </dgm:t>
    </dgm:pt>
    <dgm:pt modelId="{DB26AA39-C4AB-490C-A878-A57C2C08CF7D}" type="sibTrans" cxnId="{2B399B43-2639-4FD9-879F-6EFB40114307}">
      <dgm:prSet/>
      <dgm:spPr/>
      <dgm:t>
        <a:bodyPr/>
        <a:lstStyle/>
        <a:p>
          <a:endParaRPr lang="en-US"/>
        </a:p>
      </dgm:t>
    </dgm:pt>
    <dgm:pt modelId="{53859917-0313-4583-9553-768F38A3D3FC}" type="pres">
      <dgm:prSet presAssocID="{49054767-7BDF-49B1-98A0-6E884821CD64}" presName="rootnode" presStyleCnt="0">
        <dgm:presLayoutVars>
          <dgm:chMax/>
          <dgm:chPref/>
          <dgm:dir/>
          <dgm:animLvl val="lvl"/>
        </dgm:presLayoutVars>
      </dgm:prSet>
      <dgm:spPr/>
    </dgm:pt>
    <dgm:pt modelId="{50D4FB1D-6CCC-4D57-90AE-ED0FC6F0478F}" type="pres">
      <dgm:prSet presAssocID="{BE2EF5CD-DF2D-4DC6-A972-664D259AFAC0}" presName="composite" presStyleCnt="0"/>
      <dgm:spPr/>
    </dgm:pt>
    <dgm:pt modelId="{01BE8658-26CC-4308-9F15-6778E6DF79DD}" type="pres">
      <dgm:prSet presAssocID="{BE2EF5CD-DF2D-4DC6-A972-664D259AFAC0}" presName="bentUpArrow1" presStyleLbl="alignImgPlace1" presStyleIdx="0" presStyleCnt="3"/>
      <dgm:spPr/>
    </dgm:pt>
    <dgm:pt modelId="{35638FB4-DDE7-4099-B565-90D0E4280B0E}" type="pres">
      <dgm:prSet presAssocID="{BE2EF5CD-DF2D-4DC6-A972-664D259AFAC0}" presName="ParentText" presStyleLbl="node1" presStyleIdx="0" presStyleCnt="4">
        <dgm:presLayoutVars>
          <dgm:chMax val="1"/>
          <dgm:chPref val="1"/>
          <dgm:bulletEnabled val="1"/>
        </dgm:presLayoutVars>
      </dgm:prSet>
      <dgm:spPr/>
    </dgm:pt>
    <dgm:pt modelId="{8916D13C-47AF-48DE-9518-DCD3EB8E5B17}" type="pres">
      <dgm:prSet presAssocID="{BE2EF5CD-DF2D-4DC6-A972-664D259AFAC0}" presName="ChildText" presStyleLbl="revTx" presStyleIdx="0" presStyleCnt="4" custScaleX="111774">
        <dgm:presLayoutVars>
          <dgm:chMax val="0"/>
          <dgm:chPref val="0"/>
          <dgm:bulletEnabled val="1"/>
        </dgm:presLayoutVars>
      </dgm:prSet>
      <dgm:spPr/>
    </dgm:pt>
    <dgm:pt modelId="{49991D05-46B6-4469-BE1D-BFE19B08490B}" type="pres">
      <dgm:prSet presAssocID="{F8ACC00B-F5D4-4978-8BFA-C67B87D1BF9D}" presName="sibTrans" presStyleCnt="0"/>
      <dgm:spPr/>
    </dgm:pt>
    <dgm:pt modelId="{9793D725-06E6-4671-9E7C-C7CAB657DAD9}" type="pres">
      <dgm:prSet presAssocID="{7BB45214-3BBB-4EA5-93CD-CA57C21C35DC}" presName="composite" presStyleCnt="0"/>
      <dgm:spPr/>
    </dgm:pt>
    <dgm:pt modelId="{CC08A9A7-83D5-493D-8BAE-64EFCA2945CE}" type="pres">
      <dgm:prSet presAssocID="{7BB45214-3BBB-4EA5-93CD-CA57C21C35DC}" presName="bentUpArrow1" presStyleLbl="alignImgPlace1" presStyleIdx="1" presStyleCnt="3"/>
      <dgm:spPr/>
    </dgm:pt>
    <dgm:pt modelId="{30D76469-EB91-4587-8683-B2C6CAC85C63}" type="pres">
      <dgm:prSet presAssocID="{7BB45214-3BBB-4EA5-93CD-CA57C21C35DC}" presName="ParentText" presStyleLbl="node1" presStyleIdx="1" presStyleCnt="4">
        <dgm:presLayoutVars>
          <dgm:chMax val="1"/>
          <dgm:chPref val="1"/>
          <dgm:bulletEnabled val="1"/>
        </dgm:presLayoutVars>
      </dgm:prSet>
      <dgm:spPr/>
    </dgm:pt>
    <dgm:pt modelId="{2BFD520E-8BDA-4524-81FD-1203E340D9B9}" type="pres">
      <dgm:prSet presAssocID="{7BB45214-3BBB-4EA5-93CD-CA57C21C35DC}" presName="ChildText" presStyleLbl="revTx" presStyleIdx="1" presStyleCnt="4">
        <dgm:presLayoutVars>
          <dgm:chMax val="0"/>
          <dgm:chPref val="0"/>
          <dgm:bulletEnabled val="1"/>
        </dgm:presLayoutVars>
      </dgm:prSet>
      <dgm:spPr/>
    </dgm:pt>
    <dgm:pt modelId="{01A76A10-F31C-495F-A507-6444D7E39B6C}" type="pres">
      <dgm:prSet presAssocID="{8A1280BB-AA38-4313-8555-33ACB265032B}" presName="sibTrans" presStyleCnt="0"/>
      <dgm:spPr/>
    </dgm:pt>
    <dgm:pt modelId="{8B93A2CF-2A99-4FBF-B92C-ECABC49987D9}" type="pres">
      <dgm:prSet presAssocID="{6248BF30-3EC0-4AB2-AC0B-FBCF777190F8}" presName="composite" presStyleCnt="0"/>
      <dgm:spPr/>
    </dgm:pt>
    <dgm:pt modelId="{68F9ACE1-ECA2-4AEA-99AC-926FA6148047}" type="pres">
      <dgm:prSet presAssocID="{6248BF30-3EC0-4AB2-AC0B-FBCF777190F8}" presName="bentUpArrow1" presStyleLbl="alignImgPlace1" presStyleIdx="2" presStyleCnt="3"/>
      <dgm:spPr/>
    </dgm:pt>
    <dgm:pt modelId="{6CAE3118-8E8A-4436-A4F0-222D6E92131D}" type="pres">
      <dgm:prSet presAssocID="{6248BF30-3EC0-4AB2-AC0B-FBCF777190F8}" presName="ParentText" presStyleLbl="node1" presStyleIdx="2" presStyleCnt="4">
        <dgm:presLayoutVars>
          <dgm:chMax val="1"/>
          <dgm:chPref val="1"/>
          <dgm:bulletEnabled val="1"/>
        </dgm:presLayoutVars>
      </dgm:prSet>
      <dgm:spPr/>
    </dgm:pt>
    <dgm:pt modelId="{CC43D396-711D-4BE9-93FB-40408A56510E}" type="pres">
      <dgm:prSet presAssocID="{6248BF30-3EC0-4AB2-AC0B-FBCF777190F8}" presName="ChildText" presStyleLbl="revTx" presStyleIdx="2" presStyleCnt="4">
        <dgm:presLayoutVars>
          <dgm:chMax val="0"/>
          <dgm:chPref val="0"/>
          <dgm:bulletEnabled val="1"/>
        </dgm:presLayoutVars>
      </dgm:prSet>
      <dgm:spPr/>
    </dgm:pt>
    <dgm:pt modelId="{E6F37478-93C2-4DDC-B70E-9470F6D8C345}" type="pres">
      <dgm:prSet presAssocID="{9C3F4983-26FA-4EF4-84C3-6AB108332C2E}" presName="sibTrans" presStyleCnt="0"/>
      <dgm:spPr/>
    </dgm:pt>
    <dgm:pt modelId="{5691F271-1BA9-425E-BEF8-FB2F0B691596}" type="pres">
      <dgm:prSet presAssocID="{EDFAA139-71AA-42B7-88C7-F6DFA0BC0E47}" presName="composite" presStyleCnt="0"/>
      <dgm:spPr/>
    </dgm:pt>
    <dgm:pt modelId="{CF3229AB-7EAC-49DA-8EAD-C532CA275D42}" type="pres">
      <dgm:prSet presAssocID="{EDFAA139-71AA-42B7-88C7-F6DFA0BC0E47}" presName="ParentText" presStyleLbl="node1" presStyleIdx="3" presStyleCnt="4">
        <dgm:presLayoutVars>
          <dgm:chMax val="1"/>
          <dgm:chPref val="1"/>
          <dgm:bulletEnabled val="1"/>
        </dgm:presLayoutVars>
      </dgm:prSet>
      <dgm:spPr/>
    </dgm:pt>
    <dgm:pt modelId="{23BBB5CE-19A3-4034-8000-FEA2E4AD6075}" type="pres">
      <dgm:prSet presAssocID="{EDFAA139-71AA-42B7-88C7-F6DFA0BC0E47}" presName="FinalChildText" presStyleLbl="revTx" presStyleIdx="3" presStyleCnt="4">
        <dgm:presLayoutVars>
          <dgm:chMax val="0"/>
          <dgm:chPref val="0"/>
          <dgm:bulletEnabled val="1"/>
        </dgm:presLayoutVars>
      </dgm:prSet>
      <dgm:spPr/>
    </dgm:pt>
  </dgm:ptLst>
  <dgm:cxnLst>
    <dgm:cxn modelId="{89C8BA14-6397-480C-84DB-06D2F14B0DB7}" srcId="{BE2EF5CD-DF2D-4DC6-A972-664D259AFAC0}" destId="{7078D1A4-9FB9-431D-8A0D-4C98F2093E10}" srcOrd="0" destOrd="0" parTransId="{4B290B52-7B27-4934-9DA1-DC250A3244A1}" sibTransId="{37F5C18B-9BE7-460C-9AE3-EF3D5A15735A}"/>
    <dgm:cxn modelId="{860AF124-738B-468F-88FF-F773770FC139}" type="presOf" srcId="{BE2EF5CD-DF2D-4DC6-A972-664D259AFAC0}" destId="{35638FB4-DDE7-4099-B565-90D0E4280B0E}" srcOrd="0" destOrd="0" presId="urn:microsoft.com/office/officeart/2005/8/layout/StepDownProcess"/>
    <dgm:cxn modelId="{C3B3B62B-3B96-4D93-837C-D4FC64BACFBF}" srcId="{7BB45214-3BBB-4EA5-93CD-CA57C21C35DC}" destId="{0C7637C0-D0FF-43F8-97EF-07EFE6D9EDDB}" srcOrd="0" destOrd="0" parTransId="{BAE77879-EF6A-4141-9358-2328E19B5412}" sibTransId="{5CCF748B-070C-44C5-9B7D-847855811FF8}"/>
    <dgm:cxn modelId="{ABA32E5D-333D-43A9-93D2-C0092E0EE45B}" type="presOf" srcId="{7078D1A4-9FB9-431D-8A0D-4C98F2093E10}" destId="{8916D13C-47AF-48DE-9518-DCD3EB8E5B17}" srcOrd="0" destOrd="0" presId="urn:microsoft.com/office/officeart/2005/8/layout/StepDownProcess"/>
    <dgm:cxn modelId="{2B399B43-2639-4FD9-879F-6EFB40114307}" srcId="{6248BF30-3EC0-4AB2-AC0B-FBCF777190F8}" destId="{FDBEA0C4-45FA-4B3B-A543-20F0AA7FB217}" srcOrd="0" destOrd="0" parTransId="{3A68FFD1-9F86-41BF-963C-17F0CA3C305E}" sibTransId="{DB26AA39-C4AB-490C-A878-A57C2C08CF7D}"/>
    <dgm:cxn modelId="{8550FF67-D736-42A0-ABBF-7717D7A4132B}" srcId="{49054767-7BDF-49B1-98A0-6E884821CD64}" destId="{BE2EF5CD-DF2D-4DC6-A972-664D259AFAC0}" srcOrd="0" destOrd="0" parTransId="{053F4D3F-10F3-4200-80BA-9EA1E6BBDEC8}" sibTransId="{F8ACC00B-F5D4-4978-8BFA-C67B87D1BF9D}"/>
    <dgm:cxn modelId="{84D09C4A-D9DD-49F1-ACFB-A4A4CA7B723D}" type="presOf" srcId="{49054767-7BDF-49B1-98A0-6E884821CD64}" destId="{53859917-0313-4583-9553-768F38A3D3FC}" srcOrd="0" destOrd="0" presId="urn:microsoft.com/office/officeart/2005/8/layout/StepDownProcess"/>
    <dgm:cxn modelId="{3FF8E971-78A1-4F47-BB62-BD441A56EBAE}" srcId="{49054767-7BDF-49B1-98A0-6E884821CD64}" destId="{7BB45214-3BBB-4EA5-93CD-CA57C21C35DC}" srcOrd="1" destOrd="0" parTransId="{44B90A3F-4E4D-4813-82AC-5925914720BA}" sibTransId="{8A1280BB-AA38-4313-8555-33ACB265032B}"/>
    <dgm:cxn modelId="{0A9D91A7-E070-41BA-A32E-744FE5B1BFCA}" type="presOf" srcId="{6248BF30-3EC0-4AB2-AC0B-FBCF777190F8}" destId="{6CAE3118-8E8A-4436-A4F0-222D6E92131D}" srcOrd="0" destOrd="0" presId="urn:microsoft.com/office/officeart/2005/8/layout/StepDownProcess"/>
    <dgm:cxn modelId="{7E1FFDB9-EF70-4141-B574-E66B4BC8D057}" srcId="{EDFAA139-71AA-42B7-88C7-F6DFA0BC0E47}" destId="{7F66CBE4-39DA-4C49-9AE7-D763E5A68E64}" srcOrd="0" destOrd="0" parTransId="{680D9C96-6F5F-4556-85CF-5304CFD66D08}" sibTransId="{88096193-ABF7-4E3D-B866-CCAD86891BBF}"/>
    <dgm:cxn modelId="{F74493D0-7F78-4216-9BF8-EC7B9F0D61EB}" srcId="{49054767-7BDF-49B1-98A0-6E884821CD64}" destId="{6248BF30-3EC0-4AB2-AC0B-FBCF777190F8}" srcOrd="2" destOrd="0" parTransId="{78FD2139-9424-440B-B3D7-31AB5940637D}" sibTransId="{9C3F4983-26FA-4EF4-84C3-6AB108332C2E}"/>
    <dgm:cxn modelId="{C24F34D3-7AFD-46A3-AD13-5C624DFB3422}" type="presOf" srcId="{FDBEA0C4-45FA-4B3B-A543-20F0AA7FB217}" destId="{CC43D396-711D-4BE9-93FB-40408A56510E}" srcOrd="0" destOrd="0" presId="urn:microsoft.com/office/officeart/2005/8/layout/StepDownProcess"/>
    <dgm:cxn modelId="{AD3B3ED5-5635-4D5B-988C-27AB0CB5FAE7}" type="presOf" srcId="{7BB45214-3BBB-4EA5-93CD-CA57C21C35DC}" destId="{30D76469-EB91-4587-8683-B2C6CAC85C63}" srcOrd="0" destOrd="0" presId="urn:microsoft.com/office/officeart/2005/8/layout/StepDownProcess"/>
    <dgm:cxn modelId="{7FA0CDD5-82BF-4166-B0E2-D15580B4E0E2}" type="presOf" srcId="{7F66CBE4-39DA-4C49-9AE7-D763E5A68E64}" destId="{23BBB5CE-19A3-4034-8000-FEA2E4AD6075}" srcOrd="0" destOrd="0" presId="urn:microsoft.com/office/officeart/2005/8/layout/StepDownProcess"/>
    <dgm:cxn modelId="{98F9D0DB-7099-4901-88F6-FB7D1C33104C}" type="presOf" srcId="{0C7637C0-D0FF-43F8-97EF-07EFE6D9EDDB}" destId="{2BFD520E-8BDA-4524-81FD-1203E340D9B9}" srcOrd="0" destOrd="0" presId="urn:microsoft.com/office/officeart/2005/8/layout/StepDownProcess"/>
    <dgm:cxn modelId="{761B51DD-CF15-46E0-919D-5FC1AD16466C}" srcId="{49054767-7BDF-49B1-98A0-6E884821CD64}" destId="{EDFAA139-71AA-42B7-88C7-F6DFA0BC0E47}" srcOrd="3" destOrd="0" parTransId="{AC4B5B00-AC25-46C6-A571-30DE20216997}" sibTransId="{8851BD60-8ACC-4CEC-AC77-696E2092AF8A}"/>
    <dgm:cxn modelId="{70EDB5F3-C171-4508-A0CD-BD7F7EE62290}" type="presOf" srcId="{EDFAA139-71AA-42B7-88C7-F6DFA0BC0E47}" destId="{CF3229AB-7EAC-49DA-8EAD-C532CA275D42}" srcOrd="0" destOrd="0" presId="urn:microsoft.com/office/officeart/2005/8/layout/StepDownProcess"/>
    <dgm:cxn modelId="{B53F7275-BD40-4465-9CD4-E056491131E2}" type="presParOf" srcId="{53859917-0313-4583-9553-768F38A3D3FC}" destId="{50D4FB1D-6CCC-4D57-90AE-ED0FC6F0478F}" srcOrd="0" destOrd="0" presId="urn:microsoft.com/office/officeart/2005/8/layout/StepDownProcess"/>
    <dgm:cxn modelId="{D419D123-B380-4699-A79F-05F2F485E8D1}" type="presParOf" srcId="{50D4FB1D-6CCC-4D57-90AE-ED0FC6F0478F}" destId="{01BE8658-26CC-4308-9F15-6778E6DF79DD}" srcOrd="0" destOrd="0" presId="urn:microsoft.com/office/officeart/2005/8/layout/StepDownProcess"/>
    <dgm:cxn modelId="{D4C08B65-8B16-4E82-8314-65CABE5C67C8}" type="presParOf" srcId="{50D4FB1D-6CCC-4D57-90AE-ED0FC6F0478F}" destId="{35638FB4-DDE7-4099-B565-90D0E4280B0E}" srcOrd="1" destOrd="0" presId="urn:microsoft.com/office/officeart/2005/8/layout/StepDownProcess"/>
    <dgm:cxn modelId="{415546C3-4D5E-479E-85CC-31BC60BC694E}" type="presParOf" srcId="{50D4FB1D-6CCC-4D57-90AE-ED0FC6F0478F}" destId="{8916D13C-47AF-48DE-9518-DCD3EB8E5B17}" srcOrd="2" destOrd="0" presId="urn:microsoft.com/office/officeart/2005/8/layout/StepDownProcess"/>
    <dgm:cxn modelId="{9AD2D2A8-4A82-4105-8987-4E2F1956A211}" type="presParOf" srcId="{53859917-0313-4583-9553-768F38A3D3FC}" destId="{49991D05-46B6-4469-BE1D-BFE19B08490B}" srcOrd="1" destOrd="0" presId="urn:microsoft.com/office/officeart/2005/8/layout/StepDownProcess"/>
    <dgm:cxn modelId="{3159C85A-129B-4FC2-84E7-388C907511C3}" type="presParOf" srcId="{53859917-0313-4583-9553-768F38A3D3FC}" destId="{9793D725-06E6-4671-9E7C-C7CAB657DAD9}" srcOrd="2" destOrd="0" presId="urn:microsoft.com/office/officeart/2005/8/layout/StepDownProcess"/>
    <dgm:cxn modelId="{08ED4481-1B17-4AE4-802F-0E04052ECA88}" type="presParOf" srcId="{9793D725-06E6-4671-9E7C-C7CAB657DAD9}" destId="{CC08A9A7-83D5-493D-8BAE-64EFCA2945CE}" srcOrd="0" destOrd="0" presId="urn:microsoft.com/office/officeart/2005/8/layout/StepDownProcess"/>
    <dgm:cxn modelId="{CE1E0589-CC02-4906-8C50-5A186FB0AD4C}" type="presParOf" srcId="{9793D725-06E6-4671-9E7C-C7CAB657DAD9}" destId="{30D76469-EB91-4587-8683-B2C6CAC85C63}" srcOrd="1" destOrd="0" presId="urn:microsoft.com/office/officeart/2005/8/layout/StepDownProcess"/>
    <dgm:cxn modelId="{C5DF2804-C739-4650-B3A8-DB58E6FDA406}" type="presParOf" srcId="{9793D725-06E6-4671-9E7C-C7CAB657DAD9}" destId="{2BFD520E-8BDA-4524-81FD-1203E340D9B9}" srcOrd="2" destOrd="0" presId="urn:microsoft.com/office/officeart/2005/8/layout/StepDownProcess"/>
    <dgm:cxn modelId="{C62FCD4E-2EDD-4EE8-9181-A72D21537E11}" type="presParOf" srcId="{53859917-0313-4583-9553-768F38A3D3FC}" destId="{01A76A10-F31C-495F-A507-6444D7E39B6C}" srcOrd="3" destOrd="0" presId="urn:microsoft.com/office/officeart/2005/8/layout/StepDownProcess"/>
    <dgm:cxn modelId="{FF8D9BA8-193A-4B31-851C-9C9263009221}" type="presParOf" srcId="{53859917-0313-4583-9553-768F38A3D3FC}" destId="{8B93A2CF-2A99-4FBF-B92C-ECABC49987D9}" srcOrd="4" destOrd="0" presId="urn:microsoft.com/office/officeart/2005/8/layout/StepDownProcess"/>
    <dgm:cxn modelId="{725DA863-3AFA-4737-917E-5AC2E0F5AF0F}" type="presParOf" srcId="{8B93A2CF-2A99-4FBF-B92C-ECABC49987D9}" destId="{68F9ACE1-ECA2-4AEA-99AC-926FA6148047}" srcOrd="0" destOrd="0" presId="urn:microsoft.com/office/officeart/2005/8/layout/StepDownProcess"/>
    <dgm:cxn modelId="{55880204-6BBA-43F6-BAD6-EAC226C045C7}" type="presParOf" srcId="{8B93A2CF-2A99-4FBF-B92C-ECABC49987D9}" destId="{6CAE3118-8E8A-4436-A4F0-222D6E92131D}" srcOrd="1" destOrd="0" presId="urn:microsoft.com/office/officeart/2005/8/layout/StepDownProcess"/>
    <dgm:cxn modelId="{69DEE67A-6681-474A-8EE6-29C132456492}" type="presParOf" srcId="{8B93A2CF-2A99-4FBF-B92C-ECABC49987D9}" destId="{CC43D396-711D-4BE9-93FB-40408A56510E}" srcOrd="2" destOrd="0" presId="urn:microsoft.com/office/officeart/2005/8/layout/StepDownProcess"/>
    <dgm:cxn modelId="{B2FD04A7-2445-418B-9A73-D96CED7B7421}" type="presParOf" srcId="{53859917-0313-4583-9553-768F38A3D3FC}" destId="{E6F37478-93C2-4DDC-B70E-9470F6D8C345}" srcOrd="5" destOrd="0" presId="urn:microsoft.com/office/officeart/2005/8/layout/StepDownProcess"/>
    <dgm:cxn modelId="{B803414E-1C42-4CF5-A0F8-1FA018EE6F53}" type="presParOf" srcId="{53859917-0313-4583-9553-768F38A3D3FC}" destId="{5691F271-1BA9-425E-BEF8-FB2F0B691596}" srcOrd="6" destOrd="0" presId="urn:microsoft.com/office/officeart/2005/8/layout/StepDownProcess"/>
    <dgm:cxn modelId="{D942F6B3-FEC9-47FB-98DB-78AF2741B79C}" type="presParOf" srcId="{5691F271-1BA9-425E-BEF8-FB2F0B691596}" destId="{CF3229AB-7EAC-49DA-8EAD-C532CA275D42}" srcOrd="0" destOrd="0" presId="urn:microsoft.com/office/officeart/2005/8/layout/StepDownProcess"/>
    <dgm:cxn modelId="{14B955DE-C7FA-41E6-A953-9D33193D3325}" type="presParOf" srcId="{5691F271-1BA9-425E-BEF8-FB2F0B691596}" destId="{23BBB5CE-19A3-4034-8000-FEA2E4AD6075}" srcOrd="1" destOrd="0" presId="urn:microsoft.com/office/officeart/2005/8/layout/StepDownProcess"/>
  </dgm:cxnLst>
  <dgm:bg/>
  <dgm:whole/>
  <dgm:extLst>
    <a:ext uri="http://schemas.microsoft.com/office/drawing/2008/diagram">
      <dsp:dataModelExt xmlns:dsp="http://schemas.microsoft.com/office/drawing/2008/diagram" relId="rId8"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9095388A-F560-4BD3-B093-95E87ECF0868}" type="doc">
      <dgm:prSet loTypeId="urn:microsoft.com/office/officeart/2005/8/layout/list1" loCatId="list" qsTypeId="urn:microsoft.com/office/officeart/2005/8/quickstyle/simple1" qsCatId="simple" csTypeId="urn:microsoft.com/office/officeart/2005/8/colors/colorful1" csCatId="colorful" phldr="1"/>
      <dgm:spPr/>
      <dgm:t>
        <a:bodyPr/>
        <a:lstStyle/>
        <a:p>
          <a:endParaRPr lang="en-US"/>
        </a:p>
      </dgm:t>
    </dgm:pt>
    <dgm:pt modelId="{EA89566C-B48D-45A4-90C5-7EF8864216DA}">
      <dgm:prSet phldrT="[Text]"/>
      <dgm:spPr/>
      <dgm:t>
        <a:bodyPr/>
        <a:lstStyle/>
        <a:p>
          <a:r>
            <a:rPr lang="en-US" dirty="0"/>
            <a:t>meaning</a:t>
          </a:r>
        </a:p>
      </dgm:t>
    </dgm:pt>
    <dgm:pt modelId="{69DFD42E-DE6B-452D-9242-D803AE3D6D31}" type="parTrans" cxnId="{6C49BCE7-26A2-42C2-9619-E35913DF44DC}">
      <dgm:prSet/>
      <dgm:spPr/>
      <dgm:t>
        <a:bodyPr/>
        <a:lstStyle/>
        <a:p>
          <a:endParaRPr lang="en-US"/>
        </a:p>
      </dgm:t>
    </dgm:pt>
    <dgm:pt modelId="{C4F87F40-0C5D-4B44-B36E-0BE1C957D728}" type="sibTrans" cxnId="{6C49BCE7-26A2-42C2-9619-E35913DF44DC}">
      <dgm:prSet/>
      <dgm:spPr/>
      <dgm:t>
        <a:bodyPr/>
        <a:lstStyle/>
        <a:p>
          <a:endParaRPr lang="en-US"/>
        </a:p>
      </dgm:t>
    </dgm:pt>
    <dgm:pt modelId="{A7573EED-C938-4B49-B413-538F72BB2FFF}">
      <dgm:prSet phldrT="[Text]"/>
      <dgm:spPr/>
      <dgm:t>
        <a:bodyPr/>
        <a:lstStyle/>
        <a:p>
          <a:r>
            <a:rPr lang="en-US" dirty="0"/>
            <a:t>membership</a:t>
          </a:r>
        </a:p>
      </dgm:t>
    </dgm:pt>
    <dgm:pt modelId="{91336D08-19E1-43AA-977B-BE595940C1BC}" type="parTrans" cxnId="{C6BCF2A7-5590-47F8-8463-9DD9F9A887C2}">
      <dgm:prSet/>
      <dgm:spPr/>
      <dgm:t>
        <a:bodyPr/>
        <a:lstStyle/>
        <a:p>
          <a:endParaRPr lang="en-US"/>
        </a:p>
      </dgm:t>
    </dgm:pt>
    <dgm:pt modelId="{667E5048-B166-4403-A4DE-BB1D32FDD93C}" type="sibTrans" cxnId="{C6BCF2A7-5590-47F8-8463-9DD9F9A887C2}">
      <dgm:prSet/>
      <dgm:spPr/>
      <dgm:t>
        <a:bodyPr/>
        <a:lstStyle/>
        <a:p>
          <a:endParaRPr lang="en-US"/>
        </a:p>
      </dgm:t>
    </dgm:pt>
    <dgm:pt modelId="{7EC9953B-30AD-4471-B241-1EB306B69CD9}">
      <dgm:prSet phldrT="[Text]"/>
      <dgm:spPr/>
      <dgm:t>
        <a:bodyPr/>
        <a:lstStyle/>
        <a:p>
          <a:r>
            <a:rPr lang="en-US" dirty="0"/>
            <a:t>sense of purpose</a:t>
          </a:r>
        </a:p>
      </dgm:t>
    </dgm:pt>
    <dgm:pt modelId="{658E14BF-29B0-415A-8CA5-7E3C4F584907}" type="parTrans" cxnId="{987A51EA-2C9A-4302-9FD7-68FCF4FBE94D}">
      <dgm:prSet/>
      <dgm:spPr/>
      <dgm:t>
        <a:bodyPr/>
        <a:lstStyle/>
        <a:p>
          <a:endParaRPr lang="en-US"/>
        </a:p>
      </dgm:t>
    </dgm:pt>
    <dgm:pt modelId="{66778CB4-5A99-4A2F-9390-63BCBD94FCB2}" type="sibTrans" cxnId="{987A51EA-2C9A-4302-9FD7-68FCF4FBE94D}">
      <dgm:prSet/>
      <dgm:spPr/>
      <dgm:t>
        <a:bodyPr/>
        <a:lstStyle/>
        <a:p>
          <a:endParaRPr lang="en-US"/>
        </a:p>
      </dgm:t>
    </dgm:pt>
    <dgm:pt modelId="{F0DC5C9F-930C-4247-81D0-EC5D5C48A96D}" type="pres">
      <dgm:prSet presAssocID="{9095388A-F560-4BD3-B093-95E87ECF0868}" presName="linear" presStyleCnt="0">
        <dgm:presLayoutVars>
          <dgm:dir/>
          <dgm:animLvl val="lvl"/>
          <dgm:resizeHandles val="exact"/>
        </dgm:presLayoutVars>
      </dgm:prSet>
      <dgm:spPr/>
    </dgm:pt>
    <dgm:pt modelId="{9E3D64BF-75F5-4B98-B7E8-04F8399F0AA1}" type="pres">
      <dgm:prSet presAssocID="{EA89566C-B48D-45A4-90C5-7EF8864216DA}" presName="parentLin" presStyleCnt="0"/>
      <dgm:spPr/>
    </dgm:pt>
    <dgm:pt modelId="{B7963FEA-70DD-4B94-B2BF-B3B8DFF79AE1}" type="pres">
      <dgm:prSet presAssocID="{EA89566C-B48D-45A4-90C5-7EF8864216DA}" presName="parentLeftMargin" presStyleLbl="node1" presStyleIdx="0" presStyleCnt="3"/>
      <dgm:spPr/>
    </dgm:pt>
    <dgm:pt modelId="{BFEEA816-8905-4F14-8BF0-C9D3A139E332}" type="pres">
      <dgm:prSet presAssocID="{EA89566C-B48D-45A4-90C5-7EF8864216DA}" presName="parentText" presStyleLbl="node1" presStyleIdx="0" presStyleCnt="3">
        <dgm:presLayoutVars>
          <dgm:chMax val="0"/>
          <dgm:bulletEnabled val="1"/>
        </dgm:presLayoutVars>
      </dgm:prSet>
      <dgm:spPr/>
    </dgm:pt>
    <dgm:pt modelId="{2FA6039B-12DC-4D37-9A9A-436B2378489E}" type="pres">
      <dgm:prSet presAssocID="{EA89566C-B48D-45A4-90C5-7EF8864216DA}" presName="negativeSpace" presStyleCnt="0"/>
      <dgm:spPr/>
    </dgm:pt>
    <dgm:pt modelId="{A47B4DB0-743B-4C93-8EEB-F2C4B667778D}" type="pres">
      <dgm:prSet presAssocID="{EA89566C-B48D-45A4-90C5-7EF8864216DA}" presName="childText" presStyleLbl="conFgAcc1" presStyleIdx="0" presStyleCnt="3">
        <dgm:presLayoutVars>
          <dgm:bulletEnabled val="1"/>
        </dgm:presLayoutVars>
      </dgm:prSet>
      <dgm:spPr/>
    </dgm:pt>
    <dgm:pt modelId="{987D79D6-EACC-4A4E-B591-28CF64D7D31F}" type="pres">
      <dgm:prSet presAssocID="{C4F87F40-0C5D-4B44-B36E-0BE1C957D728}" presName="spaceBetweenRectangles" presStyleCnt="0"/>
      <dgm:spPr/>
    </dgm:pt>
    <dgm:pt modelId="{A2926308-669B-476F-97CF-02642E9D8141}" type="pres">
      <dgm:prSet presAssocID="{A7573EED-C938-4B49-B413-538F72BB2FFF}" presName="parentLin" presStyleCnt="0"/>
      <dgm:spPr/>
    </dgm:pt>
    <dgm:pt modelId="{F7AC2C02-2986-411B-BB14-2D6AD116EFF5}" type="pres">
      <dgm:prSet presAssocID="{A7573EED-C938-4B49-B413-538F72BB2FFF}" presName="parentLeftMargin" presStyleLbl="node1" presStyleIdx="0" presStyleCnt="3"/>
      <dgm:spPr/>
    </dgm:pt>
    <dgm:pt modelId="{E1A60BDB-4DAB-40C3-9A6B-71F30DEDC63B}" type="pres">
      <dgm:prSet presAssocID="{A7573EED-C938-4B49-B413-538F72BB2FFF}" presName="parentText" presStyleLbl="node1" presStyleIdx="1" presStyleCnt="3">
        <dgm:presLayoutVars>
          <dgm:chMax val="0"/>
          <dgm:bulletEnabled val="1"/>
        </dgm:presLayoutVars>
      </dgm:prSet>
      <dgm:spPr/>
    </dgm:pt>
    <dgm:pt modelId="{ED8831A4-4F8F-4D04-915C-8E9EAE15091A}" type="pres">
      <dgm:prSet presAssocID="{A7573EED-C938-4B49-B413-538F72BB2FFF}" presName="negativeSpace" presStyleCnt="0"/>
      <dgm:spPr/>
    </dgm:pt>
    <dgm:pt modelId="{A824D58E-EB37-4E5B-AEAF-D1B79E4AAC20}" type="pres">
      <dgm:prSet presAssocID="{A7573EED-C938-4B49-B413-538F72BB2FFF}" presName="childText" presStyleLbl="conFgAcc1" presStyleIdx="1" presStyleCnt="3">
        <dgm:presLayoutVars>
          <dgm:bulletEnabled val="1"/>
        </dgm:presLayoutVars>
      </dgm:prSet>
      <dgm:spPr/>
    </dgm:pt>
    <dgm:pt modelId="{A1D3C4C2-D6D2-4FDC-907F-A771747E2EEE}" type="pres">
      <dgm:prSet presAssocID="{667E5048-B166-4403-A4DE-BB1D32FDD93C}" presName="spaceBetweenRectangles" presStyleCnt="0"/>
      <dgm:spPr/>
    </dgm:pt>
    <dgm:pt modelId="{7FAC8D0E-A905-40BA-92B3-85876232429E}" type="pres">
      <dgm:prSet presAssocID="{7EC9953B-30AD-4471-B241-1EB306B69CD9}" presName="parentLin" presStyleCnt="0"/>
      <dgm:spPr/>
    </dgm:pt>
    <dgm:pt modelId="{EFEB40DE-E591-482D-A7C8-1B21B2F0EB9A}" type="pres">
      <dgm:prSet presAssocID="{7EC9953B-30AD-4471-B241-1EB306B69CD9}" presName="parentLeftMargin" presStyleLbl="node1" presStyleIdx="1" presStyleCnt="3"/>
      <dgm:spPr/>
    </dgm:pt>
    <dgm:pt modelId="{12A8BB8E-F85C-48CE-BB09-A15456B7E127}" type="pres">
      <dgm:prSet presAssocID="{7EC9953B-30AD-4471-B241-1EB306B69CD9}" presName="parentText" presStyleLbl="node1" presStyleIdx="2" presStyleCnt="3">
        <dgm:presLayoutVars>
          <dgm:chMax val="0"/>
          <dgm:bulletEnabled val="1"/>
        </dgm:presLayoutVars>
      </dgm:prSet>
      <dgm:spPr/>
    </dgm:pt>
    <dgm:pt modelId="{0192EBDB-1F87-4F88-B3D7-CF797295D40A}" type="pres">
      <dgm:prSet presAssocID="{7EC9953B-30AD-4471-B241-1EB306B69CD9}" presName="negativeSpace" presStyleCnt="0"/>
      <dgm:spPr/>
    </dgm:pt>
    <dgm:pt modelId="{3A2B973D-D931-4D88-BA9A-88E146642BAD}" type="pres">
      <dgm:prSet presAssocID="{7EC9953B-30AD-4471-B241-1EB306B69CD9}" presName="childText" presStyleLbl="conFgAcc1" presStyleIdx="2" presStyleCnt="3">
        <dgm:presLayoutVars>
          <dgm:bulletEnabled val="1"/>
        </dgm:presLayoutVars>
      </dgm:prSet>
      <dgm:spPr/>
    </dgm:pt>
  </dgm:ptLst>
  <dgm:cxnLst>
    <dgm:cxn modelId="{DEB44422-A19B-49B7-8793-8598B980F6D4}" type="presOf" srcId="{A7573EED-C938-4B49-B413-538F72BB2FFF}" destId="{E1A60BDB-4DAB-40C3-9A6B-71F30DEDC63B}" srcOrd="1" destOrd="0" presId="urn:microsoft.com/office/officeart/2005/8/layout/list1"/>
    <dgm:cxn modelId="{B97F962D-91D4-4792-9F74-B0357D5DD8A6}" type="presOf" srcId="{9095388A-F560-4BD3-B093-95E87ECF0868}" destId="{F0DC5C9F-930C-4247-81D0-EC5D5C48A96D}" srcOrd="0" destOrd="0" presId="urn:microsoft.com/office/officeart/2005/8/layout/list1"/>
    <dgm:cxn modelId="{5E429234-BB64-432A-86AD-247F98A87710}" type="presOf" srcId="{EA89566C-B48D-45A4-90C5-7EF8864216DA}" destId="{B7963FEA-70DD-4B94-B2BF-B3B8DFF79AE1}" srcOrd="0" destOrd="0" presId="urn:microsoft.com/office/officeart/2005/8/layout/list1"/>
    <dgm:cxn modelId="{9D5F003F-4002-4E1B-8B3E-3F1FE7626B6E}" type="presOf" srcId="{A7573EED-C938-4B49-B413-538F72BB2FFF}" destId="{F7AC2C02-2986-411B-BB14-2D6AD116EFF5}" srcOrd="0" destOrd="0" presId="urn:microsoft.com/office/officeart/2005/8/layout/list1"/>
    <dgm:cxn modelId="{ACFD096B-CCE3-4DC4-90D9-D3BF221B38E5}" type="presOf" srcId="{7EC9953B-30AD-4471-B241-1EB306B69CD9}" destId="{EFEB40DE-E591-482D-A7C8-1B21B2F0EB9A}" srcOrd="0" destOrd="0" presId="urn:microsoft.com/office/officeart/2005/8/layout/list1"/>
    <dgm:cxn modelId="{C6BCF2A7-5590-47F8-8463-9DD9F9A887C2}" srcId="{9095388A-F560-4BD3-B093-95E87ECF0868}" destId="{A7573EED-C938-4B49-B413-538F72BB2FFF}" srcOrd="1" destOrd="0" parTransId="{91336D08-19E1-43AA-977B-BE595940C1BC}" sibTransId="{667E5048-B166-4403-A4DE-BB1D32FDD93C}"/>
    <dgm:cxn modelId="{C0FB55BF-4959-482A-9011-68E12AE606C3}" type="presOf" srcId="{EA89566C-B48D-45A4-90C5-7EF8864216DA}" destId="{BFEEA816-8905-4F14-8BF0-C9D3A139E332}" srcOrd="1" destOrd="0" presId="urn:microsoft.com/office/officeart/2005/8/layout/list1"/>
    <dgm:cxn modelId="{C4050DD8-9305-4601-814E-F692FA8616F5}" type="presOf" srcId="{7EC9953B-30AD-4471-B241-1EB306B69CD9}" destId="{12A8BB8E-F85C-48CE-BB09-A15456B7E127}" srcOrd="1" destOrd="0" presId="urn:microsoft.com/office/officeart/2005/8/layout/list1"/>
    <dgm:cxn modelId="{6C49BCE7-26A2-42C2-9619-E35913DF44DC}" srcId="{9095388A-F560-4BD3-B093-95E87ECF0868}" destId="{EA89566C-B48D-45A4-90C5-7EF8864216DA}" srcOrd="0" destOrd="0" parTransId="{69DFD42E-DE6B-452D-9242-D803AE3D6D31}" sibTransId="{C4F87F40-0C5D-4B44-B36E-0BE1C957D728}"/>
    <dgm:cxn modelId="{987A51EA-2C9A-4302-9FD7-68FCF4FBE94D}" srcId="{9095388A-F560-4BD3-B093-95E87ECF0868}" destId="{7EC9953B-30AD-4471-B241-1EB306B69CD9}" srcOrd="2" destOrd="0" parTransId="{658E14BF-29B0-415A-8CA5-7E3C4F584907}" sibTransId="{66778CB4-5A99-4A2F-9390-63BCBD94FCB2}"/>
    <dgm:cxn modelId="{C74ABC72-AEA2-48AF-879E-50834AD87489}" type="presParOf" srcId="{F0DC5C9F-930C-4247-81D0-EC5D5C48A96D}" destId="{9E3D64BF-75F5-4B98-B7E8-04F8399F0AA1}" srcOrd="0" destOrd="0" presId="urn:microsoft.com/office/officeart/2005/8/layout/list1"/>
    <dgm:cxn modelId="{34C77415-B4F3-4F7C-B2C2-A758950A40FC}" type="presParOf" srcId="{9E3D64BF-75F5-4B98-B7E8-04F8399F0AA1}" destId="{B7963FEA-70DD-4B94-B2BF-B3B8DFF79AE1}" srcOrd="0" destOrd="0" presId="urn:microsoft.com/office/officeart/2005/8/layout/list1"/>
    <dgm:cxn modelId="{D425D8AE-19DE-458A-9F21-E7678C687C98}" type="presParOf" srcId="{9E3D64BF-75F5-4B98-B7E8-04F8399F0AA1}" destId="{BFEEA816-8905-4F14-8BF0-C9D3A139E332}" srcOrd="1" destOrd="0" presId="urn:microsoft.com/office/officeart/2005/8/layout/list1"/>
    <dgm:cxn modelId="{BCBE013E-5D1C-4B34-99C6-0FF97E4C0954}" type="presParOf" srcId="{F0DC5C9F-930C-4247-81D0-EC5D5C48A96D}" destId="{2FA6039B-12DC-4D37-9A9A-436B2378489E}" srcOrd="1" destOrd="0" presId="urn:microsoft.com/office/officeart/2005/8/layout/list1"/>
    <dgm:cxn modelId="{BBE8D89D-F524-4F76-AC49-D4E308AF9BF5}" type="presParOf" srcId="{F0DC5C9F-930C-4247-81D0-EC5D5C48A96D}" destId="{A47B4DB0-743B-4C93-8EEB-F2C4B667778D}" srcOrd="2" destOrd="0" presId="urn:microsoft.com/office/officeart/2005/8/layout/list1"/>
    <dgm:cxn modelId="{9A694C1A-7C2A-4C24-869E-6897AF666CF9}" type="presParOf" srcId="{F0DC5C9F-930C-4247-81D0-EC5D5C48A96D}" destId="{987D79D6-EACC-4A4E-B591-28CF64D7D31F}" srcOrd="3" destOrd="0" presId="urn:microsoft.com/office/officeart/2005/8/layout/list1"/>
    <dgm:cxn modelId="{2A707057-C764-482F-84BD-6A6AC85D7DB5}" type="presParOf" srcId="{F0DC5C9F-930C-4247-81D0-EC5D5C48A96D}" destId="{A2926308-669B-476F-97CF-02642E9D8141}" srcOrd="4" destOrd="0" presId="urn:microsoft.com/office/officeart/2005/8/layout/list1"/>
    <dgm:cxn modelId="{A98C600A-4696-46B3-BAF2-2F4739D0B93A}" type="presParOf" srcId="{A2926308-669B-476F-97CF-02642E9D8141}" destId="{F7AC2C02-2986-411B-BB14-2D6AD116EFF5}" srcOrd="0" destOrd="0" presId="urn:microsoft.com/office/officeart/2005/8/layout/list1"/>
    <dgm:cxn modelId="{DCF2806B-C059-465E-B291-2FDE0745BDA1}" type="presParOf" srcId="{A2926308-669B-476F-97CF-02642E9D8141}" destId="{E1A60BDB-4DAB-40C3-9A6B-71F30DEDC63B}" srcOrd="1" destOrd="0" presId="urn:microsoft.com/office/officeart/2005/8/layout/list1"/>
    <dgm:cxn modelId="{29DB2768-B8FF-4002-8C6A-D110821B1222}" type="presParOf" srcId="{F0DC5C9F-930C-4247-81D0-EC5D5C48A96D}" destId="{ED8831A4-4F8F-4D04-915C-8E9EAE15091A}" srcOrd="5" destOrd="0" presId="urn:microsoft.com/office/officeart/2005/8/layout/list1"/>
    <dgm:cxn modelId="{98C6152F-40AD-441D-95EA-749DEA8C28F0}" type="presParOf" srcId="{F0DC5C9F-930C-4247-81D0-EC5D5C48A96D}" destId="{A824D58E-EB37-4E5B-AEAF-D1B79E4AAC20}" srcOrd="6" destOrd="0" presId="urn:microsoft.com/office/officeart/2005/8/layout/list1"/>
    <dgm:cxn modelId="{6D45ECEA-1C72-4571-A1FC-F2841F0C9E0A}" type="presParOf" srcId="{F0DC5C9F-930C-4247-81D0-EC5D5C48A96D}" destId="{A1D3C4C2-D6D2-4FDC-907F-A771747E2EEE}" srcOrd="7" destOrd="0" presId="urn:microsoft.com/office/officeart/2005/8/layout/list1"/>
    <dgm:cxn modelId="{F122DCB2-7BA7-4C3D-9D8B-41E057184177}" type="presParOf" srcId="{F0DC5C9F-930C-4247-81D0-EC5D5C48A96D}" destId="{7FAC8D0E-A905-40BA-92B3-85876232429E}" srcOrd="8" destOrd="0" presId="urn:microsoft.com/office/officeart/2005/8/layout/list1"/>
    <dgm:cxn modelId="{230E54C2-E26B-4452-B31E-12ECF3745B2C}" type="presParOf" srcId="{7FAC8D0E-A905-40BA-92B3-85876232429E}" destId="{EFEB40DE-E591-482D-A7C8-1B21B2F0EB9A}" srcOrd="0" destOrd="0" presId="urn:microsoft.com/office/officeart/2005/8/layout/list1"/>
    <dgm:cxn modelId="{343C5E8B-B44D-407A-80D9-316CE2C16DDD}" type="presParOf" srcId="{7FAC8D0E-A905-40BA-92B3-85876232429E}" destId="{12A8BB8E-F85C-48CE-BB09-A15456B7E127}" srcOrd="1" destOrd="0" presId="urn:microsoft.com/office/officeart/2005/8/layout/list1"/>
    <dgm:cxn modelId="{68D5669A-5991-4BE1-A1AD-17B7A35F0AB9}" type="presParOf" srcId="{F0DC5C9F-930C-4247-81D0-EC5D5C48A96D}" destId="{0192EBDB-1F87-4F88-B3D7-CF797295D40A}" srcOrd="9" destOrd="0" presId="urn:microsoft.com/office/officeart/2005/8/layout/list1"/>
    <dgm:cxn modelId="{6B7E18C9-E2B4-43B1-B0C7-80E4D3E7C2F6}" type="presParOf" srcId="{F0DC5C9F-930C-4247-81D0-EC5D5C48A96D}" destId="{3A2B973D-D931-4D88-BA9A-88E146642BAD}" srcOrd="10"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BB868DDA-A01B-4A1F-9BF7-E29A3573E791}" type="doc">
      <dgm:prSet loTypeId="urn:microsoft.com/office/officeart/2005/8/layout/list1" loCatId="list" qsTypeId="urn:microsoft.com/office/officeart/2005/8/quickstyle/simple1" qsCatId="simple" csTypeId="urn:microsoft.com/office/officeart/2005/8/colors/colorful2" csCatId="colorful" phldr="1"/>
      <dgm:spPr/>
      <dgm:t>
        <a:bodyPr/>
        <a:lstStyle/>
        <a:p>
          <a:endParaRPr lang="en-US"/>
        </a:p>
      </dgm:t>
    </dgm:pt>
    <dgm:pt modelId="{21A48418-2908-4337-B4A6-C88B29464429}">
      <dgm:prSet phldrT="[Text]" custT="1"/>
      <dgm:spPr/>
      <dgm:t>
        <a:bodyPr/>
        <a:lstStyle/>
        <a:p>
          <a:r>
            <a:rPr lang="en-US" sz="2800" dirty="0"/>
            <a:t>Emphasizing Purpose and Impact</a:t>
          </a:r>
        </a:p>
      </dgm:t>
    </dgm:pt>
    <dgm:pt modelId="{8954E679-0454-459D-9B83-06A4CE227AC5}" type="parTrans" cxnId="{1EEE77D7-8A2E-4793-B311-ED7A52E30113}">
      <dgm:prSet/>
      <dgm:spPr/>
      <dgm:t>
        <a:bodyPr/>
        <a:lstStyle/>
        <a:p>
          <a:endParaRPr lang="en-US" sz="2400"/>
        </a:p>
      </dgm:t>
    </dgm:pt>
    <dgm:pt modelId="{8CF21DDE-E1FD-4092-A45A-E9EBBA8E0FB7}" type="sibTrans" cxnId="{1EEE77D7-8A2E-4793-B311-ED7A52E30113}">
      <dgm:prSet/>
      <dgm:spPr/>
      <dgm:t>
        <a:bodyPr/>
        <a:lstStyle/>
        <a:p>
          <a:endParaRPr lang="en-US" sz="2400"/>
        </a:p>
      </dgm:t>
    </dgm:pt>
    <dgm:pt modelId="{456D6D27-F40D-45DF-8A02-85FC115C6496}">
      <dgm:prSet phldrT="[Text]" custT="1"/>
      <dgm:spPr/>
      <dgm: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Flexible and Hybrid Work Environments</a:t>
          </a:r>
          <a:endParaRPr lang="en-US" sz="2800" dirty="0"/>
        </a:p>
      </dgm:t>
    </dgm:pt>
    <dgm:pt modelId="{998A6AE3-35CA-4FB0-8D62-29C47ACDE4E6}" type="parTrans" cxnId="{C730AA78-EFF2-4E51-BE9A-50C6D9B84E3B}">
      <dgm:prSet/>
      <dgm:spPr/>
      <dgm:t>
        <a:bodyPr/>
        <a:lstStyle/>
        <a:p>
          <a:endParaRPr lang="en-US" sz="2400"/>
        </a:p>
      </dgm:t>
    </dgm:pt>
    <dgm:pt modelId="{606A0AA2-1A1E-4B6E-A414-D775CF5C6BEB}" type="sibTrans" cxnId="{C730AA78-EFF2-4E51-BE9A-50C6D9B84E3B}">
      <dgm:prSet/>
      <dgm:spPr/>
      <dgm:t>
        <a:bodyPr/>
        <a:lstStyle/>
        <a:p>
          <a:endParaRPr lang="en-US" sz="2400"/>
        </a:p>
      </dgm:t>
    </dgm:pt>
    <dgm:pt modelId="{7C47B122-E1B8-4F49-8CF2-68BE6DF7AD49}">
      <dgm:prSet phldrT="[Text]" custT="1"/>
      <dgm:spPr/>
      <dgm: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Quality of Life</a:t>
          </a:r>
          <a:endParaRPr lang="en-US" sz="2800" dirty="0"/>
        </a:p>
      </dgm:t>
    </dgm:pt>
    <dgm:pt modelId="{EEE9CCCC-DDDB-44E7-A8CF-7ACF5CEDAACA}" type="parTrans" cxnId="{B597EAF4-0CB4-4A2F-978A-E4701B986842}">
      <dgm:prSet/>
      <dgm:spPr/>
      <dgm:t>
        <a:bodyPr/>
        <a:lstStyle/>
        <a:p>
          <a:endParaRPr lang="en-US" sz="2400"/>
        </a:p>
      </dgm:t>
    </dgm:pt>
    <dgm:pt modelId="{FE8AA229-5B5A-4AB1-A96F-852942FB66DE}" type="sibTrans" cxnId="{B597EAF4-0CB4-4A2F-978A-E4701B986842}">
      <dgm:prSet/>
      <dgm:spPr/>
      <dgm:t>
        <a:bodyPr/>
        <a:lstStyle/>
        <a:p>
          <a:endParaRPr lang="en-US" sz="2400"/>
        </a:p>
      </dgm:t>
    </dgm:pt>
    <dgm:pt modelId="{894F2A7C-35D7-4733-9503-4C4174951885}">
      <dgm:prSet phldrT="[Text]" custT="1"/>
      <dgm:spPr/>
      <dgm:t>
        <a:bodyPr/>
        <a:lstStyle/>
        <a:p>
          <a:r>
            <a:rPr lang="en-US" sz="2400" dirty="0">
              <a:effectLst/>
              <a:latin typeface="Calibri" panose="020F0502020204030204" pitchFamily="34" charset="0"/>
              <a:ea typeface="Calibri" panose="020F0502020204030204" pitchFamily="34" charset="0"/>
              <a:cs typeface="Times New Roman" panose="02020603050405020304" pitchFamily="18" charset="0"/>
            </a:rPr>
            <a:t>Educational and Professional Development Opportunities</a:t>
          </a:r>
          <a:endParaRPr lang="en-US" sz="2400" dirty="0"/>
        </a:p>
      </dgm:t>
    </dgm:pt>
    <dgm:pt modelId="{C4AD3B7C-CFB2-44B5-9E11-D8D7F43568B7}" type="parTrans" cxnId="{0C2AD091-B9EC-4C26-A21E-129282E57B3D}">
      <dgm:prSet/>
      <dgm:spPr/>
      <dgm:t>
        <a:bodyPr/>
        <a:lstStyle/>
        <a:p>
          <a:endParaRPr lang="en-US" sz="2400"/>
        </a:p>
      </dgm:t>
    </dgm:pt>
    <dgm:pt modelId="{4DDD472A-D233-43B0-BE1D-15513B380573}" type="sibTrans" cxnId="{0C2AD091-B9EC-4C26-A21E-129282E57B3D}">
      <dgm:prSet/>
      <dgm:spPr/>
      <dgm:t>
        <a:bodyPr/>
        <a:lstStyle/>
        <a:p>
          <a:endParaRPr lang="en-US" sz="2400"/>
        </a:p>
      </dgm:t>
    </dgm:pt>
    <dgm:pt modelId="{CB601088-0165-4E23-B045-C27014956D03}">
      <dgm:prSet phldrT="[Text]" custT="1"/>
      <dgm:spPr/>
      <dgm:t>
        <a:bodyPr/>
        <a:lstStyle/>
        <a:p>
          <a:r>
            <a:rPr lang="en-US" sz="2800" dirty="0">
              <a:effectLst/>
              <a:latin typeface="Calibri" panose="020F0502020204030204" pitchFamily="34" charset="0"/>
              <a:ea typeface="Calibri" panose="020F0502020204030204" pitchFamily="34" charset="0"/>
              <a:cs typeface="Times New Roman" panose="02020603050405020304" pitchFamily="18" charset="0"/>
            </a:rPr>
            <a:t>Tech and Innovation Hubs</a:t>
          </a:r>
          <a:endParaRPr lang="en-US" sz="2800" dirty="0"/>
        </a:p>
      </dgm:t>
    </dgm:pt>
    <dgm:pt modelId="{D7EF6CE0-F681-4CCA-9C10-FAE207E354C8}" type="parTrans" cxnId="{980B3F23-701B-4D2A-97B4-76BD9B5FCFF2}">
      <dgm:prSet/>
      <dgm:spPr/>
      <dgm:t>
        <a:bodyPr/>
        <a:lstStyle/>
        <a:p>
          <a:endParaRPr lang="en-US" sz="2400"/>
        </a:p>
      </dgm:t>
    </dgm:pt>
    <dgm:pt modelId="{E54FFEB7-15C7-44BC-8A0E-EC1EFCC23B20}" type="sibTrans" cxnId="{980B3F23-701B-4D2A-97B4-76BD9B5FCFF2}">
      <dgm:prSet/>
      <dgm:spPr/>
      <dgm:t>
        <a:bodyPr/>
        <a:lstStyle/>
        <a:p>
          <a:endParaRPr lang="en-US" sz="2400"/>
        </a:p>
      </dgm:t>
    </dgm:pt>
    <dgm:pt modelId="{56C84049-5BFC-4805-AB53-866AC332AF1A}">
      <dgm:prSet phldrT="[Text]" custT="1"/>
      <dgm:spPr/>
      <dgm:t>
        <a:bodyPr/>
        <a:lstStyle/>
        <a:p>
          <a:r>
            <a:rPr lang="en-US" sz="2800">
              <a:effectLst/>
              <a:latin typeface="Calibri" panose="020F0502020204030204" pitchFamily="34" charset="0"/>
              <a:ea typeface="Calibri" panose="020F0502020204030204" pitchFamily="34" charset="0"/>
              <a:cs typeface="Times New Roman" panose="02020603050405020304" pitchFamily="18" charset="0"/>
            </a:rPr>
            <a:t>Strong Digital Presence and Engagement</a:t>
          </a:r>
          <a:endParaRPr lang="en-US" sz="2800" dirty="0"/>
        </a:p>
      </dgm:t>
    </dgm:pt>
    <dgm:pt modelId="{11845B74-8696-46A1-8775-7EECC9340A21}" type="parTrans" cxnId="{80500AA5-3D57-495A-9EFA-C22BCA5AA78F}">
      <dgm:prSet/>
      <dgm:spPr/>
      <dgm:t>
        <a:bodyPr/>
        <a:lstStyle/>
        <a:p>
          <a:endParaRPr lang="en-US" sz="2400"/>
        </a:p>
      </dgm:t>
    </dgm:pt>
    <dgm:pt modelId="{75A0BE4E-4B82-4594-9AA9-C8C468BA30BF}" type="sibTrans" cxnId="{80500AA5-3D57-495A-9EFA-C22BCA5AA78F}">
      <dgm:prSet/>
      <dgm:spPr/>
      <dgm:t>
        <a:bodyPr/>
        <a:lstStyle/>
        <a:p>
          <a:endParaRPr lang="en-US" sz="2400"/>
        </a:p>
      </dgm:t>
    </dgm:pt>
    <dgm:pt modelId="{B5F58951-99F2-42AC-BBDF-D08A72410187}" type="pres">
      <dgm:prSet presAssocID="{BB868DDA-A01B-4A1F-9BF7-E29A3573E791}" presName="linear" presStyleCnt="0">
        <dgm:presLayoutVars>
          <dgm:dir/>
          <dgm:animLvl val="lvl"/>
          <dgm:resizeHandles val="exact"/>
        </dgm:presLayoutVars>
      </dgm:prSet>
      <dgm:spPr/>
    </dgm:pt>
    <dgm:pt modelId="{2E334624-D240-400B-813C-78550B8A9DDE}" type="pres">
      <dgm:prSet presAssocID="{21A48418-2908-4337-B4A6-C88B29464429}" presName="parentLin" presStyleCnt="0"/>
      <dgm:spPr/>
    </dgm:pt>
    <dgm:pt modelId="{70F86CD0-79EF-484C-8BEC-6E75A0AC7DEC}" type="pres">
      <dgm:prSet presAssocID="{21A48418-2908-4337-B4A6-C88B29464429}" presName="parentLeftMargin" presStyleLbl="node1" presStyleIdx="0" presStyleCnt="6"/>
      <dgm:spPr/>
    </dgm:pt>
    <dgm:pt modelId="{1E9514AB-9BC0-4667-AC95-D35E115E1CDF}" type="pres">
      <dgm:prSet presAssocID="{21A48418-2908-4337-B4A6-C88B29464429}" presName="parentText" presStyleLbl="node1" presStyleIdx="0" presStyleCnt="6">
        <dgm:presLayoutVars>
          <dgm:chMax val="0"/>
          <dgm:bulletEnabled val="1"/>
        </dgm:presLayoutVars>
      </dgm:prSet>
      <dgm:spPr/>
    </dgm:pt>
    <dgm:pt modelId="{4D38DB70-BCEB-4E47-ABD1-3BE44ECBED04}" type="pres">
      <dgm:prSet presAssocID="{21A48418-2908-4337-B4A6-C88B29464429}" presName="negativeSpace" presStyleCnt="0"/>
      <dgm:spPr/>
    </dgm:pt>
    <dgm:pt modelId="{3C23CF40-8A3E-4956-A70A-690751D6C322}" type="pres">
      <dgm:prSet presAssocID="{21A48418-2908-4337-B4A6-C88B29464429}" presName="childText" presStyleLbl="conFgAcc1" presStyleIdx="0" presStyleCnt="6">
        <dgm:presLayoutVars>
          <dgm:bulletEnabled val="1"/>
        </dgm:presLayoutVars>
      </dgm:prSet>
      <dgm:spPr/>
    </dgm:pt>
    <dgm:pt modelId="{1A14520D-DD15-4B4A-8803-5811E560E91F}" type="pres">
      <dgm:prSet presAssocID="{8CF21DDE-E1FD-4092-A45A-E9EBBA8E0FB7}" presName="spaceBetweenRectangles" presStyleCnt="0"/>
      <dgm:spPr/>
    </dgm:pt>
    <dgm:pt modelId="{08147475-F250-4916-88EC-C7A61B690A3F}" type="pres">
      <dgm:prSet presAssocID="{456D6D27-F40D-45DF-8A02-85FC115C6496}" presName="parentLin" presStyleCnt="0"/>
      <dgm:spPr/>
    </dgm:pt>
    <dgm:pt modelId="{E2ED249A-914A-4092-BE66-9AB67667A4DC}" type="pres">
      <dgm:prSet presAssocID="{456D6D27-F40D-45DF-8A02-85FC115C6496}" presName="parentLeftMargin" presStyleLbl="node1" presStyleIdx="0" presStyleCnt="6"/>
      <dgm:spPr/>
    </dgm:pt>
    <dgm:pt modelId="{294EEA26-3B5A-46B9-88E0-CA79DABBB5F9}" type="pres">
      <dgm:prSet presAssocID="{456D6D27-F40D-45DF-8A02-85FC115C6496}" presName="parentText" presStyleLbl="node1" presStyleIdx="1" presStyleCnt="6">
        <dgm:presLayoutVars>
          <dgm:chMax val="0"/>
          <dgm:bulletEnabled val="1"/>
        </dgm:presLayoutVars>
      </dgm:prSet>
      <dgm:spPr/>
    </dgm:pt>
    <dgm:pt modelId="{859C3FBA-E579-404A-AE12-60F0CCB0F157}" type="pres">
      <dgm:prSet presAssocID="{456D6D27-F40D-45DF-8A02-85FC115C6496}" presName="negativeSpace" presStyleCnt="0"/>
      <dgm:spPr/>
    </dgm:pt>
    <dgm:pt modelId="{EA70E9F1-9F8D-495D-B645-3C22FD991A33}" type="pres">
      <dgm:prSet presAssocID="{456D6D27-F40D-45DF-8A02-85FC115C6496}" presName="childText" presStyleLbl="conFgAcc1" presStyleIdx="1" presStyleCnt="6">
        <dgm:presLayoutVars>
          <dgm:bulletEnabled val="1"/>
        </dgm:presLayoutVars>
      </dgm:prSet>
      <dgm:spPr/>
    </dgm:pt>
    <dgm:pt modelId="{FCA49961-3255-4AD7-A8D0-C71D06641434}" type="pres">
      <dgm:prSet presAssocID="{606A0AA2-1A1E-4B6E-A414-D775CF5C6BEB}" presName="spaceBetweenRectangles" presStyleCnt="0"/>
      <dgm:spPr/>
    </dgm:pt>
    <dgm:pt modelId="{B12D6563-ED59-433A-8D2B-CE2C63665B6C}" type="pres">
      <dgm:prSet presAssocID="{7C47B122-E1B8-4F49-8CF2-68BE6DF7AD49}" presName="parentLin" presStyleCnt="0"/>
      <dgm:spPr/>
    </dgm:pt>
    <dgm:pt modelId="{5002C487-C783-4818-9041-4C568AC70CF9}" type="pres">
      <dgm:prSet presAssocID="{7C47B122-E1B8-4F49-8CF2-68BE6DF7AD49}" presName="parentLeftMargin" presStyleLbl="node1" presStyleIdx="1" presStyleCnt="6"/>
      <dgm:spPr/>
    </dgm:pt>
    <dgm:pt modelId="{066699F7-FCA1-4C5C-A7FE-D38F372F61D3}" type="pres">
      <dgm:prSet presAssocID="{7C47B122-E1B8-4F49-8CF2-68BE6DF7AD49}" presName="parentText" presStyleLbl="node1" presStyleIdx="2" presStyleCnt="6">
        <dgm:presLayoutVars>
          <dgm:chMax val="0"/>
          <dgm:bulletEnabled val="1"/>
        </dgm:presLayoutVars>
      </dgm:prSet>
      <dgm:spPr/>
    </dgm:pt>
    <dgm:pt modelId="{AD6BE161-0DCC-4629-B98F-E47A103A87B5}" type="pres">
      <dgm:prSet presAssocID="{7C47B122-E1B8-4F49-8CF2-68BE6DF7AD49}" presName="negativeSpace" presStyleCnt="0"/>
      <dgm:spPr/>
    </dgm:pt>
    <dgm:pt modelId="{F3B2A3C0-C247-4754-9A9F-AE798B5D6487}" type="pres">
      <dgm:prSet presAssocID="{7C47B122-E1B8-4F49-8CF2-68BE6DF7AD49}" presName="childText" presStyleLbl="conFgAcc1" presStyleIdx="2" presStyleCnt="6">
        <dgm:presLayoutVars>
          <dgm:bulletEnabled val="1"/>
        </dgm:presLayoutVars>
      </dgm:prSet>
      <dgm:spPr/>
    </dgm:pt>
    <dgm:pt modelId="{86D0C61D-202F-4043-9F2B-6B4DFDBD02F4}" type="pres">
      <dgm:prSet presAssocID="{FE8AA229-5B5A-4AB1-A96F-852942FB66DE}" presName="spaceBetweenRectangles" presStyleCnt="0"/>
      <dgm:spPr/>
    </dgm:pt>
    <dgm:pt modelId="{65CC5E49-DCFB-4A5B-ADC7-C20FC0903787}" type="pres">
      <dgm:prSet presAssocID="{894F2A7C-35D7-4733-9503-4C4174951885}" presName="parentLin" presStyleCnt="0"/>
      <dgm:spPr/>
    </dgm:pt>
    <dgm:pt modelId="{04CBE865-104C-4200-B356-1D5C82C2B03E}" type="pres">
      <dgm:prSet presAssocID="{894F2A7C-35D7-4733-9503-4C4174951885}" presName="parentLeftMargin" presStyleLbl="node1" presStyleIdx="2" presStyleCnt="6"/>
      <dgm:spPr/>
    </dgm:pt>
    <dgm:pt modelId="{C19B1072-896A-480A-9656-DB6F487C4F0D}" type="pres">
      <dgm:prSet presAssocID="{894F2A7C-35D7-4733-9503-4C4174951885}" presName="parentText" presStyleLbl="node1" presStyleIdx="3" presStyleCnt="6">
        <dgm:presLayoutVars>
          <dgm:chMax val="0"/>
          <dgm:bulletEnabled val="1"/>
        </dgm:presLayoutVars>
      </dgm:prSet>
      <dgm:spPr/>
    </dgm:pt>
    <dgm:pt modelId="{A3DE3E46-A454-41E1-992A-7E1F54BAE226}" type="pres">
      <dgm:prSet presAssocID="{894F2A7C-35D7-4733-9503-4C4174951885}" presName="negativeSpace" presStyleCnt="0"/>
      <dgm:spPr/>
    </dgm:pt>
    <dgm:pt modelId="{0876C22D-16F2-4BA0-AFC9-B78CEFD000F0}" type="pres">
      <dgm:prSet presAssocID="{894F2A7C-35D7-4733-9503-4C4174951885}" presName="childText" presStyleLbl="conFgAcc1" presStyleIdx="3" presStyleCnt="6">
        <dgm:presLayoutVars>
          <dgm:bulletEnabled val="1"/>
        </dgm:presLayoutVars>
      </dgm:prSet>
      <dgm:spPr/>
    </dgm:pt>
    <dgm:pt modelId="{1ED692EF-821F-4209-9E51-29DB7FFCE7F7}" type="pres">
      <dgm:prSet presAssocID="{4DDD472A-D233-43B0-BE1D-15513B380573}" presName="spaceBetweenRectangles" presStyleCnt="0"/>
      <dgm:spPr/>
    </dgm:pt>
    <dgm:pt modelId="{C6F91A5A-6D66-45FC-88E8-DC279AA64D71}" type="pres">
      <dgm:prSet presAssocID="{CB601088-0165-4E23-B045-C27014956D03}" presName="parentLin" presStyleCnt="0"/>
      <dgm:spPr/>
    </dgm:pt>
    <dgm:pt modelId="{098A8192-3BB9-4524-809A-E427B9508F7F}" type="pres">
      <dgm:prSet presAssocID="{CB601088-0165-4E23-B045-C27014956D03}" presName="parentLeftMargin" presStyleLbl="node1" presStyleIdx="3" presStyleCnt="6"/>
      <dgm:spPr/>
    </dgm:pt>
    <dgm:pt modelId="{8F8F0EE9-81B2-4C00-A3AD-8C38D57FC719}" type="pres">
      <dgm:prSet presAssocID="{CB601088-0165-4E23-B045-C27014956D03}" presName="parentText" presStyleLbl="node1" presStyleIdx="4" presStyleCnt="6">
        <dgm:presLayoutVars>
          <dgm:chMax val="0"/>
          <dgm:bulletEnabled val="1"/>
        </dgm:presLayoutVars>
      </dgm:prSet>
      <dgm:spPr/>
    </dgm:pt>
    <dgm:pt modelId="{5B7BDAD4-CC9B-4E96-A548-EBEE3C363E66}" type="pres">
      <dgm:prSet presAssocID="{CB601088-0165-4E23-B045-C27014956D03}" presName="negativeSpace" presStyleCnt="0"/>
      <dgm:spPr/>
    </dgm:pt>
    <dgm:pt modelId="{64DB3466-867A-457A-8168-CA51C7E4A066}" type="pres">
      <dgm:prSet presAssocID="{CB601088-0165-4E23-B045-C27014956D03}" presName="childText" presStyleLbl="conFgAcc1" presStyleIdx="4" presStyleCnt="6">
        <dgm:presLayoutVars>
          <dgm:bulletEnabled val="1"/>
        </dgm:presLayoutVars>
      </dgm:prSet>
      <dgm:spPr/>
    </dgm:pt>
    <dgm:pt modelId="{005664FB-E419-4AAF-A055-7111EB27F476}" type="pres">
      <dgm:prSet presAssocID="{E54FFEB7-15C7-44BC-8A0E-EC1EFCC23B20}" presName="spaceBetweenRectangles" presStyleCnt="0"/>
      <dgm:spPr/>
    </dgm:pt>
    <dgm:pt modelId="{92D277D2-D4B0-4B7C-AB73-AAB7E85F6EE8}" type="pres">
      <dgm:prSet presAssocID="{56C84049-5BFC-4805-AB53-866AC332AF1A}" presName="parentLin" presStyleCnt="0"/>
      <dgm:spPr/>
    </dgm:pt>
    <dgm:pt modelId="{6C597398-2FFB-4361-BC6D-654674E386DF}" type="pres">
      <dgm:prSet presAssocID="{56C84049-5BFC-4805-AB53-866AC332AF1A}" presName="parentLeftMargin" presStyleLbl="node1" presStyleIdx="4" presStyleCnt="6"/>
      <dgm:spPr/>
    </dgm:pt>
    <dgm:pt modelId="{2186CB1C-C54E-4CBB-BE0E-AFFC19CD59ED}" type="pres">
      <dgm:prSet presAssocID="{56C84049-5BFC-4805-AB53-866AC332AF1A}" presName="parentText" presStyleLbl="node1" presStyleIdx="5" presStyleCnt="6">
        <dgm:presLayoutVars>
          <dgm:chMax val="0"/>
          <dgm:bulletEnabled val="1"/>
        </dgm:presLayoutVars>
      </dgm:prSet>
      <dgm:spPr/>
    </dgm:pt>
    <dgm:pt modelId="{0DB656FF-FEB8-4F05-88D6-0F6E88040B36}" type="pres">
      <dgm:prSet presAssocID="{56C84049-5BFC-4805-AB53-866AC332AF1A}" presName="negativeSpace" presStyleCnt="0"/>
      <dgm:spPr/>
    </dgm:pt>
    <dgm:pt modelId="{6F9934FB-3703-440E-A11F-5A328C08EECF}" type="pres">
      <dgm:prSet presAssocID="{56C84049-5BFC-4805-AB53-866AC332AF1A}" presName="childText" presStyleLbl="conFgAcc1" presStyleIdx="5" presStyleCnt="6">
        <dgm:presLayoutVars>
          <dgm:bulletEnabled val="1"/>
        </dgm:presLayoutVars>
      </dgm:prSet>
      <dgm:spPr/>
    </dgm:pt>
  </dgm:ptLst>
  <dgm:cxnLst>
    <dgm:cxn modelId="{E0D6FA11-D679-4893-9259-9B3E23EFE614}" type="presOf" srcId="{21A48418-2908-4337-B4A6-C88B29464429}" destId="{70F86CD0-79EF-484C-8BEC-6E75A0AC7DEC}" srcOrd="0" destOrd="0" presId="urn:microsoft.com/office/officeart/2005/8/layout/list1"/>
    <dgm:cxn modelId="{20AA1017-C963-474C-B7E1-C516A4D0DF31}" type="presOf" srcId="{BB868DDA-A01B-4A1F-9BF7-E29A3573E791}" destId="{B5F58951-99F2-42AC-BBDF-D08A72410187}" srcOrd="0" destOrd="0" presId="urn:microsoft.com/office/officeart/2005/8/layout/list1"/>
    <dgm:cxn modelId="{5B5AE118-4B67-41F5-9EB4-0D386C780339}" type="presOf" srcId="{894F2A7C-35D7-4733-9503-4C4174951885}" destId="{04CBE865-104C-4200-B356-1D5C82C2B03E}" srcOrd="0" destOrd="0" presId="urn:microsoft.com/office/officeart/2005/8/layout/list1"/>
    <dgm:cxn modelId="{980B3F23-701B-4D2A-97B4-76BD9B5FCFF2}" srcId="{BB868DDA-A01B-4A1F-9BF7-E29A3573E791}" destId="{CB601088-0165-4E23-B045-C27014956D03}" srcOrd="4" destOrd="0" parTransId="{D7EF6CE0-F681-4CCA-9C10-FAE207E354C8}" sibTransId="{E54FFEB7-15C7-44BC-8A0E-EC1EFCC23B20}"/>
    <dgm:cxn modelId="{252F7823-7040-4077-9CB9-CB03E4C98AF9}" type="presOf" srcId="{894F2A7C-35D7-4733-9503-4C4174951885}" destId="{C19B1072-896A-480A-9656-DB6F487C4F0D}" srcOrd="1" destOrd="0" presId="urn:microsoft.com/office/officeart/2005/8/layout/list1"/>
    <dgm:cxn modelId="{978A1540-137E-4A31-BB46-9BCBBACA5C34}" type="presOf" srcId="{56C84049-5BFC-4805-AB53-866AC332AF1A}" destId="{2186CB1C-C54E-4CBB-BE0E-AFFC19CD59ED}" srcOrd="1" destOrd="0" presId="urn:microsoft.com/office/officeart/2005/8/layout/list1"/>
    <dgm:cxn modelId="{C730AA78-EFF2-4E51-BE9A-50C6D9B84E3B}" srcId="{BB868DDA-A01B-4A1F-9BF7-E29A3573E791}" destId="{456D6D27-F40D-45DF-8A02-85FC115C6496}" srcOrd="1" destOrd="0" parTransId="{998A6AE3-35CA-4FB0-8D62-29C47ACDE4E6}" sibTransId="{606A0AA2-1A1E-4B6E-A414-D775CF5C6BEB}"/>
    <dgm:cxn modelId="{11601983-05C1-4081-B0B9-A61A1903D551}" type="presOf" srcId="{456D6D27-F40D-45DF-8A02-85FC115C6496}" destId="{294EEA26-3B5A-46B9-88E0-CA79DABBB5F9}" srcOrd="1" destOrd="0" presId="urn:microsoft.com/office/officeart/2005/8/layout/list1"/>
    <dgm:cxn modelId="{67437F86-2689-4DD9-88A9-842A1492BF09}" type="presOf" srcId="{CB601088-0165-4E23-B045-C27014956D03}" destId="{8F8F0EE9-81B2-4C00-A3AD-8C38D57FC719}" srcOrd="1" destOrd="0" presId="urn:microsoft.com/office/officeart/2005/8/layout/list1"/>
    <dgm:cxn modelId="{0C2AD091-B9EC-4C26-A21E-129282E57B3D}" srcId="{BB868DDA-A01B-4A1F-9BF7-E29A3573E791}" destId="{894F2A7C-35D7-4733-9503-4C4174951885}" srcOrd="3" destOrd="0" parTransId="{C4AD3B7C-CFB2-44B5-9E11-D8D7F43568B7}" sibTransId="{4DDD472A-D233-43B0-BE1D-15513B380573}"/>
    <dgm:cxn modelId="{ED7A179A-2627-465C-946B-7ADE7A68F6A9}" type="presOf" srcId="{56C84049-5BFC-4805-AB53-866AC332AF1A}" destId="{6C597398-2FFB-4361-BC6D-654674E386DF}" srcOrd="0" destOrd="0" presId="urn:microsoft.com/office/officeart/2005/8/layout/list1"/>
    <dgm:cxn modelId="{80500AA5-3D57-495A-9EFA-C22BCA5AA78F}" srcId="{BB868DDA-A01B-4A1F-9BF7-E29A3573E791}" destId="{56C84049-5BFC-4805-AB53-866AC332AF1A}" srcOrd="5" destOrd="0" parTransId="{11845B74-8696-46A1-8775-7EECC9340A21}" sibTransId="{75A0BE4E-4B82-4594-9AA9-C8C468BA30BF}"/>
    <dgm:cxn modelId="{9C6771A5-4B54-468D-A078-99DFD32859B1}" type="presOf" srcId="{21A48418-2908-4337-B4A6-C88B29464429}" destId="{1E9514AB-9BC0-4667-AC95-D35E115E1CDF}" srcOrd="1" destOrd="0" presId="urn:microsoft.com/office/officeart/2005/8/layout/list1"/>
    <dgm:cxn modelId="{71FBFAB0-6999-4A89-BEC4-737B202AD607}" type="presOf" srcId="{7C47B122-E1B8-4F49-8CF2-68BE6DF7AD49}" destId="{5002C487-C783-4818-9041-4C568AC70CF9}" srcOrd="0" destOrd="0" presId="urn:microsoft.com/office/officeart/2005/8/layout/list1"/>
    <dgm:cxn modelId="{140CADB7-F2EF-477C-B017-11B4F16269C6}" type="presOf" srcId="{CB601088-0165-4E23-B045-C27014956D03}" destId="{098A8192-3BB9-4524-809A-E427B9508F7F}" srcOrd="0" destOrd="0" presId="urn:microsoft.com/office/officeart/2005/8/layout/list1"/>
    <dgm:cxn modelId="{1EEE77D7-8A2E-4793-B311-ED7A52E30113}" srcId="{BB868DDA-A01B-4A1F-9BF7-E29A3573E791}" destId="{21A48418-2908-4337-B4A6-C88B29464429}" srcOrd="0" destOrd="0" parTransId="{8954E679-0454-459D-9B83-06A4CE227AC5}" sibTransId="{8CF21DDE-E1FD-4092-A45A-E9EBBA8E0FB7}"/>
    <dgm:cxn modelId="{51B1D5E0-1563-4F23-83D5-D0625456E5C2}" type="presOf" srcId="{7C47B122-E1B8-4F49-8CF2-68BE6DF7AD49}" destId="{066699F7-FCA1-4C5C-A7FE-D38F372F61D3}" srcOrd="1" destOrd="0" presId="urn:microsoft.com/office/officeart/2005/8/layout/list1"/>
    <dgm:cxn modelId="{D977F5E2-EE28-4A47-B03F-352418DD79EE}" type="presOf" srcId="{456D6D27-F40D-45DF-8A02-85FC115C6496}" destId="{E2ED249A-914A-4092-BE66-9AB67667A4DC}" srcOrd="0" destOrd="0" presId="urn:microsoft.com/office/officeart/2005/8/layout/list1"/>
    <dgm:cxn modelId="{B597EAF4-0CB4-4A2F-978A-E4701B986842}" srcId="{BB868DDA-A01B-4A1F-9BF7-E29A3573E791}" destId="{7C47B122-E1B8-4F49-8CF2-68BE6DF7AD49}" srcOrd="2" destOrd="0" parTransId="{EEE9CCCC-DDDB-44E7-A8CF-7ACF5CEDAACA}" sibTransId="{FE8AA229-5B5A-4AB1-A96F-852942FB66DE}"/>
    <dgm:cxn modelId="{B660FFC4-646A-4923-AC1E-9EDCEC5262F6}" type="presParOf" srcId="{B5F58951-99F2-42AC-BBDF-D08A72410187}" destId="{2E334624-D240-400B-813C-78550B8A9DDE}" srcOrd="0" destOrd="0" presId="urn:microsoft.com/office/officeart/2005/8/layout/list1"/>
    <dgm:cxn modelId="{55CDC58D-29A5-441D-B010-D0B27AD4F51A}" type="presParOf" srcId="{2E334624-D240-400B-813C-78550B8A9DDE}" destId="{70F86CD0-79EF-484C-8BEC-6E75A0AC7DEC}" srcOrd="0" destOrd="0" presId="urn:microsoft.com/office/officeart/2005/8/layout/list1"/>
    <dgm:cxn modelId="{0DBC011D-B41E-4DD9-91C3-E97178950A68}" type="presParOf" srcId="{2E334624-D240-400B-813C-78550B8A9DDE}" destId="{1E9514AB-9BC0-4667-AC95-D35E115E1CDF}" srcOrd="1" destOrd="0" presId="urn:microsoft.com/office/officeart/2005/8/layout/list1"/>
    <dgm:cxn modelId="{A5363F05-3C32-4D12-8962-7392CF98E5F2}" type="presParOf" srcId="{B5F58951-99F2-42AC-BBDF-D08A72410187}" destId="{4D38DB70-BCEB-4E47-ABD1-3BE44ECBED04}" srcOrd="1" destOrd="0" presId="urn:microsoft.com/office/officeart/2005/8/layout/list1"/>
    <dgm:cxn modelId="{8A1529A7-B2F9-4490-94DC-BAC09DA8732E}" type="presParOf" srcId="{B5F58951-99F2-42AC-BBDF-D08A72410187}" destId="{3C23CF40-8A3E-4956-A70A-690751D6C322}" srcOrd="2" destOrd="0" presId="urn:microsoft.com/office/officeart/2005/8/layout/list1"/>
    <dgm:cxn modelId="{31F3188C-39EB-402E-A78F-F44401B7DC2D}" type="presParOf" srcId="{B5F58951-99F2-42AC-BBDF-D08A72410187}" destId="{1A14520D-DD15-4B4A-8803-5811E560E91F}" srcOrd="3" destOrd="0" presId="urn:microsoft.com/office/officeart/2005/8/layout/list1"/>
    <dgm:cxn modelId="{6F2F8F48-6244-46D0-86CA-30F18E715D24}" type="presParOf" srcId="{B5F58951-99F2-42AC-BBDF-D08A72410187}" destId="{08147475-F250-4916-88EC-C7A61B690A3F}" srcOrd="4" destOrd="0" presId="urn:microsoft.com/office/officeart/2005/8/layout/list1"/>
    <dgm:cxn modelId="{0DA58107-9E84-4B04-90F3-6E026A49A124}" type="presParOf" srcId="{08147475-F250-4916-88EC-C7A61B690A3F}" destId="{E2ED249A-914A-4092-BE66-9AB67667A4DC}" srcOrd="0" destOrd="0" presId="urn:microsoft.com/office/officeart/2005/8/layout/list1"/>
    <dgm:cxn modelId="{C541085A-FAF2-4DB4-882E-8570BFD4CF46}" type="presParOf" srcId="{08147475-F250-4916-88EC-C7A61B690A3F}" destId="{294EEA26-3B5A-46B9-88E0-CA79DABBB5F9}" srcOrd="1" destOrd="0" presId="urn:microsoft.com/office/officeart/2005/8/layout/list1"/>
    <dgm:cxn modelId="{E05F47D6-3D68-4CBC-883C-2E2D5CA8AA6E}" type="presParOf" srcId="{B5F58951-99F2-42AC-BBDF-D08A72410187}" destId="{859C3FBA-E579-404A-AE12-60F0CCB0F157}" srcOrd="5" destOrd="0" presId="urn:microsoft.com/office/officeart/2005/8/layout/list1"/>
    <dgm:cxn modelId="{018E759E-7A1A-4714-866F-7D9471D04B05}" type="presParOf" srcId="{B5F58951-99F2-42AC-BBDF-D08A72410187}" destId="{EA70E9F1-9F8D-495D-B645-3C22FD991A33}" srcOrd="6" destOrd="0" presId="urn:microsoft.com/office/officeart/2005/8/layout/list1"/>
    <dgm:cxn modelId="{10BC49E8-0B81-4796-AE5C-9665273E011F}" type="presParOf" srcId="{B5F58951-99F2-42AC-BBDF-D08A72410187}" destId="{FCA49961-3255-4AD7-A8D0-C71D06641434}" srcOrd="7" destOrd="0" presId="urn:microsoft.com/office/officeart/2005/8/layout/list1"/>
    <dgm:cxn modelId="{9881F1FB-9E15-4C60-AB57-D21A9CF19E4A}" type="presParOf" srcId="{B5F58951-99F2-42AC-BBDF-D08A72410187}" destId="{B12D6563-ED59-433A-8D2B-CE2C63665B6C}" srcOrd="8" destOrd="0" presId="urn:microsoft.com/office/officeart/2005/8/layout/list1"/>
    <dgm:cxn modelId="{457BDAA5-037E-4BA5-B4F9-8272C536E527}" type="presParOf" srcId="{B12D6563-ED59-433A-8D2B-CE2C63665B6C}" destId="{5002C487-C783-4818-9041-4C568AC70CF9}" srcOrd="0" destOrd="0" presId="urn:microsoft.com/office/officeart/2005/8/layout/list1"/>
    <dgm:cxn modelId="{DA1CBFC5-6375-46E3-8DCB-82DA44F6F5E1}" type="presParOf" srcId="{B12D6563-ED59-433A-8D2B-CE2C63665B6C}" destId="{066699F7-FCA1-4C5C-A7FE-D38F372F61D3}" srcOrd="1" destOrd="0" presId="urn:microsoft.com/office/officeart/2005/8/layout/list1"/>
    <dgm:cxn modelId="{9B06466E-96C7-49A2-A5BC-1F532689EE9C}" type="presParOf" srcId="{B5F58951-99F2-42AC-BBDF-D08A72410187}" destId="{AD6BE161-0DCC-4629-B98F-E47A103A87B5}" srcOrd="9" destOrd="0" presId="urn:microsoft.com/office/officeart/2005/8/layout/list1"/>
    <dgm:cxn modelId="{FC7BE3F0-F684-4087-BAA4-A1327D1DD908}" type="presParOf" srcId="{B5F58951-99F2-42AC-BBDF-D08A72410187}" destId="{F3B2A3C0-C247-4754-9A9F-AE798B5D6487}" srcOrd="10" destOrd="0" presId="urn:microsoft.com/office/officeart/2005/8/layout/list1"/>
    <dgm:cxn modelId="{764F1800-D650-4D5F-8222-FC31780B99E3}" type="presParOf" srcId="{B5F58951-99F2-42AC-BBDF-D08A72410187}" destId="{86D0C61D-202F-4043-9F2B-6B4DFDBD02F4}" srcOrd="11" destOrd="0" presId="urn:microsoft.com/office/officeart/2005/8/layout/list1"/>
    <dgm:cxn modelId="{963C9C76-B703-4090-B71F-AB373AB05C7A}" type="presParOf" srcId="{B5F58951-99F2-42AC-BBDF-D08A72410187}" destId="{65CC5E49-DCFB-4A5B-ADC7-C20FC0903787}" srcOrd="12" destOrd="0" presId="urn:microsoft.com/office/officeart/2005/8/layout/list1"/>
    <dgm:cxn modelId="{04BFCCD7-DC4B-4008-B186-867DA1149A36}" type="presParOf" srcId="{65CC5E49-DCFB-4A5B-ADC7-C20FC0903787}" destId="{04CBE865-104C-4200-B356-1D5C82C2B03E}" srcOrd="0" destOrd="0" presId="urn:microsoft.com/office/officeart/2005/8/layout/list1"/>
    <dgm:cxn modelId="{AE5EF368-88A1-4772-BEE0-2AA8C424DBEA}" type="presParOf" srcId="{65CC5E49-DCFB-4A5B-ADC7-C20FC0903787}" destId="{C19B1072-896A-480A-9656-DB6F487C4F0D}" srcOrd="1" destOrd="0" presId="urn:microsoft.com/office/officeart/2005/8/layout/list1"/>
    <dgm:cxn modelId="{A18BB3EE-C351-4E14-AC4C-383604362F0F}" type="presParOf" srcId="{B5F58951-99F2-42AC-BBDF-D08A72410187}" destId="{A3DE3E46-A454-41E1-992A-7E1F54BAE226}" srcOrd="13" destOrd="0" presId="urn:microsoft.com/office/officeart/2005/8/layout/list1"/>
    <dgm:cxn modelId="{99CE6171-86A2-4193-86C3-438C27DF6838}" type="presParOf" srcId="{B5F58951-99F2-42AC-BBDF-D08A72410187}" destId="{0876C22D-16F2-4BA0-AFC9-B78CEFD000F0}" srcOrd="14" destOrd="0" presId="urn:microsoft.com/office/officeart/2005/8/layout/list1"/>
    <dgm:cxn modelId="{ECC22178-A166-451A-891C-2A0789BD5A7C}" type="presParOf" srcId="{B5F58951-99F2-42AC-BBDF-D08A72410187}" destId="{1ED692EF-821F-4209-9E51-29DB7FFCE7F7}" srcOrd="15" destOrd="0" presId="urn:microsoft.com/office/officeart/2005/8/layout/list1"/>
    <dgm:cxn modelId="{A91DB2D9-EBAB-4EF5-B9D1-1935B0798784}" type="presParOf" srcId="{B5F58951-99F2-42AC-BBDF-D08A72410187}" destId="{C6F91A5A-6D66-45FC-88E8-DC279AA64D71}" srcOrd="16" destOrd="0" presId="urn:microsoft.com/office/officeart/2005/8/layout/list1"/>
    <dgm:cxn modelId="{8AD9E99E-4006-4D15-ACF0-DFFCF36A2951}" type="presParOf" srcId="{C6F91A5A-6D66-45FC-88E8-DC279AA64D71}" destId="{098A8192-3BB9-4524-809A-E427B9508F7F}" srcOrd="0" destOrd="0" presId="urn:microsoft.com/office/officeart/2005/8/layout/list1"/>
    <dgm:cxn modelId="{0D9CA462-A3C1-4519-84DC-F3E541D21685}" type="presParOf" srcId="{C6F91A5A-6D66-45FC-88E8-DC279AA64D71}" destId="{8F8F0EE9-81B2-4C00-A3AD-8C38D57FC719}" srcOrd="1" destOrd="0" presId="urn:microsoft.com/office/officeart/2005/8/layout/list1"/>
    <dgm:cxn modelId="{FD495C05-552B-4F3B-B6DC-4591EA8FE736}" type="presParOf" srcId="{B5F58951-99F2-42AC-BBDF-D08A72410187}" destId="{5B7BDAD4-CC9B-4E96-A548-EBEE3C363E66}" srcOrd="17" destOrd="0" presId="urn:microsoft.com/office/officeart/2005/8/layout/list1"/>
    <dgm:cxn modelId="{B509D5D0-53C7-4812-94DD-FBC0D254B75C}" type="presParOf" srcId="{B5F58951-99F2-42AC-BBDF-D08A72410187}" destId="{64DB3466-867A-457A-8168-CA51C7E4A066}" srcOrd="18" destOrd="0" presId="urn:microsoft.com/office/officeart/2005/8/layout/list1"/>
    <dgm:cxn modelId="{912804F6-230E-4CF3-A880-53BD7202EF43}" type="presParOf" srcId="{B5F58951-99F2-42AC-BBDF-D08A72410187}" destId="{005664FB-E419-4AAF-A055-7111EB27F476}" srcOrd="19" destOrd="0" presId="urn:microsoft.com/office/officeart/2005/8/layout/list1"/>
    <dgm:cxn modelId="{1ABC674E-BE42-4E43-A263-8737045E0545}" type="presParOf" srcId="{B5F58951-99F2-42AC-BBDF-D08A72410187}" destId="{92D277D2-D4B0-4B7C-AB73-AAB7E85F6EE8}" srcOrd="20" destOrd="0" presId="urn:microsoft.com/office/officeart/2005/8/layout/list1"/>
    <dgm:cxn modelId="{A3A1F6CE-3308-48F2-BEBA-9A88BB56F393}" type="presParOf" srcId="{92D277D2-D4B0-4B7C-AB73-AAB7E85F6EE8}" destId="{6C597398-2FFB-4361-BC6D-654674E386DF}" srcOrd="0" destOrd="0" presId="urn:microsoft.com/office/officeart/2005/8/layout/list1"/>
    <dgm:cxn modelId="{0CB371EC-9AB4-4051-88B4-DD7F5BFC88B0}" type="presParOf" srcId="{92D277D2-D4B0-4B7C-AB73-AAB7E85F6EE8}" destId="{2186CB1C-C54E-4CBB-BE0E-AFFC19CD59ED}" srcOrd="1" destOrd="0" presId="urn:microsoft.com/office/officeart/2005/8/layout/list1"/>
    <dgm:cxn modelId="{4FC11CBA-88E0-408E-8B40-AB16A5C58528}" type="presParOf" srcId="{B5F58951-99F2-42AC-BBDF-D08A72410187}" destId="{0DB656FF-FEB8-4F05-88D6-0F6E88040B36}" srcOrd="21" destOrd="0" presId="urn:microsoft.com/office/officeart/2005/8/layout/list1"/>
    <dgm:cxn modelId="{57179288-A880-4124-86FF-DE30146CE2AD}" type="presParOf" srcId="{B5F58951-99F2-42AC-BBDF-D08A72410187}" destId="{6F9934FB-3703-440E-A11F-5A328C08EECF}" srcOrd="22" destOrd="0" presId="urn:microsoft.com/office/officeart/2005/8/layout/list1"/>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3163BC3B-93E3-4EFA-8578-9CEC45813E71}" type="doc">
      <dgm:prSet loTypeId="urn:microsoft.com/office/officeart/2018/2/layout/IconVerticalSolidList" loCatId="icon" qsTypeId="urn:microsoft.com/office/officeart/2005/8/quickstyle/simple1" qsCatId="simple" csTypeId="urn:microsoft.com/office/officeart/2005/8/colors/colorful1" csCatId="colorful" phldr="1"/>
      <dgm:spPr/>
      <dgm:t>
        <a:bodyPr/>
        <a:lstStyle/>
        <a:p>
          <a:endParaRPr lang="en-US"/>
        </a:p>
      </dgm:t>
    </dgm:pt>
    <dgm:pt modelId="{FD8991B7-1534-4D11-8A61-D8B96D3362FE}">
      <dgm:prSet custT="1"/>
      <dgm:spPr/>
      <dgm:t>
        <a:bodyPr/>
        <a:lstStyle/>
        <a:p>
          <a:pPr>
            <a:lnSpc>
              <a:spcPct val="100000"/>
            </a:lnSpc>
          </a:pPr>
          <a:r>
            <a:rPr lang="en-US" sz="2400" b="1" dirty="0"/>
            <a:t>They ask for more money, vacation, the moon. The audacity!</a:t>
          </a:r>
        </a:p>
        <a:p>
          <a:pPr>
            <a:lnSpc>
              <a:spcPct val="100000"/>
            </a:lnSpc>
          </a:pPr>
          <a:r>
            <a:rPr lang="en-US" sz="2400" b="1" dirty="0"/>
            <a:t> </a:t>
          </a:r>
          <a:r>
            <a:rPr lang="en-US" sz="2400" dirty="0"/>
            <a:t>Solution: Micromanage for a month and then show autonomy. “Maybe in five years.”</a:t>
          </a:r>
        </a:p>
      </dgm:t>
    </dgm:pt>
    <dgm:pt modelId="{5F5CD95B-3BB3-4385-AC07-D3A07FC02BEA}" type="parTrans" cxnId="{DCC761D6-0089-4E81-8806-899B69402C3D}">
      <dgm:prSet/>
      <dgm:spPr/>
      <dgm:t>
        <a:bodyPr/>
        <a:lstStyle/>
        <a:p>
          <a:endParaRPr lang="en-US" sz="2400"/>
        </a:p>
      </dgm:t>
    </dgm:pt>
    <dgm:pt modelId="{D4F6EFBD-D839-4CD1-AC89-8A0CD4B86BB7}" type="sibTrans" cxnId="{DCC761D6-0089-4E81-8806-899B69402C3D}">
      <dgm:prSet/>
      <dgm:spPr/>
      <dgm:t>
        <a:bodyPr/>
        <a:lstStyle/>
        <a:p>
          <a:endParaRPr lang="en-US" sz="2400"/>
        </a:p>
      </dgm:t>
    </dgm:pt>
    <dgm:pt modelId="{26CBB079-ABDF-4242-B61B-9DA667335229}">
      <dgm:prSet custT="1"/>
      <dgm:spPr/>
      <dgm:t>
        <a:bodyPr/>
        <a:lstStyle/>
        <a:p>
          <a:pPr>
            <a:lnSpc>
              <a:spcPct val="100000"/>
            </a:lnSpc>
          </a:pPr>
          <a:r>
            <a:rPr lang="en-US" sz="2400" b="1" dirty="0"/>
            <a:t>They wish to have a voice quicker than earlier generations. </a:t>
          </a:r>
        </a:p>
        <a:p>
          <a:pPr>
            <a:lnSpc>
              <a:spcPct val="100000"/>
            </a:lnSpc>
          </a:pPr>
          <a:r>
            <a:rPr lang="en-US" sz="2400" dirty="0"/>
            <a:t>Solution: Everybody has a voice but not everybody has an equal voice.  One earns the depth of voice with time. </a:t>
          </a:r>
        </a:p>
      </dgm:t>
    </dgm:pt>
    <dgm:pt modelId="{9B134C68-F2E7-497A-A755-74D533917BDB}" type="parTrans" cxnId="{1C6FCA7A-905C-4D4A-A9A2-8FA81E385921}">
      <dgm:prSet/>
      <dgm:spPr/>
      <dgm:t>
        <a:bodyPr/>
        <a:lstStyle/>
        <a:p>
          <a:endParaRPr lang="en-US" sz="2400"/>
        </a:p>
      </dgm:t>
    </dgm:pt>
    <dgm:pt modelId="{5B0DA9AA-B2B2-47B0-B0BD-CC34CB9FC063}" type="sibTrans" cxnId="{1C6FCA7A-905C-4D4A-A9A2-8FA81E385921}">
      <dgm:prSet/>
      <dgm:spPr/>
      <dgm:t>
        <a:bodyPr/>
        <a:lstStyle/>
        <a:p>
          <a:endParaRPr lang="en-US" sz="2400"/>
        </a:p>
      </dgm:t>
    </dgm:pt>
    <dgm:pt modelId="{F527BDC4-80DD-4578-B1F3-4AD0E44112E5}">
      <dgm:prSet custT="1"/>
      <dgm:spPr/>
      <dgm:t>
        <a:bodyPr/>
        <a:lstStyle/>
        <a:p>
          <a:pPr>
            <a:lnSpc>
              <a:spcPct val="100000"/>
            </a:lnSpc>
          </a:pPr>
          <a:r>
            <a:rPr lang="en-US" sz="2400" b="1" dirty="0"/>
            <a:t>7 out of 10 young people wish to be an entrepreneur. </a:t>
          </a:r>
        </a:p>
        <a:p>
          <a:pPr>
            <a:lnSpc>
              <a:spcPct val="100000"/>
            </a:lnSpc>
          </a:pPr>
          <a:r>
            <a:rPr lang="en-US" sz="2400" dirty="0"/>
            <a:t>Solution: They wish to produce but need help; show them the way. </a:t>
          </a:r>
          <a:r>
            <a:rPr lang="en-US" sz="2400" b="0" dirty="0"/>
            <a:t>Discuss gig economies within an organization. </a:t>
          </a:r>
        </a:p>
      </dgm:t>
    </dgm:pt>
    <dgm:pt modelId="{3666A16F-20E4-44F5-8F47-EAAC7B05E6CA}" type="parTrans" cxnId="{45650393-F005-4293-9E22-5379087DCE5A}">
      <dgm:prSet/>
      <dgm:spPr/>
      <dgm:t>
        <a:bodyPr/>
        <a:lstStyle/>
        <a:p>
          <a:endParaRPr lang="en-US" sz="2400"/>
        </a:p>
      </dgm:t>
    </dgm:pt>
    <dgm:pt modelId="{A3A3314A-23EB-4A36-A558-57E8B95F4517}" type="sibTrans" cxnId="{45650393-F005-4293-9E22-5379087DCE5A}">
      <dgm:prSet/>
      <dgm:spPr/>
      <dgm:t>
        <a:bodyPr/>
        <a:lstStyle/>
        <a:p>
          <a:endParaRPr lang="en-US" sz="2400"/>
        </a:p>
      </dgm:t>
    </dgm:pt>
    <dgm:pt modelId="{43826760-C2DF-48C8-A010-178CE6D88AAC}" type="pres">
      <dgm:prSet presAssocID="{3163BC3B-93E3-4EFA-8578-9CEC45813E71}" presName="root" presStyleCnt="0">
        <dgm:presLayoutVars>
          <dgm:dir/>
          <dgm:resizeHandles val="exact"/>
        </dgm:presLayoutVars>
      </dgm:prSet>
      <dgm:spPr/>
    </dgm:pt>
    <dgm:pt modelId="{26783E4A-B793-426C-981A-AB320DA8C60B}" type="pres">
      <dgm:prSet presAssocID="{FD8991B7-1534-4D11-8A61-D8B96D3362FE}" presName="compNode" presStyleCnt="0"/>
      <dgm:spPr/>
    </dgm:pt>
    <dgm:pt modelId="{6BF9AEEE-BF0B-4EEE-84D7-37AC0BE45C48}" type="pres">
      <dgm:prSet presAssocID="{FD8991B7-1534-4D11-8A61-D8B96D3362FE}" presName="bgRect" presStyleLbl="bgShp" presStyleIdx="0" presStyleCnt="3"/>
      <dgm:spPr/>
    </dgm:pt>
    <dgm:pt modelId="{CF40C7C3-A13A-497D-BE6E-5FE892A28979}" type="pres">
      <dgm:prSet presAssocID="{FD8991B7-1534-4D11-8A61-D8B96D3362FE}" presName="iconRect" presStyleLbl="node1" presStyleIdx="0" presStyleCnt="3"/>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Moon Viewing Ceremony"/>
        </a:ext>
      </dgm:extLst>
    </dgm:pt>
    <dgm:pt modelId="{74E216BB-40D1-4D5E-8D55-3464831CD052}" type="pres">
      <dgm:prSet presAssocID="{FD8991B7-1534-4D11-8A61-D8B96D3362FE}" presName="spaceRect" presStyleCnt="0"/>
      <dgm:spPr/>
    </dgm:pt>
    <dgm:pt modelId="{099B93FE-7EE2-4935-8B23-DA4E93C714EF}" type="pres">
      <dgm:prSet presAssocID="{FD8991B7-1534-4D11-8A61-D8B96D3362FE}" presName="parTx" presStyleLbl="revTx" presStyleIdx="0" presStyleCnt="3">
        <dgm:presLayoutVars>
          <dgm:chMax val="0"/>
          <dgm:chPref val="0"/>
        </dgm:presLayoutVars>
      </dgm:prSet>
      <dgm:spPr/>
    </dgm:pt>
    <dgm:pt modelId="{F7FD1D1A-A4DA-4AC0-AAF4-5510A50D41EE}" type="pres">
      <dgm:prSet presAssocID="{D4F6EFBD-D839-4CD1-AC89-8A0CD4B86BB7}" presName="sibTrans" presStyleCnt="0"/>
      <dgm:spPr/>
    </dgm:pt>
    <dgm:pt modelId="{5585DA70-20B8-4E0E-8B4C-F96FDAD00A56}" type="pres">
      <dgm:prSet presAssocID="{26CBB079-ABDF-4242-B61B-9DA667335229}" presName="compNode" presStyleCnt="0"/>
      <dgm:spPr/>
    </dgm:pt>
    <dgm:pt modelId="{E5AB8E90-C1A3-4739-9CE8-E5280E063039}" type="pres">
      <dgm:prSet presAssocID="{26CBB079-ABDF-4242-B61B-9DA667335229}" presName="bgRect" presStyleLbl="bgShp" presStyleIdx="1" presStyleCnt="3"/>
      <dgm:spPr/>
    </dgm:pt>
    <dgm:pt modelId="{F1F0C12C-F1A6-4B02-96A6-7CB6B3A7AE17}" type="pres">
      <dgm:prSet presAssocID="{26CBB079-ABDF-4242-B61B-9DA667335229}" presName="iconRect" presStyleLbl="node1" presStyleIdx="1" presStyleCnt="3"/>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Marketing"/>
        </a:ext>
      </dgm:extLst>
    </dgm:pt>
    <dgm:pt modelId="{72BAC7E6-AD95-4535-9C2D-7006BCEE2567}" type="pres">
      <dgm:prSet presAssocID="{26CBB079-ABDF-4242-B61B-9DA667335229}" presName="spaceRect" presStyleCnt="0"/>
      <dgm:spPr/>
    </dgm:pt>
    <dgm:pt modelId="{E00FC038-A17D-42A1-84B2-5A8AAFC1DC20}" type="pres">
      <dgm:prSet presAssocID="{26CBB079-ABDF-4242-B61B-9DA667335229}" presName="parTx" presStyleLbl="revTx" presStyleIdx="1" presStyleCnt="3">
        <dgm:presLayoutVars>
          <dgm:chMax val="0"/>
          <dgm:chPref val="0"/>
        </dgm:presLayoutVars>
      </dgm:prSet>
      <dgm:spPr/>
    </dgm:pt>
    <dgm:pt modelId="{E56502D0-1FAD-40A6-9802-0C03F3409BF7}" type="pres">
      <dgm:prSet presAssocID="{5B0DA9AA-B2B2-47B0-B0BD-CC34CB9FC063}" presName="sibTrans" presStyleCnt="0"/>
      <dgm:spPr/>
    </dgm:pt>
    <dgm:pt modelId="{5A8039FB-EC1E-4A0A-A00F-1EBC632ED568}" type="pres">
      <dgm:prSet presAssocID="{F527BDC4-80DD-4578-B1F3-4AD0E44112E5}" presName="compNode" presStyleCnt="0"/>
      <dgm:spPr/>
    </dgm:pt>
    <dgm:pt modelId="{A5312375-91C7-42EC-BCAD-0A2BF6BAFE22}" type="pres">
      <dgm:prSet presAssocID="{F527BDC4-80DD-4578-B1F3-4AD0E44112E5}" presName="bgRect" presStyleLbl="bgShp" presStyleIdx="2" presStyleCnt="3"/>
      <dgm:spPr/>
    </dgm:pt>
    <dgm:pt modelId="{B4274282-3E37-46AE-AB38-15A62E4707E0}" type="pres">
      <dgm:prSet presAssocID="{F527BDC4-80DD-4578-B1F3-4AD0E44112E5}" presName="iconRect" presStyleLbl="node1" presStyleIdx="2" presStyleCnt="3"/>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Handshake"/>
        </a:ext>
      </dgm:extLst>
    </dgm:pt>
    <dgm:pt modelId="{EDB5E3B6-58DB-4B7B-B689-F1E3F41D2145}" type="pres">
      <dgm:prSet presAssocID="{F527BDC4-80DD-4578-B1F3-4AD0E44112E5}" presName="spaceRect" presStyleCnt="0"/>
      <dgm:spPr/>
    </dgm:pt>
    <dgm:pt modelId="{36837D9D-C1AF-43C8-AB8E-8E2BA132DB42}" type="pres">
      <dgm:prSet presAssocID="{F527BDC4-80DD-4578-B1F3-4AD0E44112E5}" presName="parTx" presStyleLbl="revTx" presStyleIdx="2" presStyleCnt="3">
        <dgm:presLayoutVars>
          <dgm:chMax val="0"/>
          <dgm:chPref val="0"/>
        </dgm:presLayoutVars>
      </dgm:prSet>
      <dgm:spPr/>
    </dgm:pt>
  </dgm:ptLst>
  <dgm:cxnLst>
    <dgm:cxn modelId="{71E3111C-A9C9-4CC6-801E-B67CE38E9F2E}" type="presOf" srcId="{26CBB079-ABDF-4242-B61B-9DA667335229}" destId="{E00FC038-A17D-42A1-84B2-5A8AAFC1DC20}" srcOrd="0" destOrd="0" presId="urn:microsoft.com/office/officeart/2018/2/layout/IconVerticalSolidList"/>
    <dgm:cxn modelId="{8B911F32-4CF3-4F3E-B2B8-9987CA4C8CC5}" type="presOf" srcId="{FD8991B7-1534-4D11-8A61-D8B96D3362FE}" destId="{099B93FE-7EE2-4935-8B23-DA4E93C714EF}" srcOrd="0" destOrd="0" presId="urn:microsoft.com/office/officeart/2018/2/layout/IconVerticalSolidList"/>
    <dgm:cxn modelId="{1C6FCA7A-905C-4D4A-A9A2-8FA81E385921}" srcId="{3163BC3B-93E3-4EFA-8578-9CEC45813E71}" destId="{26CBB079-ABDF-4242-B61B-9DA667335229}" srcOrd="1" destOrd="0" parTransId="{9B134C68-F2E7-497A-A755-74D533917BDB}" sibTransId="{5B0DA9AA-B2B2-47B0-B0BD-CC34CB9FC063}"/>
    <dgm:cxn modelId="{45650393-F005-4293-9E22-5379087DCE5A}" srcId="{3163BC3B-93E3-4EFA-8578-9CEC45813E71}" destId="{F527BDC4-80DD-4578-B1F3-4AD0E44112E5}" srcOrd="2" destOrd="0" parTransId="{3666A16F-20E4-44F5-8F47-EAAC7B05E6CA}" sibTransId="{A3A3314A-23EB-4A36-A558-57E8B95F4517}"/>
    <dgm:cxn modelId="{12668AD0-B482-42B8-B606-785781D2F705}" type="presOf" srcId="{3163BC3B-93E3-4EFA-8578-9CEC45813E71}" destId="{43826760-C2DF-48C8-A010-178CE6D88AAC}" srcOrd="0" destOrd="0" presId="urn:microsoft.com/office/officeart/2018/2/layout/IconVerticalSolidList"/>
    <dgm:cxn modelId="{DCC761D6-0089-4E81-8806-899B69402C3D}" srcId="{3163BC3B-93E3-4EFA-8578-9CEC45813E71}" destId="{FD8991B7-1534-4D11-8A61-D8B96D3362FE}" srcOrd="0" destOrd="0" parTransId="{5F5CD95B-3BB3-4385-AC07-D3A07FC02BEA}" sibTransId="{D4F6EFBD-D839-4CD1-AC89-8A0CD4B86BB7}"/>
    <dgm:cxn modelId="{F707C0E9-444C-4A1F-8F3D-43E6205ABD26}" type="presOf" srcId="{F527BDC4-80DD-4578-B1F3-4AD0E44112E5}" destId="{36837D9D-C1AF-43C8-AB8E-8E2BA132DB42}" srcOrd="0" destOrd="0" presId="urn:microsoft.com/office/officeart/2018/2/layout/IconVerticalSolidList"/>
    <dgm:cxn modelId="{B551E0DF-9771-4119-A988-48B3CDE365D8}" type="presParOf" srcId="{43826760-C2DF-48C8-A010-178CE6D88AAC}" destId="{26783E4A-B793-426C-981A-AB320DA8C60B}" srcOrd="0" destOrd="0" presId="urn:microsoft.com/office/officeart/2018/2/layout/IconVerticalSolidList"/>
    <dgm:cxn modelId="{EBB62F69-7552-417B-82B4-901611297349}" type="presParOf" srcId="{26783E4A-B793-426C-981A-AB320DA8C60B}" destId="{6BF9AEEE-BF0B-4EEE-84D7-37AC0BE45C48}" srcOrd="0" destOrd="0" presId="urn:microsoft.com/office/officeart/2018/2/layout/IconVerticalSolidList"/>
    <dgm:cxn modelId="{272D9D61-2EC1-477D-AAB0-CD49FDFB955D}" type="presParOf" srcId="{26783E4A-B793-426C-981A-AB320DA8C60B}" destId="{CF40C7C3-A13A-497D-BE6E-5FE892A28979}" srcOrd="1" destOrd="0" presId="urn:microsoft.com/office/officeart/2018/2/layout/IconVerticalSolidList"/>
    <dgm:cxn modelId="{451B9D68-CCFC-4B15-A846-51E4AD0992E1}" type="presParOf" srcId="{26783E4A-B793-426C-981A-AB320DA8C60B}" destId="{74E216BB-40D1-4D5E-8D55-3464831CD052}" srcOrd="2" destOrd="0" presId="urn:microsoft.com/office/officeart/2018/2/layout/IconVerticalSolidList"/>
    <dgm:cxn modelId="{E1AA47C7-14D6-4486-BF50-E51F91873E19}" type="presParOf" srcId="{26783E4A-B793-426C-981A-AB320DA8C60B}" destId="{099B93FE-7EE2-4935-8B23-DA4E93C714EF}" srcOrd="3" destOrd="0" presId="urn:microsoft.com/office/officeart/2018/2/layout/IconVerticalSolidList"/>
    <dgm:cxn modelId="{8836E29F-CAE9-4B2A-BB0F-45EDA674E53F}" type="presParOf" srcId="{43826760-C2DF-48C8-A010-178CE6D88AAC}" destId="{F7FD1D1A-A4DA-4AC0-AAF4-5510A50D41EE}" srcOrd="1" destOrd="0" presId="urn:microsoft.com/office/officeart/2018/2/layout/IconVerticalSolidList"/>
    <dgm:cxn modelId="{20D94D96-942E-4B8F-A322-36B44C1B5377}" type="presParOf" srcId="{43826760-C2DF-48C8-A010-178CE6D88AAC}" destId="{5585DA70-20B8-4E0E-8B4C-F96FDAD00A56}" srcOrd="2" destOrd="0" presId="urn:microsoft.com/office/officeart/2018/2/layout/IconVerticalSolidList"/>
    <dgm:cxn modelId="{6577E107-1949-4438-9A16-D7D973BC1ABD}" type="presParOf" srcId="{5585DA70-20B8-4E0E-8B4C-F96FDAD00A56}" destId="{E5AB8E90-C1A3-4739-9CE8-E5280E063039}" srcOrd="0" destOrd="0" presId="urn:microsoft.com/office/officeart/2018/2/layout/IconVerticalSolidList"/>
    <dgm:cxn modelId="{2DBEF1C9-33BC-48EA-9626-422FFD51D7F3}" type="presParOf" srcId="{5585DA70-20B8-4E0E-8B4C-F96FDAD00A56}" destId="{F1F0C12C-F1A6-4B02-96A6-7CB6B3A7AE17}" srcOrd="1" destOrd="0" presId="urn:microsoft.com/office/officeart/2018/2/layout/IconVerticalSolidList"/>
    <dgm:cxn modelId="{202A8BA2-6366-4E16-B2CE-CB84548F097C}" type="presParOf" srcId="{5585DA70-20B8-4E0E-8B4C-F96FDAD00A56}" destId="{72BAC7E6-AD95-4535-9C2D-7006BCEE2567}" srcOrd="2" destOrd="0" presId="urn:microsoft.com/office/officeart/2018/2/layout/IconVerticalSolidList"/>
    <dgm:cxn modelId="{00D9E66F-B3A0-4E6B-A363-17AC33F191F6}" type="presParOf" srcId="{5585DA70-20B8-4E0E-8B4C-F96FDAD00A56}" destId="{E00FC038-A17D-42A1-84B2-5A8AAFC1DC20}" srcOrd="3" destOrd="0" presId="urn:microsoft.com/office/officeart/2018/2/layout/IconVerticalSolidList"/>
    <dgm:cxn modelId="{A62FA964-B995-4281-B6B1-AA408F1BAB7A}" type="presParOf" srcId="{43826760-C2DF-48C8-A010-178CE6D88AAC}" destId="{E56502D0-1FAD-40A6-9802-0C03F3409BF7}" srcOrd="3" destOrd="0" presId="urn:microsoft.com/office/officeart/2018/2/layout/IconVerticalSolidList"/>
    <dgm:cxn modelId="{B9A2C7CE-0109-448E-9573-4E7B13F01FC0}" type="presParOf" srcId="{43826760-C2DF-48C8-A010-178CE6D88AAC}" destId="{5A8039FB-EC1E-4A0A-A00F-1EBC632ED568}" srcOrd="4" destOrd="0" presId="urn:microsoft.com/office/officeart/2018/2/layout/IconVerticalSolidList"/>
    <dgm:cxn modelId="{5B314524-3522-4081-8F08-5225F789D97E}" type="presParOf" srcId="{5A8039FB-EC1E-4A0A-A00F-1EBC632ED568}" destId="{A5312375-91C7-42EC-BCAD-0A2BF6BAFE22}" srcOrd="0" destOrd="0" presId="urn:microsoft.com/office/officeart/2018/2/layout/IconVerticalSolidList"/>
    <dgm:cxn modelId="{D586E98E-80C8-43F7-A7F6-E1D265A9FFD6}" type="presParOf" srcId="{5A8039FB-EC1E-4A0A-A00F-1EBC632ED568}" destId="{B4274282-3E37-46AE-AB38-15A62E4707E0}" srcOrd="1" destOrd="0" presId="urn:microsoft.com/office/officeart/2018/2/layout/IconVerticalSolidList"/>
    <dgm:cxn modelId="{FD4142C3-AACD-4877-A1D8-25593DF1B644}" type="presParOf" srcId="{5A8039FB-EC1E-4A0A-A00F-1EBC632ED568}" destId="{EDB5E3B6-58DB-4B7B-B689-F1E3F41D2145}" srcOrd="2" destOrd="0" presId="urn:microsoft.com/office/officeart/2018/2/layout/IconVerticalSolidList"/>
    <dgm:cxn modelId="{E23F8176-E51C-4A93-9BBA-BE1DDDF93B7C}" type="presParOf" srcId="{5A8039FB-EC1E-4A0A-A00F-1EBC632ED568}" destId="{36837D9D-C1AF-43C8-AB8E-8E2BA132DB42}" srcOrd="3" destOrd="0" presId="urn:microsoft.com/office/officeart/2018/2/layout/IconVerticalSoli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6884F553-96EE-4CB1-97FA-EDE96AC03927}" type="doc">
      <dgm:prSet loTypeId="urn:microsoft.com/office/officeart/2008/layout/PictureStrips" loCatId="list" qsTypeId="urn:microsoft.com/office/officeart/2005/8/quickstyle/simple1" qsCatId="simple" csTypeId="urn:microsoft.com/office/officeart/2005/8/colors/accent1_2" csCatId="accent1" phldr="1"/>
      <dgm:spPr/>
      <dgm:t>
        <a:bodyPr/>
        <a:lstStyle/>
        <a:p>
          <a:endParaRPr lang="en-US"/>
        </a:p>
      </dgm:t>
    </dgm:pt>
    <dgm:pt modelId="{0BFA12D7-828E-48EE-9565-A96A4713712D}">
      <dgm:prSet phldrT="[Text]"/>
      <dgm:spPr/>
      <dgm:t>
        <a:bodyPr/>
        <a:lstStyle/>
        <a:p>
          <a:r>
            <a:rPr lang="en-US" dirty="0"/>
            <a:t>No stress</a:t>
          </a:r>
        </a:p>
      </dgm:t>
    </dgm:pt>
    <dgm:pt modelId="{C2FB2840-44CA-4D31-B5D0-1AAF8C38AF96}" type="parTrans" cxnId="{19007AFA-4132-43F7-978F-8BD25F97AC4C}">
      <dgm:prSet/>
      <dgm:spPr/>
      <dgm:t>
        <a:bodyPr/>
        <a:lstStyle/>
        <a:p>
          <a:endParaRPr lang="en-US"/>
        </a:p>
      </dgm:t>
    </dgm:pt>
    <dgm:pt modelId="{37601D7B-B666-4D1E-BC08-DFA6612F8FBC}" type="sibTrans" cxnId="{19007AFA-4132-43F7-978F-8BD25F97AC4C}">
      <dgm:prSet/>
      <dgm:spPr/>
      <dgm:t>
        <a:bodyPr/>
        <a:lstStyle/>
        <a:p>
          <a:endParaRPr lang="en-US"/>
        </a:p>
      </dgm:t>
    </dgm:pt>
    <dgm:pt modelId="{6378494E-5B70-4C69-B6C6-8622DA6B0B7A}">
      <dgm:prSet/>
      <dgm:spPr/>
      <dgm:t>
        <a:bodyPr/>
        <a:lstStyle/>
        <a:p>
          <a:r>
            <a:rPr lang="en-US" dirty="0"/>
            <a:t>Feeling taken care of</a:t>
          </a:r>
        </a:p>
      </dgm:t>
    </dgm:pt>
    <dgm:pt modelId="{FC23E153-4431-4230-BEBC-C4E6D5DC3D3B}" type="parTrans" cxnId="{51714625-6F7A-4150-860D-AB6A2CFED25E}">
      <dgm:prSet/>
      <dgm:spPr/>
      <dgm:t>
        <a:bodyPr/>
        <a:lstStyle/>
        <a:p>
          <a:endParaRPr lang="en-US"/>
        </a:p>
      </dgm:t>
    </dgm:pt>
    <dgm:pt modelId="{F635AB51-2C29-4E98-9BE2-1DE3C404E593}" type="sibTrans" cxnId="{51714625-6F7A-4150-860D-AB6A2CFED25E}">
      <dgm:prSet/>
      <dgm:spPr/>
      <dgm:t>
        <a:bodyPr/>
        <a:lstStyle/>
        <a:p>
          <a:endParaRPr lang="en-US"/>
        </a:p>
      </dgm:t>
    </dgm:pt>
    <dgm:pt modelId="{5319592F-7188-423A-98EA-FC125975ACB0}">
      <dgm:prSet custT="1"/>
      <dgm:spPr/>
      <dgm:t>
        <a:bodyPr/>
        <a:lstStyle/>
        <a:p>
          <a:r>
            <a:rPr lang="en-US" sz="2800" dirty="0"/>
            <a:t>Going with the flow/ </a:t>
          </a:r>
          <a:r>
            <a:rPr lang="en-US" sz="2600" dirty="0"/>
            <a:t>not having a lot planned</a:t>
          </a:r>
        </a:p>
      </dgm:t>
    </dgm:pt>
    <dgm:pt modelId="{B1980E4C-9675-40CE-870F-BBFCF157D16A}" type="parTrans" cxnId="{5D32E3CF-406D-4982-BF7C-6DF5C3B19292}">
      <dgm:prSet/>
      <dgm:spPr/>
      <dgm:t>
        <a:bodyPr/>
        <a:lstStyle/>
        <a:p>
          <a:endParaRPr lang="en-US"/>
        </a:p>
      </dgm:t>
    </dgm:pt>
    <dgm:pt modelId="{0B7D05E1-E404-4EEB-B658-1A8ABBB6B733}" type="sibTrans" cxnId="{5D32E3CF-406D-4982-BF7C-6DF5C3B19292}">
      <dgm:prSet/>
      <dgm:spPr/>
      <dgm:t>
        <a:bodyPr/>
        <a:lstStyle/>
        <a:p>
          <a:endParaRPr lang="en-US"/>
        </a:p>
      </dgm:t>
    </dgm:pt>
    <dgm:pt modelId="{027A2B65-10E6-4F24-B6DC-602229EADF1E}" type="pres">
      <dgm:prSet presAssocID="{6884F553-96EE-4CB1-97FA-EDE96AC03927}" presName="Name0" presStyleCnt="0">
        <dgm:presLayoutVars>
          <dgm:dir/>
          <dgm:resizeHandles val="exact"/>
        </dgm:presLayoutVars>
      </dgm:prSet>
      <dgm:spPr/>
    </dgm:pt>
    <dgm:pt modelId="{47135008-AC8D-44DC-BF49-0ED69A3F515B}" type="pres">
      <dgm:prSet presAssocID="{0BFA12D7-828E-48EE-9565-A96A4713712D}" presName="composite" presStyleCnt="0"/>
      <dgm:spPr/>
    </dgm:pt>
    <dgm:pt modelId="{F645B4A8-7DA9-43FA-82C2-7C396A8E9377}" type="pres">
      <dgm:prSet presAssocID="{0BFA12D7-828E-48EE-9565-A96A4713712D}" presName="rect1" presStyleLbl="trAlignAcc1" presStyleIdx="0" presStyleCnt="3">
        <dgm:presLayoutVars>
          <dgm:bulletEnabled val="1"/>
        </dgm:presLayoutVars>
      </dgm:prSet>
      <dgm:spPr/>
    </dgm:pt>
    <dgm:pt modelId="{C790D604-8CD7-4136-A91A-963A2F8B5CB7}" type="pres">
      <dgm:prSet presAssocID="{0BFA12D7-828E-48EE-9565-A96A4713712D}" presName="rect2" presStyleLbl="fgImgPlace1" presStyleIdx="0" presStyleCnt="3"/>
      <dgm:spPr>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dgm:spPr>
      <dgm:extLst>
        <a:ext uri="{E40237B7-FDA0-4F09-8148-C483321AD2D9}">
          <dgm14:cNvPr xmlns:dgm14="http://schemas.microsoft.com/office/drawing/2010/diagram" id="0" name="" descr="Peace Sign with solid fill"/>
        </a:ext>
      </dgm:extLst>
    </dgm:pt>
    <dgm:pt modelId="{52871E72-1B5E-4284-8A12-F0D890C5DE90}" type="pres">
      <dgm:prSet presAssocID="{37601D7B-B666-4D1E-BC08-DFA6612F8FBC}" presName="sibTrans" presStyleCnt="0"/>
      <dgm:spPr/>
    </dgm:pt>
    <dgm:pt modelId="{AADB0FA3-01DE-43EC-99E1-85B76BD443E2}" type="pres">
      <dgm:prSet presAssocID="{6378494E-5B70-4C69-B6C6-8622DA6B0B7A}" presName="composite" presStyleCnt="0"/>
      <dgm:spPr/>
    </dgm:pt>
    <dgm:pt modelId="{EFAEBC08-BAFE-46EB-9B7A-306A3D70FDC9}" type="pres">
      <dgm:prSet presAssocID="{6378494E-5B70-4C69-B6C6-8622DA6B0B7A}" presName="rect1" presStyleLbl="trAlignAcc1" presStyleIdx="1" presStyleCnt="3">
        <dgm:presLayoutVars>
          <dgm:bulletEnabled val="1"/>
        </dgm:presLayoutVars>
      </dgm:prSet>
      <dgm:spPr/>
    </dgm:pt>
    <dgm:pt modelId="{58430F96-62C7-401D-AB7D-1C495FA4D26F}" type="pres">
      <dgm:prSet presAssocID="{6378494E-5B70-4C69-B6C6-8622DA6B0B7A}" presName="rect2" presStyleLbl="fgImgPlace1" presStyleIdx="1" presStyleCnt="3"/>
      <dgm:spPr>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dgm:spPr>
      <dgm:extLst>
        <a:ext uri="{E40237B7-FDA0-4F09-8148-C483321AD2D9}">
          <dgm14:cNvPr xmlns:dgm14="http://schemas.microsoft.com/office/drawing/2010/diagram" id="0" name="" descr="Care outline"/>
        </a:ext>
      </dgm:extLst>
    </dgm:pt>
    <dgm:pt modelId="{E4AECE6D-95CA-4AD8-A169-7413DF850C85}" type="pres">
      <dgm:prSet presAssocID="{F635AB51-2C29-4E98-9BE2-1DE3C404E593}" presName="sibTrans" presStyleCnt="0"/>
      <dgm:spPr/>
    </dgm:pt>
    <dgm:pt modelId="{2358AD55-0264-48C2-BA1D-8BF4C754341B}" type="pres">
      <dgm:prSet presAssocID="{5319592F-7188-423A-98EA-FC125975ACB0}" presName="composite" presStyleCnt="0"/>
      <dgm:spPr/>
    </dgm:pt>
    <dgm:pt modelId="{51D5337F-6A5A-4367-98DA-CB8D11A623F6}" type="pres">
      <dgm:prSet presAssocID="{5319592F-7188-423A-98EA-FC125975ACB0}" presName="rect1" presStyleLbl="trAlignAcc1" presStyleIdx="2" presStyleCnt="3">
        <dgm:presLayoutVars>
          <dgm:bulletEnabled val="1"/>
        </dgm:presLayoutVars>
      </dgm:prSet>
      <dgm:spPr/>
    </dgm:pt>
    <dgm:pt modelId="{76F6925B-9444-4875-94FA-A201C559262A}" type="pres">
      <dgm:prSet presAssocID="{5319592F-7188-423A-98EA-FC125975ACB0}" presName="rect2" presStyleLbl="fgImgPlace1" presStyleIdx="2" presStyleCnt="3"/>
      <dgm:spPr>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dgm:spPr>
      <dgm:extLst>
        <a:ext uri="{E40237B7-FDA0-4F09-8148-C483321AD2D9}">
          <dgm14:cNvPr xmlns:dgm14="http://schemas.microsoft.com/office/drawing/2010/diagram" id="0" name="" descr="Coconut outline"/>
        </a:ext>
      </dgm:extLst>
    </dgm:pt>
  </dgm:ptLst>
  <dgm:cxnLst>
    <dgm:cxn modelId="{51714625-6F7A-4150-860D-AB6A2CFED25E}" srcId="{6884F553-96EE-4CB1-97FA-EDE96AC03927}" destId="{6378494E-5B70-4C69-B6C6-8622DA6B0B7A}" srcOrd="1" destOrd="0" parTransId="{FC23E153-4431-4230-BEBC-C4E6D5DC3D3B}" sibTransId="{F635AB51-2C29-4E98-9BE2-1DE3C404E593}"/>
    <dgm:cxn modelId="{8081733D-77F3-4F47-948C-330A24B8CF0B}" type="presOf" srcId="{6378494E-5B70-4C69-B6C6-8622DA6B0B7A}" destId="{EFAEBC08-BAFE-46EB-9B7A-306A3D70FDC9}" srcOrd="0" destOrd="0" presId="urn:microsoft.com/office/officeart/2008/layout/PictureStrips"/>
    <dgm:cxn modelId="{38A09063-ABAF-4D1E-B604-31D22D08F2B1}" type="presOf" srcId="{6884F553-96EE-4CB1-97FA-EDE96AC03927}" destId="{027A2B65-10E6-4F24-B6DC-602229EADF1E}" srcOrd="0" destOrd="0" presId="urn:microsoft.com/office/officeart/2008/layout/PictureStrips"/>
    <dgm:cxn modelId="{897E8076-6078-42C9-AE2B-49431A662A9E}" type="presOf" srcId="{0BFA12D7-828E-48EE-9565-A96A4713712D}" destId="{F645B4A8-7DA9-43FA-82C2-7C396A8E9377}" srcOrd="0" destOrd="0" presId="urn:microsoft.com/office/officeart/2008/layout/PictureStrips"/>
    <dgm:cxn modelId="{5D32E3CF-406D-4982-BF7C-6DF5C3B19292}" srcId="{6884F553-96EE-4CB1-97FA-EDE96AC03927}" destId="{5319592F-7188-423A-98EA-FC125975ACB0}" srcOrd="2" destOrd="0" parTransId="{B1980E4C-9675-40CE-870F-BBFCF157D16A}" sibTransId="{0B7D05E1-E404-4EEB-B658-1A8ABBB6B733}"/>
    <dgm:cxn modelId="{5C3AAFF0-E62D-485B-ADB5-C068D2A886F6}" type="presOf" srcId="{5319592F-7188-423A-98EA-FC125975ACB0}" destId="{51D5337F-6A5A-4367-98DA-CB8D11A623F6}" srcOrd="0" destOrd="0" presId="urn:microsoft.com/office/officeart/2008/layout/PictureStrips"/>
    <dgm:cxn modelId="{19007AFA-4132-43F7-978F-8BD25F97AC4C}" srcId="{6884F553-96EE-4CB1-97FA-EDE96AC03927}" destId="{0BFA12D7-828E-48EE-9565-A96A4713712D}" srcOrd="0" destOrd="0" parTransId="{C2FB2840-44CA-4D31-B5D0-1AAF8C38AF96}" sibTransId="{37601D7B-B666-4D1E-BC08-DFA6612F8FBC}"/>
    <dgm:cxn modelId="{87D11EB6-A0BB-49CD-9DFE-AB48A3D5B317}" type="presParOf" srcId="{027A2B65-10E6-4F24-B6DC-602229EADF1E}" destId="{47135008-AC8D-44DC-BF49-0ED69A3F515B}" srcOrd="0" destOrd="0" presId="urn:microsoft.com/office/officeart/2008/layout/PictureStrips"/>
    <dgm:cxn modelId="{3162B040-93A6-4650-BEB1-D2AA9D910B7C}" type="presParOf" srcId="{47135008-AC8D-44DC-BF49-0ED69A3F515B}" destId="{F645B4A8-7DA9-43FA-82C2-7C396A8E9377}" srcOrd="0" destOrd="0" presId="urn:microsoft.com/office/officeart/2008/layout/PictureStrips"/>
    <dgm:cxn modelId="{3F4972A1-1442-44D5-94D5-71199D161F77}" type="presParOf" srcId="{47135008-AC8D-44DC-BF49-0ED69A3F515B}" destId="{C790D604-8CD7-4136-A91A-963A2F8B5CB7}" srcOrd="1" destOrd="0" presId="urn:microsoft.com/office/officeart/2008/layout/PictureStrips"/>
    <dgm:cxn modelId="{22A9C642-29A2-487B-A29C-52F524CFB188}" type="presParOf" srcId="{027A2B65-10E6-4F24-B6DC-602229EADF1E}" destId="{52871E72-1B5E-4284-8A12-F0D890C5DE90}" srcOrd="1" destOrd="0" presId="urn:microsoft.com/office/officeart/2008/layout/PictureStrips"/>
    <dgm:cxn modelId="{60A21F9C-DD33-4E80-8017-E7A3B3656B50}" type="presParOf" srcId="{027A2B65-10E6-4F24-B6DC-602229EADF1E}" destId="{AADB0FA3-01DE-43EC-99E1-85B76BD443E2}" srcOrd="2" destOrd="0" presId="urn:microsoft.com/office/officeart/2008/layout/PictureStrips"/>
    <dgm:cxn modelId="{64ED102C-CB4B-4F83-8296-629817F17217}" type="presParOf" srcId="{AADB0FA3-01DE-43EC-99E1-85B76BD443E2}" destId="{EFAEBC08-BAFE-46EB-9B7A-306A3D70FDC9}" srcOrd="0" destOrd="0" presId="urn:microsoft.com/office/officeart/2008/layout/PictureStrips"/>
    <dgm:cxn modelId="{95702EFB-1AC6-4D8A-8E46-96B29C90B4B6}" type="presParOf" srcId="{AADB0FA3-01DE-43EC-99E1-85B76BD443E2}" destId="{58430F96-62C7-401D-AB7D-1C495FA4D26F}" srcOrd="1" destOrd="0" presId="urn:microsoft.com/office/officeart/2008/layout/PictureStrips"/>
    <dgm:cxn modelId="{A527B4D3-730C-47A1-8550-3BA8442F7E51}" type="presParOf" srcId="{027A2B65-10E6-4F24-B6DC-602229EADF1E}" destId="{E4AECE6D-95CA-4AD8-A169-7413DF850C85}" srcOrd="3" destOrd="0" presId="urn:microsoft.com/office/officeart/2008/layout/PictureStrips"/>
    <dgm:cxn modelId="{C6E6F746-2E38-45C2-B616-C23B244ABE8F}" type="presParOf" srcId="{027A2B65-10E6-4F24-B6DC-602229EADF1E}" destId="{2358AD55-0264-48C2-BA1D-8BF4C754341B}" srcOrd="4" destOrd="0" presId="urn:microsoft.com/office/officeart/2008/layout/PictureStrips"/>
    <dgm:cxn modelId="{293CCBD8-0D55-475B-8952-C47A8746E8A5}" type="presParOf" srcId="{2358AD55-0264-48C2-BA1D-8BF4C754341B}" destId="{51D5337F-6A5A-4367-98DA-CB8D11A623F6}" srcOrd="0" destOrd="0" presId="urn:microsoft.com/office/officeart/2008/layout/PictureStrips"/>
    <dgm:cxn modelId="{1F60853C-1C71-4921-BA96-4716DD93047A}" type="presParOf" srcId="{2358AD55-0264-48C2-BA1D-8BF4C754341B}" destId="{76F6925B-9444-4875-94FA-A201C559262A}" srcOrd="1" destOrd="0" presId="urn:microsoft.com/office/officeart/2008/layout/PictureStrips"/>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BEE7128F-08C9-403F-B65C-5FE5A19E3785}" type="doc">
      <dgm:prSet loTypeId="urn:microsoft.com/office/officeart/2008/layout/LinedList" loCatId="list" qsTypeId="urn:microsoft.com/office/officeart/2005/8/quickstyle/simple1" qsCatId="simple" csTypeId="urn:microsoft.com/office/officeart/2005/8/colors/colorful5" csCatId="colorful" phldr="1"/>
      <dgm:spPr/>
      <dgm:t>
        <a:bodyPr/>
        <a:lstStyle/>
        <a:p>
          <a:endParaRPr lang="en-US"/>
        </a:p>
      </dgm:t>
    </dgm:pt>
    <dgm:pt modelId="{21ED7C0C-F28E-4DD9-87E5-988A6E8B220D}">
      <dgm:prSet phldrT="[Text]"/>
      <dgm:spPr/>
      <dgm:t>
        <a:bodyPr/>
        <a:lstStyle/>
        <a:p>
          <a:r>
            <a:rPr lang="en-US" dirty="0"/>
            <a:t>Difference</a:t>
          </a:r>
        </a:p>
      </dgm:t>
    </dgm:pt>
    <dgm:pt modelId="{CA2844F9-5834-4D96-803A-5AC3195E0E26}" type="parTrans" cxnId="{7A614F3B-475D-43FE-AFF6-1B848FA71339}">
      <dgm:prSet/>
      <dgm:spPr/>
      <dgm:t>
        <a:bodyPr/>
        <a:lstStyle/>
        <a:p>
          <a:endParaRPr lang="en-US"/>
        </a:p>
      </dgm:t>
    </dgm:pt>
    <dgm:pt modelId="{BE205E1B-4162-49B8-A21C-BA236364B27C}" type="sibTrans" cxnId="{7A614F3B-475D-43FE-AFF6-1B848FA71339}">
      <dgm:prSet/>
      <dgm:spPr/>
      <dgm:t>
        <a:bodyPr/>
        <a:lstStyle/>
        <a:p>
          <a:endParaRPr lang="en-US"/>
        </a:p>
      </dgm:t>
    </dgm:pt>
    <dgm:pt modelId="{1029775C-1EC1-4C37-8A5F-E2B5AD89682B}">
      <dgm:prSet phldrT="[Text]"/>
      <dgm:spPr/>
      <dgm:t>
        <a:bodyPr/>
        <a:lstStyle/>
        <a:p>
          <a:r>
            <a:rPr lang="en-US" dirty="0"/>
            <a:t>We are more aware that vacation is for relaxation and trips are for activities</a:t>
          </a:r>
        </a:p>
      </dgm:t>
    </dgm:pt>
    <dgm:pt modelId="{D04ED785-69D4-4903-9E23-D88C26DE675A}" type="parTrans" cxnId="{1E3DB9DE-9B86-4524-AD74-1849063B475F}">
      <dgm:prSet/>
      <dgm:spPr/>
      <dgm:t>
        <a:bodyPr/>
        <a:lstStyle/>
        <a:p>
          <a:endParaRPr lang="en-US"/>
        </a:p>
      </dgm:t>
    </dgm:pt>
    <dgm:pt modelId="{BAAFEB55-84D1-40FF-963B-2EF59D4C299D}" type="sibTrans" cxnId="{1E3DB9DE-9B86-4524-AD74-1849063B475F}">
      <dgm:prSet/>
      <dgm:spPr/>
      <dgm:t>
        <a:bodyPr/>
        <a:lstStyle/>
        <a:p>
          <a:endParaRPr lang="en-US"/>
        </a:p>
      </dgm:t>
    </dgm:pt>
    <dgm:pt modelId="{3A7F8E24-863F-4072-A7A2-71E0A41749A8}">
      <dgm:prSet/>
      <dgm:spPr/>
      <dgm:t>
        <a:bodyPr/>
        <a:lstStyle/>
        <a:p>
          <a:r>
            <a:rPr lang="en-US" dirty="0"/>
            <a:t>We know how to look up stuff quickly and book this efficiently. Yet, we are not as financially aware.</a:t>
          </a:r>
        </a:p>
      </dgm:t>
    </dgm:pt>
    <dgm:pt modelId="{C70D18C5-E51B-4907-B372-CD874CDA4A94}" type="parTrans" cxnId="{175C578F-097E-4145-A0BD-EBCB750F6CD0}">
      <dgm:prSet/>
      <dgm:spPr/>
      <dgm:t>
        <a:bodyPr/>
        <a:lstStyle/>
        <a:p>
          <a:endParaRPr lang="en-US"/>
        </a:p>
      </dgm:t>
    </dgm:pt>
    <dgm:pt modelId="{90A903E8-1DEF-407A-A754-B03BB9EB6E93}" type="sibTrans" cxnId="{175C578F-097E-4145-A0BD-EBCB750F6CD0}">
      <dgm:prSet/>
      <dgm:spPr/>
      <dgm:t>
        <a:bodyPr/>
        <a:lstStyle/>
        <a:p>
          <a:endParaRPr lang="en-US"/>
        </a:p>
      </dgm:t>
    </dgm:pt>
    <dgm:pt modelId="{2852E074-A1C3-45A1-A942-526AA20513C7}">
      <dgm:prSet/>
      <dgm:spPr/>
      <dgm:t>
        <a:bodyPr/>
        <a:lstStyle/>
        <a:p>
          <a:r>
            <a:rPr lang="en-US" dirty="0"/>
            <a:t>We care more about the pictures because of social media platforms like </a:t>
          </a:r>
          <a:r>
            <a:rPr lang="en-US" dirty="0" err="1"/>
            <a:t>instagram</a:t>
          </a:r>
          <a:endParaRPr lang="en-US" dirty="0"/>
        </a:p>
      </dgm:t>
    </dgm:pt>
    <dgm:pt modelId="{2AA4D381-660E-4137-A86F-7703C1ECBF46}" type="parTrans" cxnId="{9481FFE6-BB4E-41AB-AC9A-A019147C6083}">
      <dgm:prSet/>
      <dgm:spPr/>
      <dgm:t>
        <a:bodyPr/>
        <a:lstStyle/>
        <a:p>
          <a:endParaRPr lang="en-US"/>
        </a:p>
      </dgm:t>
    </dgm:pt>
    <dgm:pt modelId="{02C5A856-361E-40E2-B717-9EFDCDF3B6AD}" type="sibTrans" cxnId="{9481FFE6-BB4E-41AB-AC9A-A019147C6083}">
      <dgm:prSet/>
      <dgm:spPr/>
      <dgm:t>
        <a:bodyPr/>
        <a:lstStyle/>
        <a:p>
          <a:endParaRPr lang="en-US"/>
        </a:p>
      </dgm:t>
    </dgm:pt>
    <dgm:pt modelId="{2EB98029-C955-46F0-A286-A669BB2307EC}">
      <dgm:prSet/>
      <dgm:spPr/>
      <dgm:t>
        <a:bodyPr/>
        <a:lstStyle/>
        <a:p>
          <a:r>
            <a:rPr lang="en-US"/>
            <a:t>We care about other people's opinions and experiences to make decisions</a:t>
          </a:r>
          <a:endParaRPr lang="en-US" dirty="0"/>
        </a:p>
      </dgm:t>
    </dgm:pt>
    <dgm:pt modelId="{ABB2B2DA-70F4-4179-B61E-EDFF2AF971F8}" type="parTrans" cxnId="{3AD3449C-5823-4068-A18D-9C2EA748440C}">
      <dgm:prSet/>
      <dgm:spPr/>
      <dgm:t>
        <a:bodyPr/>
        <a:lstStyle/>
        <a:p>
          <a:endParaRPr lang="en-US"/>
        </a:p>
      </dgm:t>
    </dgm:pt>
    <dgm:pt modelId="{159BCFEB-F817-4F93-97CF-8C8BFC0C65A9}" type="sibTrans" cxnId="{3AD3449C-5823-4068-A18D-9C2EA748440C}">
      <dgm:prSet/>
      <dgm:spPr/>
      <dgm:t>
        <a:bodyPr/>
        <a:lstStyle/>
        <a:p>
          <a:endParaRPr lang="en-US"/>
        </a:p>
      </dgm:t>
    </dgm:pt>
    <dgm:pt modelId="{72C1CFF5-2C4B-4CD5-BD35-37AAA4837074}" type="pres">
      <dgm:prSet presAssocID="{BEE7128F-08C9-403F-B65C-5FE5A19E3785}" presName="vert0" presStyleCnt="0">
        <dgm:presLayoutVars>
          <dgm:dir/>
          <dgm:animOne val="branch"/>
          <dgm:animLvl val="lvl"/>
        </dgm:presLayoutVars>
      </dgm:prSet>
      <dgm:spPr/>
    </dgm:pt>
    <dgm:pt modelId="{AAD4EED8-8031-4DC9-AF95-CA618E80F19C}" type="pres">
      <dgm:prSet presAssocID="{21ED7C0C-F28E-4DD9-87E5-988A6E8B220D}" presName="thickLine" presStyleLbl="alignNode1" presStyleIdx="0" presStyleCnt="1"/>
      <dgm:spPr/>
    </dgm:pt>
    <dgm:pt modelId="{DE4945E5-07B8-4D32-A5FC-5C3B3F2588B4}" type="pres">
      <dgm:prSet presAssocID="{21ED7C0C-F28E-4DD9-87E5-988A6E8B220D}" presName="horz1" presStyleCnt="0"/>
      <dgm:spPr/>
    </dgm:pt>
    <dgm:pt modelId="{EC0473DC-06F4-4CFA-B114-2FFCA01EF9D9}" type="pres">
      <dgm:prSet presAssocID="{21ED7C0C-F28E-4DD9-87E5-988A6E8B220D}" presName="tx1" presStyleLbl="revTx" presStyleIdx="0" presStyleCnt="5"/>
      <dgm:spPr/>
    </dgm:pt>
    <dgm:pt modelId="{F39226A9-50C8-4DDD-8CF0-A844D4B91C88}" type="pres">
      <dgm:prSet presAssocID="{21ED7C0C-F28E-4DD9-87E5-988A6E8B220D}" presName="vert1" presStyleCnt="0"/>
      <dgm:spPr/>
    </dgm:pt>
    <dgm:pt modelId="{B9C8D860-6E79-4CD9-82DC-F9667B46BD37}" type="pres">
      <dgm:prSet presAssocID="{1029775C-1EC1-4C37-8A5F-E2B5AD89682B}" presName="vertSpace2a" presStyleCnt="0"/>
      <dgm:spPr/>
    </dgm:pt>
    <dgm:pt modelId="{CA21751E-1BA2-4683-A2A8-62290B246DEC}" type="pres">
      <dgm:prSet presAssocID="{1029775C-1EC1-4C37-8A5F-E2B5AD89682B}" presName="horz2" presStyleCnt="0"/>
      <dgm:spPr/>
    </dgm:pt>
    <dgm:pt modelId="{12B8A266-901E-4E3A-A598-A9C8A628CCF2}" type="pres">
      <dgm:prSet presAssocID="{1029775C-1EC1-4C37-8A5F-E2B5AD89682B}" presName="horzSpace2" presStyleCnt="0"/>
      <dgm:spPr/>
    </dgm:pt>
    <dgm:pt modelId="{D417EF3D-208D-4ADE-B3D3-CC2DF225E084}" type="pres">
      <dgm:prSet presAssocID="{1029775C-1EC1-4C37-8A5F-E2B5AD89682B}" presName="tx2" presStyleLbl="revTx" presStyleIdx="1" presStyleCnt="5"/>
      <dgm:spPr/>
    </dgm:pt>
    <dgm:pt modelId="{BE9FC921-3DE4-4E21-AFCA-3113C4273838}" type="pres">
      <dgm:prSet presAssocID="{1029775C-1EC1-4C37-8A5F-E2B5AD89682B}" presName="vert2" presStyleCnt="0"/>
      <dgm:spPr/>
    </dgm:pt>
    <dgm:pt modelId="{528210A3-D2D9-42DC-A9A6-4760F8E88569}" type="pres">
      <dgm:prSet presAssocID="{1029775C-1EC1-4C37-8A5F-E2B5AD89682B}" presName="thinLine2b" presStyleLbl="callout" presStyleIdx="0" presStyleCnt="4"/>
      <dgm:spPr/>
    </dgm:pt>
    <dgm:pt modelId="{3E4D611E-2C4D-4E19-967E-E52CCA507A9D}" type="pres">
      <dgm:prSet presAssocID="{1029775C-1EC1-4C37-8A5F-E2B5AD89682B}" presName="vertSpace2b" presStyleCnt="0"/>
      <dgm:spPr/>
    </dgm:pt>
    <dgm:pt modelId="{CC9EB102-4EA8-4671-A6CD-28CAEA1C8594}" type="pres">
      <dgm:prSet presAssocID="{3A7F8E24-863F-4072-A7A2-71E0A41749A8}" presName="horz2" presStyleCnt="0"/>
      <dgm:spPr/>
    </dgm:pt>
    <dgm:pt modelId="{D6C2E42F-BB9F-40B4-9FF7-6A513D88CBB4}" type="pres">
      <dgm:prSet presAssocID="{3A7F8E24-863F-4072-A7A2-71E0A41749A8}" presName="horzSpace2" presStyleCnt="0"/>
      <dgm:spPr/>
    </dgm:pt>
    <dgm:pt modelId="{81472254-88EF-47E6-A7F8-57E2D9A15EDD}" type="pres">
      <dgm:prSet presAssocID="{3A7F8E24-863F-4072-A7A2-71E0A41749A8}" presName="tx2" presStyleLbl="revTx" presStyleIdx="2" presStyleCnt="5"/>
      <dgm:spPr/>
    </dgm:pt>
    <dgm:pt modelId="{3547950B-0AAF-4A96-8708-663B50EEC9FD}" type="pres">
      <dgm:prSet presAssocID="{3A7F8E24-863F-4072-A7A2-71E0A41749A8}" presName="vert2" presStyleCnt="0"/>
      <dgm:spPr/>
    </dgm:pt>
    <dgm:pt modelId="{AEE64E49-C608-4825-9858-9DC368E763FF}" type="pres">
      <dgm:prSet presAssocID="{3A7F8E24-863F-4072-A7A2-71E0A41749A8}" presName="thinLine2b" presStyleLbl="callout" presStyleIdx="1" presStyleCnt="4"/>
      <dgm:spPr/>
    </dgm:pt>
    <dgm:pt modelId="{6C2D96C3-8374-410B-B964-2B50FD296A44}" type="pres">
      <dgm:prSet presAssocID="{3A7F8E24-863F-4072-A7A2-71E0A41749A8}" presName="vertSpace2b" presStyleCnt="0"/>
      <dgm:spPr/>
    </dgm:pt>
    <dgm:pt modelId="{BFFC8B58-BC80-4CFD-9A33-F5191366E9EB}" type="pres">
      <dgm:prSet presAssocID="{2852E074-A1C3-45A1-A942-526AA20513C7}" presName="horz2" presStyleCnt="0"/>
      <dgm:spPr/>
    </dgm:pt>
    <dgm:pt modelId="{D3FCBD8C-FB86-4712-84BF-B42A39F32043}" type="pres">
      <dgm:prSet presAssocID="{2852E074-A1C3-45A1-A942-526AA20513C7}" presName="horzSpace2" presStyleCnt="0"/>
      <dgm:spPr/>
    </dgm:pt>
    <dgm:pt modelId="{88D0286D-21F3-4282-A51B-21F2DCAD3D3F}" type="pres">
      <dgm:prSet presAssocID="{2852E074-A1C3-45A1-A942-526AA20513C7}" presName="tx2" presStyleLbl="revTx" presStyleIdx="3" presStyleCnt="5"/>
      <dgm:spPr/>
    </dgm:pt>
    <dgm:pt modelId="{2A7EF1BE-6D7B-437D-A778-FC3A9C75799E}" type="pres">
      <dgm:prSet presAssocID="{2852E074-A1C3-45A1-A942-526AA20513C7}" presName="vert2" presStyleCnt="0"/>
      <dgm:spPr/>
    </dgm:pt>
    <dgm:pt modelId="{2AEE20B6-4EE9-4F5B-91A5-FD58E5B24746}" type="pres">
      <dgm:prSet presAssocID="{2852E074-A1C3-45A1-A942-526AA20513C7}" presName="thinLine2b" presStyleLbl="callout" presStyleIdx="2" presStyleCnt="4"/>
      <dgm:spPr/>
    </dgm:pt>
    <dgm:pt modelId="{E065119C-DFF2-4303-B163-1733B75065DC}" type="pres">
      <dgm:prSet presAssocID="{2852E074-A1C3-45A1-A942-526AA20513C7}" presName="vertSpace2b" presStyleCnt="0"/>
      <dgm:spPr/>
    </dgm:pt>
    <dgm:pt modelId="{151249C8-312B-4005-8056-98820ED52F80}" type="pres">
      <dgm:prSet presAssocID="{2EB98029-C955-46F0-A286-A669BB2307EC}" presName="horz2" presStyleCnt="0"/>
      <dgm:spPr/>
    </dgm:pt>
    <dgm:pt modelId="{D5C1F98C-7AE3-4A19-ACB6-5B7359223024}" type="pres">
      <dgm:prSet presAssocID="{2EB98029-C955-46F0-A286-A669BB2307EC}" presName="horzSpace2" presStyleCnt="0"/>
      <dgm:spPr/>
    </dgm:pt>
    <dgm:pt modelId="{3442FFAD-A642-4703-8B30-1647E0790B8F}" type="pres">
      <dgm:prSet presAssocID="{2EB98029-C955-46F0-A286-A669BB2307EC}" presName="tx2" presStyleLbl="revTx" presStyleIdx="4" presStyleCnt="5"/>
      <dgm:spPr/>
    </dgm:pt>
    <dgm:pt modelId="{3D756ACE-C1CF-4A60-A303-8B03CC749276}" type="pres">
      <dgm:prSet presAssocID="{2EB98029-C955-46F0-A286-A669BB2307EC}" presName="vert2" presStyleCnt="0"/>
      <dgm:spPr/>
    </dgm:pt>
    <dgm:pt modelId="{D273EE9C-1315-46DB-A973-08C3369D2EBF}" type="pres">
      <dgm:prSet presAssocID="{2EB98029-C955-46F0-A286-A669BB2307EC}" presName="thinLine2b" presStyleLbl="callout" presStyleIdx="3" presStyleCnt="4"/>
      <dgm:spPr/>
    </dgm:pt>
    <dgm:pt modelId="{77A0A0D7-A071-49D8-93DE-6FE53DB8DF93}" type="pres">
      <dgm:prSet presAssocID="{2EB98029-C955-46F0-A286-A669BB2307EC}" presName="vertSpace2b" presStyleCnt="0"/>
      <dgm:spPr/>
    </dgm:pt>
  </dgm:ptLst>
  <dgm:cxnLst>
    <dgm:cxn modelId="{475ED426-34C3-4683-92FB-B89346D1B8D3}" type="presOf" srcId="{BEE7128F-08C9-403F-B65C-5FE5A19E3785}" destId="{72C1CFF5-2C4B-4CD5-BD35-37AAA4837074}" srcOrd="0" destOrd="0" presId="urn:microsoft.com/office/officeart/2008/layout/LinedList"/>
    <dgm:cxn modelId="{7A614F3B-475D-43FE-AFF6-1B848FA71339}" srcId="{BEE7128F-08C9-403F-B65C-5FE5A19E3785}" destId="{21ED7C0C-F28E-4DD9-87E5-988A6E8B220D}" srcOrd="0" destOrd="0" parTransId="{CA2844F9-5834-4D96-803A-5AC3195E0E26}" sibTransId="{BE205E1B-4162-49B8-A21C-BA236364B27C}"/>
    <dgm:cxn modelId="{F363CC81-771D-43AA-B18A-1049F02BCA44}" type="presOf" srcId="{3A7F8E24-863F-4072-A7A2-71E0A41749A8}" destId="{81472254-88EF-47E6-A7F8-57E2D9A15EDD}" srcOrd="0" destOrd="0" presId="urn:microsoft.com/office/officeart/2008/layout/LinedList"/>
    <dgm:cxn modelId="{7031C383-7D20-43C2-9044-B6C9FF3E5E6E}" type="presOf" srcId="{2EB98029-C955-46F0-A286-A669BB2307EC}" destId="{3442FFAD-A642-4703-8B30-1647E0790B8F}" srcOrd="0" destOrd="0" presId="urn:microsoft.com/office/officeart/2008/layout/LinedList"/>
    <dgm:cxn modelId="{175C578F-097E-4145-A0BD-EBCB750F6CD0}" srcId="{21ED7C0C-F28E-4DD9-87E5-988A6E8B220D}" destId="{3A7F8E24-863F-4072-A7A2-71E0A41749A8}" srcOrd="1" destOrd="0" parTransId="{C70D18C5-E51B-4907-B372-CD874CDA4A94}" sibTransId="{90A903E8-1DEF-407A-A754-B03BB9EB6E93}"/>
    <dgm:cxn modelId="{3AD3449C-5823-4068-A18D-9C2EA748440C}" srcId="{21ED7C0C-F28E-4DD9-87E5-988A6E8B220D}" destId="{2EB98029-C955-46F0-A286-A669BB2307EC}" srcOrd="3" destOrd="0" parTransId="{ABB2B2DA-70F4-4179-B61E-EDFF2AF971F8}" sibTransId="{159BCFEB-F817-4F93-97CF-8C8BFC0C65A9}"/>
    <dgm:cxn modelId="{4075C1D5-AEDD-41C3-B734-3D780269EB64}" type="presOf" srcId="{1029775C-1EC1-4C37-8A5F-E2B5AD89682B}" destId="{D417EF3D-208D-4ADE-B3D3-CC2DF225E084}" srcOrd="0" destOrd="0" presId="urn:microsoft.com/office/officeart/2008/layout/LinedList"/>
    <dgm:cxn modelId="{D9B02FD7-E9BB-48D4-8D58-891663736276}" type="presOf" srcId="{2852E074-A1C3-45A1-A942-526AA20513C7}" destId="{88D0286D-21F3-4282-A51B-21F2DCAD3D3F}" srcOrd="0" destOrd="0" presId="urn:microsoft.com/office/officeart/2008/layout/LinedList"/>
    <dgm:cxn modelId="{1E3DB9DE-9B86-4524-AD74-1849063B475F}" srcId="{21ED7C0C-F28E-4DD9-87E5-988A6E8B220D}" destId="{1029775C-1EC1-4C37-8A5F-E2B5AD89682B}" srcOrd="0" destOrd="0" parTransId="{D04ED785-69D4-4903-9E23-D88C26DE675A}" sibTransId="{BAAFEB55-84D1-40FF-963B-2EF59D4C299D}"/>
    <dgm:cxn modelId="{9481FFE6-BB4E-41AB-AC9A-A019147C6083}" srcId="{21ED7C0C-F28E-4DD9-87E5-988A6E8B220D}" destId="{2852E074-A1C3-45A1-A942-526AA20513C7}" srcOrd="2" destOrd="0" parTransId="{2AA4D381-660E-4137-A86F-7703C1ECBF46}" sibTransId="{02C5A856-361E-40E2-B717-9EFDCDF3B6AD}"/>
    <dgm:cxn modelId="{B0B10BF9-6B94-494A-AB90-104EC51AC15D}" type="presOf" srcId="{21ED7C0C-F28E-4DD9-87E5-988A6E8B220D}" destId="{EC0473DC-06F4-4CFA-B114-2FFCA01EF9D9}" srcOrd="0" destOrd="0" presId="urn:microsoft.com/office/officeart/2008/layout/LinedList"/>
    <dgm:cxn modelId="{D05656A7-C750-4778-A93B-D323F65F7321}" type="presParOf" srcId="{72C1CFF5-2C4B-4CD5-BD35-37AAA4837074}" destId="{AAD4EED8-8031-4DC9-AF95-CA618E80F19C}" srcOrd="0" destOrd="0" presId="urn:microsoft.com/office/officeart/2008/layout/LinedList"/>
    <dgm:cxn modelId="{607D5527-AF21-4525-955F-46A2B2A60865}" type="presParOf" srcId="{72C1CFF5-2C4B-4CD5-BD35-37AAA4837074}" destId="{DE4945E5-07B8-4D32-A5FC-5C3B3F2588B4}" srcOrd="1" destOrd="0" presId="urn:microsoft.com/office/officeart/2008/layout/LinedList"/>
    <dgm:cxn modelId="{04ADDE27-98BC-421A-B139-69D487BDFB47}" type="presParOf" srcId="{DE4945E5-07B8-4D32-A5FC-5C3B3F2588B4}" destId="{EC0473DC-06F4-4CFA-B114-2FFCA01EF9D9}" srcOrd="0" destOrd="0" presId="urn:microsoft.com/office/officeart/2008/layout/LinedList"/>
    <dgm:cxn modelId="{EC259F4B-5B7C-4649-A2D4-019D3553F204}" type="presParOf" srcId="{DE4945E5-07B8-4D32-A5FC-5C3B3F2588B4}" destId="{F39226A9-50C8-4DDD-8CF0-A844D4B91C88}" srcOrd="1" destOrd="0" presId="urn:microsoft.com/office/officeart/2008/layout/LinedList"/>
    <dgm:cxn modelId="{C7AB8353-1646-4F60-86CB-81F6D0630268}" type="presParOf" srcId="{F39226A9-50C8-4DDD-8CF0-A844D4B91C88}" destId="{B9C8D860-6E79-4CD9-82DC-F9667B46BD37}" srcOrd="0" destOrd="0" presId="urn:microsoft.com/office/officeart/2008/layout/LinedList"/>
    <dgm:cxn modelId="{D1B4A1B6-45F7-4032-90F0-CF81D1C211CD}" type="presParOf" srcId="{F39226A9-50C8-4DDD-8CF0-A844D4B91C88}" destId="{CA21751E-1BA2-4683-A2A8-62290B246DEC}" srcOrd="1" destOrd="0" presId="urn:microsoft.com/office/officeart/2008/layout/LinedList"/>
    <dgm:cxn modelId="{8D7D2576-E3F2-4B70-9437-03C622CCB0B1}" type="presParOf" srcId="{CA21751E-1BA2-4683-A2A8-62290B246DEC}" destId="{12B8A266-901E-4E3A-A598-A9C8A628CCF2}" srcOrd="0" destOrd="0" presId="urn:microsoft.com/office/officeart/2008/layout/LinedList"/>
    <dgm:cxn modelId="{570C6207-46AB-4AAB-8220-F8CB0F586DDC}" type="presParOf" srcId="{CA21751E-1BA2-4683-A2A8-62290B246DEC}" destId="{D417EF3D-208D-4ADE-B3D3-CC2DF225E084}" srcOrd="1" destOrd="0" presId="urn:microsoft.com/office/officeart/2008/layout/LinedList"/>
    <dgm:cxn modelId="{6F914D48-39F7-49C5-9B11-305D39AC2202}" type="presParOf" srcId="{CA21751E-1BA2-4683-A2A8-62290B246DEC}" destId="{BE9FC921-3DE4-4E21-AFCA-3113C4273838}" srcOrd="2" destOrd="0" presId="urn:microsoft.com/office/officeart/2008/layout/LinedList"/>
    <dgm:cxn modelId="{26E64B46-C310-45FA-8BEF-863DCD240341}" type="presParOf" srcId="{F39226A9-50C8-4DDD-8CF0-A844D4B91C88}" destId="{528210A3-D2D9-42DC-A9A6-4760F8E88569}" srcOrd="2" destOrd="0" presId="urn:microsoft.com/office/officeart/2008/layout/LinedList"/>
    <dgm:cxn modelId="{A0F77F85-A3B7-4DE5-BA33-6D11C7013064}" type="presParOf" srcId="{F39226A9-50C8-4DDD-8CF0-A844D4B91C88}" destId="{3E4D611E-2C4D-4E19-967E-E52CCA507A9D}" srcOrd="3" destOrd="0" presId="urn:microsoft.com/office/officeart/2008/layout/LinedList"/>
    <dgm:cxn modelId="{68265F9E-C105-4ACC-8E95-381CA02987BC}" type="presParOf" srcId="{F39226A9-50C8-4DDD-8CF0-A844D4B91C88}" destId="{CC9EB102-4EA8-4671-A6CD-28CAEA1C8594}" srcOrd="4" destOrd="0" presId="urn:microsoft.com/office/officeart/2008/layout/LinedList"/>
    <dgm:cxn modelId="{B7CE9845-4D9A-4189-A2A3-39CC77EDD516}" type="presParOf" srcId="{CC9EB102-4EA8-4671-A6CD-28CAEA1C8594}" destId="{D6C2E42F-BB9F-40B4-9FF7-6A513D88CBB4}" srcOrd="0" destOrd="0" presId="urn:microsoft.com/office/officeart/2008/layout/LinedList"/>
    <dgm:cxn modelId="{6C96CB4B-265E-4CED-9E81-33BFC2B09AD7}" type="presParOf" srcId="{CC9EB102-4EA8-4671-A6CD-28CAEA1C8594}" destId="{81472254-88EF-47E6-A7F8-57E2D9A15EDD}" srcOrd="1" destOrd="0" presId="urn:microsoft.com/office/officeart/2008/layout/LinedList"/>
    <dgm:cxn modelId="{71EAA616-FF9A-483F-A6B7-6DDA3A3E736F}" type="presParOf" srcId="{CC9EB102-4EA8-4671-A6CD-28CAEA1C8594}" destId="{3547950B-0AAF-4A96-8708-663B50EEC9FD}" srcOrd="2" destOrd="0" presId="urn:microsoft.com/office/officeart/2008/layout/LinedList"/>
    <dgm:cxn modelId="{8B963525-865F-4488-8060-6908FF8DA774}" type="presParOf" srcId="{F39226A9-50C8-4DDD-8CF0-A844D4B91C88}" destId="{AEE64E49-C608-4825-9858-9DC368E763FF}" srcOrd="5" destOrd="0" presId="urn:microsoft.com/office/officeart/2008/layout/LinedList"/>
    <dgm:cxn modelId="{7C9FB009-F43C-4DD5-8EA5-C96CE0292C93}" type="presParOf" srcId="{F39226A9-50C8-4DDD-8CF0-A844D4B91C88}" destId="{6C2D96C3-8374-410B-B964-2B50FD296A44}" srcOrd="6" destOrd="0" presId="urn:microsoft.com/office/officeart/2008/layout/LinedList"/>
    <dgm:cxn modelId="{5347DE0E-D496-400A-9DC3-5214C3D3DADD}" type="presParOf" srcId="{F39226A9-50C8-4DDD-8CF0-A844D4B91C88}" destId="{BFFC8B58-BC80-4CFD-9A33-F5191366E9EB}" srcOrd="7" destOrd="0" presId="urn:microsoft.com/office/officeart/2008/layout/LinedList"/>
    <dgm:cxn modelId="{D8DB56E0-CAC8-4311-BB4C-79981C5104E6}" type="presParOf" srcId="{BFFC8B58-BC80-4CFD-9A33-F5191366E9EB}" destId="{D3FCBD8C-FB86-4712-84BF-B42A39F32043}" srcOrd="0" destOrd="0" presId="urn:microsoft.com/office/officeart/2008/layout/LinedList"/>
    <dgm:cxn modelId="{EFAF66A0-5215-41DF-B978-25340DE002C6}" type="presParOf" srcId="{BFFC8B58-BC80-4CFD-9A33-F5191366E9EB}" destId="{88D0286D-21F3-4282-A51B-21F2DCAD3D3F}" srcOrd="1" destOrd="0" presId="urn:microsoft.com/office/officeart/2008/layout/LinedList"/>
    <dgm:cxn modelId="{5E8F795E-E884-491F-996F-FDC984EC7F5E}" type="presParOf" srcId="{BFFC8B58-BC80-4CFD-9A33-F5191366E9EB}" destId="{2A7EF1BE-6D7B-437D-A778-FC3A9C75799E}" srcOrd="2" destOrd="0" presId="urn:microsoft.com/office/officeart/2008/layout/LinedList"/>
    <dgm:cxn modelId="{9CAA5559-BD64-4032-BE8A-7E10834CB942}" type="presParOf" srcId="{F39226A9-50C8-4DDD-8CF0-A844D4B91C88}" destId="{2AEE20B6-4EE9-4F5B-91A5-FD58E5B24746}" srcOrd="8" destOrd="0" presId="urn:microsoft.com/office/officeart/2008/layout/LinedList"/>
    <dgm:cxn modelId="{689EB938-9CC9-4059-9D0C-9D609587B478}" type="presParOf" srcId="{F39226A9-50C8-4DDD-8CF0-A844D4B91C88}" destId="{E065119C-DFF2-4303-B163-1733B75065DC}" srcOrd="9" destOrd="0" presId="urn:microsoft.com/office/officeart/2008/layout/LinedList"/>
    <dgm:cxn modelId="{55749698-D388-42E4-93C5-E8A0980247D6}" type="presParOf" srcId="{F39226A9-50C8-4DDD-8CF0-A844D4B91C88}" destId="{151249C8-312B-4005-8056-98820ED52F80}" srcOrd="10" destOrd="0" presId="urn:microsoft.com/office/officeart/2008/layout/LinedList"/>
    <dgm:cxn modelId="{AE41266B-EE33-4387-9CFD-ABF9362FF802}" type="presParOf" srcId="{151249C8-312B-4005-8056-98820ED52F80}" destId="{D5C1F98C-7AE3-4A19-ACB6-5B7359223024}" srcOrd="0" destOrd="0" presId="urn:microsoft.com/office/officeart/2008/layout/LinedList"/>
    <dgm:cxn modelId="{0AB4F7BA-6E7E-42B5-B48A-99AB271EC980}" type="presParOf" srcId="{151249C8-312B-4005-8056-98820ED52F80}" destId="{3442FFAD-A642-4703-8B30-1647E0790B8F}" srcOrd="1" destOrd="0" presId="urn:microsoft.com/office/officeart/2008/layout/LinedList"/>
    <dgm:cxn modelId="{FF0EF6A4-4A4C-4A28-A4EB-F152ECF21186}" type="presParOf" srcId="{151249C8-312B-4005-8056-98820ED52F80}" destId="{3D756ACE-C1CF-4A60-A303-8B03CC749276}" srcOrd="2" destOrd="0" presId="urn:microsoft.com/office/officeart/2008/layout/LinedList"/>
    <dgm:cxn modelId="{0F4327C6-806A-4449-A0E8-8E67D3B7C289}" type="presParOf" srcId="{F39226A9-50C8-4DDD-8CF0-A844D4B91C88}" destId="{D273EE9C-1315-46DB-A973-08C3369D2EBF}" srcOrd="11" destOrd="0" presId="urn:microsoft.com/office/officeart/2008/layout/LinedList"/>
    <dgm:cxn modelId="{9EA4E768-6F50-4B6C-9260-E60C5E9D2670}" type="presParOf" srcId="{F39226A9-50C8-4DDD-8CF0-A844D4B91C88}" destId="{77A0A0D7-A071-49D8-93DE-6FE53DB8DF93}" srcOrd="12" destOrd="0" presId="urn:microsoft.com/office/officeart/2008/layout/Lined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6834FD57-EDD5-49BF-8DA0-454B6F822A91}" type="doc">
      <dgm:prSet loTypeId="urn:microsoft.com/office/officeart/2018/2/layout/IconCircleList" loCatId="icon" qsTypeId="urn:microsoft.com/office/officeart/2005/8/quickstyle/simple1" qsCatId="simple" csTypeId="urn:microsoft.com/office/officeart/2005/8/colors/accent1_2" csCatId="accent1" phldr="1"/>
      <dgm:spPr/>
      <dgm:t>
        <a:bodyPr/>
        <a:lstStyle/>
        <a:p>
          <a:endParaRPr lang="en-US"/>
        </a:p>
      </dgm:t>
    </dgm:pt>
    <dgm:pt modelId="{889770C4-3268-4E82-8B5D-7090CFF8AAAB}">
      <dgm:prSet custT="1"/>
      <dgm:spPr/>
      <dgm:t>
        <a:bodyPr/>
        <a:lstStyle/>
        <a:p>
          <a:pPr>
            <a:lnSpc>
              <a:spcPct val="100000"/>
            </a:lnSpc>
          </a:pPr>
          <a:r>
            <a:rPr lang="en-US" sz="2800" dirty="0"/>
            <a:t>Create a podcast</a:t>
          </a:r>
        </a:p>
      </dgm:t>
    </dgm:pt>
    <dgm:pt modelId="{6471A5A4-4266-46A3-BBAD-BBA851BA784E}" type="parTrans" cxnId="{5A3BCB5F-DB13-4DC7-B341-70BACFDB022C}">
      <dgm:prSet/>
      <dgm:spPr/>
      <dgm:t>
        <a:bodyPr/>
        <a:lstStyle/>
        <a:p>
          <a:endParaRPr lang="en-US"/>
        </a:p>
      </dgm:t>
    </dgm:pt>
    <dgm:pt modelId="{9599995A-8155-43F1-83EC-FE270ABE7604}" type="sibTrans" cxnId="{5A3BCB5F-DB13-4DC7-B341-70BACFDB022C}">
      <dgm:prSet/>
      <dgm:spPr/>
      <dgm:t>
        <a:bodyPr/>
        <a:lstStyle/>
        <a:p>
          <a:pPr>
            <a:lnSpc>
              <a:spcPct val="100000"/>
            </a:lnSpc>
          </a:pPr>
          <a:endParaRPr lang="en-US"/>
        </a:p>
      </dgm:t>
    </dgm:pt>
    <dgm:pt modelId="{87A26699-67CF-438F-801A-6C36F24EFFB4}">
      <dgm:prSet custT="1"/>
      <dgm:spPr/>
      <dgm:t>
        <a:bodyPr/>
        <a:lstStyle/>
        <a:p>
          <a:pPr>
            <a:lnSpc>
              <a:spcPct val="100000"/>
            </a:lnSpc>
          </a:pPr>
          <a:r>
            <a:rPr lang="en-US" sz="2800" dirty="0"/>
            <a:t>Focus on value of destination</a:t>
          </a:r>
        </a:p>
      </dgm:t>
    </dgm:pt>
    <dgm:pt modelId="{701C4FD5-4049-4AC7-BCCC-401D869266B1}" type="parTrans" cxnId="{FD9C8B8C-A80D-461C-8F33-66B7335F2C14}">
      <dgm:prSet/>
      <dgm:spPr/>
      <dgm:t>
        <a:bodyPr/>
        <a:lstStyle/>
        <a:p>
          <a:endParaRPr lang="en-US"/>
        </a:p>
      </dgm:t>
    </dgm:pt>
    <dgm:pt modelId="{0D828E48-F64C-48C4-95DA-C671F7902CE6}" type="sibTrans" cxnId="{FD9C8B8C-A80D-461C-8F33-66B7335F2C14}">
      <dgm:prSet/>
      <dgm:spPr/>
      <dgm:t>
        <a:bodyPr/>
        <a:lstStyle/>
        <a:p>
          <a:pPr>
            <a:lnSpc>
              <a:spcPct val="100000"/>
            </a:lnSpc>
          </a:pPr>
          <a:endParaRPr lang="en-US"/>
        </a:p>
      </dgm:t>
    </dgm:pt>
    <dgm:pt modelId="{D88CF742-DAB0-46DF-89E1-4F4FE8AFA1C7}">
      <dgm:prSet custT="1"/>
      <dgm:spPr/>
      <dgm:t>
        <a:bodyPr/>
        <a:lstStyle/>
        <a:p>
          <a:pPr>
            <a:lnSpc>
              <a:spcPct val="100000"/>
            </a:lnSpc>
          </a:pPr>
          <a:r>
            <a:rPr lang="en-US" sz="2800" dirty="0"/>
            <a:t>Be advocates for job openings</a:t>
          </a:r>
        </a:p>
      </dgm:t>
    </dgm:pt>
    <dgm:pt modelId="{BD9F8CD1-5D8D-42B3-8835-F72E2FAF66D0}" type="parTrans" cxnId="{0FF1CD0D-674C-4FEC-BAFE-B259059850D3}">
      <dgm:prSet/>
      <dgm:spPr/>
      <dgm:t>
        <a:bodyPr/>
        <a:lstStyle/>
        <a:p>
          <a:endParaRPr lang="en-US"/>
        </a:p>
      </dgm:t>
    </dgm:pt>
    <dgm:pt modelId="{3745D83C-70E2-4A88-A74D-14604B8798E8}" type="sibTrans" cxnId="{0FF1CD0D-674C-4FEC-BAFE-B259059850D3}">
      <dgm:prSet/>
      <dgm:spPr/>
      <dgm:t>
        <a:bodyPr/>
        <a:lstStyle/>
        <a:p>
          <a:pPr>
            <a:lnSpc>
              <a:spcPct val="100000"/>
            </a:lnSpc>
          </a:pPr>
          <a:endParaRPr lang="en-US"/>
        </a:p>
      </dgm:t>
    </dgm:pt>
    <dgm:pt modelId="{449C2678-1F27-4BF6-AFF5-7DEB7A616B9B}">
      <dgm:prSet custT="1"/>
      <dgm:spPr/>
      <dgm:t>
        <a:bodyPr/>
        <a:lstStyle/>
        <a:p>
          <a:pPr>
            <a:lnSpc>
              <a:spcPct val="100000"/>
            </a:lnSpc>
          </a:pPr>
          <a:r>
            <a:rPr lang="en-US" sz="2800" dirty="0"/>
            <a:t>Flex time</a:t>
          </a:r>
        </a:p>
      </dgm:t>
    </dgm:pt>
    <dgm:pt modelId="{175A3449-D69C-4513-A7C3-AA31E5350E95}" type="parTrans" cxnId="{5E8B7F9A-F15A-40FE-9EF8-ABD97C5349D2}">
      <dgm:prSet/>
      <dgm:spPr/>
      <dgm:t>
        <a:bodyPr/>
        <a:lstStyle/>
        <a:p>
          <a:endParaRPr lang="en-US"/>
        </a:p>
      </dgm:t>
    </dgm:pt>
    <dgm:pt modelId="{A1E61F1A-E317-4B18-914D-F177A65D0B4B}" type="sibTrans" cxnId="{5E8B7F9A-F15A-40FE-9EF8-ABD97C5349D2}">
      <dgm:prSet/>
      <dgm:spPr/>
      <dgm:t>
        <a:bodyPr/>
        <a:lstStyle/>
        <a:p>
          <a:pPr>
            <a:lnSpc>
              <a:spcPct val="100000"/>
            </a:lnSpc>
          </a:pPr>
          <a:endParaRPr lang="en-US"/>
        </a:p>
      </dgm:t>
    </dgm:pt>
    <dgm:pt modelId="{9F73F1E7-E44A-4871-BCB6-1F823CBDB77D}">
      <dgm:prSet custT="1"/>
      <dgm:spPr/>
      <dgm:t>
        <a:bodyPr/>
        <a:lstStyle/>
        <a:p>
          <a:pPr>
            <a:lnSpc>
              <a:spcPct val="100000"/>
            </a:lnSpc>
          </a:pPr>
          <a:r>
            <a:rPr lang="en-US" sz="2800" dirty="0"/>
            <a:t>No working on vacation</a:t>
          </a:r>
        </a:p>
      </dgm:t>
    </dgm:pt>
    <dgm:pt modelId="{1875D989-F080-4A1E-853B-62FF7E426695}" type="parTrans" cxnId="{630C6E94-6D86-4C86-9D54-F304A46E1EE5}">
      <dgm:prSet/>
      <dgm:spPr/>
      <dgm:t>
        <a:bodyPr/>
        <a:lstStyle/>
        <a:p>
          <a:endParaRPr lang="en-US"/>
        </a:p>
      </dgm:t>
    </dgm:pt>
    <dgm:pt modelId="{2D0383C5-4558-4A44-8F1A-0327059C9493}" type="sibTrans" cxnId="{630C6E94-6D86-4C86-9D54-F304A46E1EE5}">
      <dgm:prSet/>
      <dgm:spPr/>
      <dgm:t>
        <a:bodyPr/>
        <a:lstStyle/>
        <a:p>
          <a:endParaRPr lang="en-US"/>
        </a:p>
      </dgm:t>
    </dgm:pt>
    <dgm:pt modelId="{9DD49B9C-636C-4C09-B0B1-F745B49147F7}" type="pres">
      <dgm:prSet presAssocID="{6834FD57-EDD5-49BF-8DA0-454B6F822A91}" presName="root" presStyleCnt="0">
        <dgm:presLayoutVars>
          <dgm:dir/>
          <dgm:resizeHandles val="exact"/>
        </dgm:presLayoutVars>
      </dgm:prSet>
      <dgm:spPr/>
    </dgm:pt>
    <dgm:pt modelId="{1E1E1BE6-F8C7-428B-850B-FE901F175F53}" type="pres">
      <dgm:prSet presAssocID="{6834FD57-EDD5-49BF-8DA0-454B6F822A91}" presName="container" presStyleCnt="0">
        <dgm:presLayoutVars>
          <dgm:dir/>
          <dgm:resizeHandles val="exact"/>
        </dgm:presLayoutVars>
      </dgm:prSet>
      <dgm:spPr/>
    </dgm:pt>
    <dgm:pt modelId="{677C84BB-083A-4117-B55C-D63CB958FADA}" type="pres">
      <dgm:prSet presAssocID="{889770C4-3268-4E82-8B5D-7090CFF8AAAB}" presName="compNode" presStyleCnt="0"/>
      <dgm:spPr/>
    </dgm:pt>
    <dgm:pt modelId="{A9E90234-FC6A-43C4-8C4E-4B4A486EF59E}" type="pres">
      <dgm:prSet presAssocID="{889770C4-3268-4E82-8B5D-7090CFF8AAAB}" presName="iconBgRect" presStyleLbl="bgShp" presStyleIdx="0" presStyleCnt="5"/>
      <dgm:spPr/>
    </dgm:pt>
    <dgm:pt modelId="{77DEC15B-C68F-45F2-9B47-00E35A22E6D3}" type="pres">
      <dgm:prSet presAssocID="{889770C4-3268-4E82-8B5D-7090CFF8AAAB}" presName="iconRect" presStyleLbl="node1" presStyleIdx="0" presStyleCnt="5"/>
      <dgm:spPr>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dgm:spPr>
      <dgm:extLst>
        <a:ext uri="{E40237B7-FDA0-4F09-8148-C483321AD2D9}">
          <dgm14:cNvPr xmlns:dgm14="http://schemas.microsoft.com/office/drawing/2010/diagram" id="0" name="" descr="Headphones"/>
        </a:ext>
      </dgm:extLst>
    </dgm:pt>
    <dgm:pt modelId="{B532EE42-4553-44FA-930F-64ADE8CF03BD}" type="pres">
      <dgm:prSet presAssocID="{889770C4-3268-4E82-8B5D-7090CFF8AAAB}" presName="spaceRect" presStyleCnt="0"/>
      <dgm:spPr/>
    </dgm:pt>
    <dgm:pt modelId="{300A9850-4953-455D-A1A4-C5D688176242}" type="pres">
      <dgm:prSet presAssocID="{889770C4-3268-4E82-8B5D-7090CFF8AAAB}" presName="textRect" presStyleLbl="revTx" presStyleIdx="0" presStyleCnt="5">
        <dgm:presLayoutVars>
          <dgm:chMax val="1"/>
          <dgm:chPref val="1"/>
        </dgm:presLayoutVars>
      </dgm:prSet>
      <dgm:spPr/>
    </dgm:pt>
    <dgm:pt modelId="{B291376C-DF63-4CFF-875B-9F99BB60B1BD}" type="pres">
      <dgm:prSet presAssocID="{9599995A-8155-43F1-83EC-FE270ABE7604}" presName="sibTrans" presStyleLbl="sibTrans2D1" presStyleIdx="0" presStyleCnt="0"/>
      <dgm:spPr/>
    </dgm:pt>
    <dgm:pt modelId="{D2CAA1A0-88E9-48AA-A608-3B16136AFBBF}" type="pres">
      <dgm:prSet presAssocID="{87A26699-67CF-438F-801A-6C36F24EFFB4}" presName="compNode" presStyleCnt="0"/>
      <dgm:spPr/>
    </dgm:pt>
    <dgm:pt modelId="{A733942F-18BC-4E05-83D1-F5A95358906D}" type="pres">
      <dgm:prSet presAssocID="{87A26699-67CF-438F-801A-6C36F24EFFB4}" presName="iconBgRect" presStyleLbl="bgShp" presStyleIdx="1" presStyleCnt="5"/>
      <dgm:spPr/>
    </dgm:pt>
    <dgm:pt modelId="{A74B6C54-21FE-47F6-AC4C-C4D2C8C372C3}" type="pres">
      <dgm:prSet presAssocID="{87A26699-67CF-438F-801A-6C36F24EFFB4}" presName="iconRect" presStyleLbl="node1" presStyleIdx="1" presStyleCnt="5"/>
      <dgm:spPr>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dgm:spPr>
      <dgm:extLst>
        <a:ext uri="{E40237B7-FDA0-4F09-8148-C483321AD2D9}">
          <dgm14:cNvPr xmlns:dgm14="http://schemas.microsoft.com/office/drawing/2010/diagram" id="0" name="" descr="Bullseye"/>
        </a:ext>
      </dgm:extLst>
    </dgm:pt>
    <dgm:pt modelId="{8A66AC67-CF91-43A2-8C6B-D42B14A77CAA}" type="pres">
      <dgm:prSet presAssocID="{87A26699-67CF-438F-801A-6C36F24EFFB4}" presName="spaceRect" presStyleCnt="0"/>
      <dgm:spPr/>
    </dgm:pt>
    <dgm:pt modelId="{9781A39B-5C01-4E21-A6C0-51C2395880A9}" type="pres">
      <dgm:prSet presAssocID="{87A26699-67CF-438F-801A-6C36F24EFFB4}" presName="textRect" presStyleLbl="revTx" presStyleIdx="1" presStyleCnt="5">
        <dgm:presLayoutVars>
          <dgm:chMax val="1"/>
          <dgm:chPref val="1"/>
        </dgm:presLayoutVars>
      </dgm:prSet>
      <dgm:spPr/>
    </dgm:pt>
    <dgm:pt modelId="{A1E6F2A2-952E-4B94-B339-3272636EB5D8}" type="pres">
      <dgm:prSet presAssocID="{0D828E48-F64C-48C4-95DA-C671F7902CE6}" presName="sibTrans" presStyleLbl="sibTrans2D1" presStyleIdx="0" presStyleCnt="0"/>
      <dgm:spPr/>
    </dgm:pt>
    <dgm:pt modelId="{6F1A2B6E-2D83-41ED-B070-A30B7570461D}" type="pres">
      <dgm:prSet presAssocID="{D88CF742-DAB0-46DF-89E1-4F4FE8AFA1C7}" presName="compNode" presStyleCnt="0"/>
      <dgm:spPr/>
    </dgm:pt>
    <dgm:pt modelId="{D1EB247A-31E0-42F6-8CEA-E8002101AA78}" type="pres">
      <dgm:prSet presAssocID="{D88CF742-DAB0-46DF-89E1-4F4FE8AFA1C7}" presName="iconBgRect" presStyleLbl="bgShp" presStyleIdx="2" presStyleCnt="5"/>
      <dgm:spPr/>
    </dgm:pt>
    <dgm:pt modelId="{BF80F572-4079-4334-80F5-D3DD01E86DD3}" type="pres">
      <dgm:prSet presAssocID="{D88CF742-DAB0-46DF-89E1-4F4FE8AFA1C7}" presName="iconRect" presStyleLbl="node1" presStyleIdx="2" presStyleCnt="5"/>
      <dgm:spPr>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dgm:spPr>
      <dgm:extLst>
        <a:ext uri="{E40237B7-FDA0-4F09-8148-C483321AD2D9}">
          <dgm14:cNvPr xmlns:dgm14="http://schemas.microsoft.com/office/drawing/2010/diagram" id="0" name="" descr="Office Worker"/>
        </a:ext>
      </dgm:extLst>
    </dgm:pt>
    <dgm:pt modelId="{22E60E1D-BA22-4E7D-9580-3CB48FBEAAF5}" type="pres">
      <dgm:prSet presAssocID="{D88CF742-DAB0-46DF-89E1-4F4FE8AFA1C7}" presName="spaceRect" presStyleCnt="0"/>
      <dgm:spPr/>
    </dgm:pt>
    <dgm:pt modelId="{F3D9EFE7-21D7-4D4E-8D18-CF199548A2FD}" type="pres">
      <dgm:prSet presAssocID="{D88CF742-DAB0-46DF-89E1-4F4FE8AFA1C7}" presName="textRect" presStyleLbl="revTx" presStyleIdx="2" presStyleCnt="5">
        <dgm:presLayoutVars>
          <dgm:chMax val="1"/>
          <dgm:chPref val="1"/>
        </dgm:presLayoutVars>
      </dgm:prSet>
      <dgm:spPr/>
    </dgm:pt>
    <dgm:pt modelId="{B72B1798-3E35-4E91-BE0D-6A139C8A0C95}" type="pres">
      <dgm:prSet presAssocID="{3745D83C-70E2-4A88-A74D-14604B8798E8}" presName="sibTrans" presStyleLbl="sibTrans2D1" presStyleIdx="0" presStyleCnt="0"/>
      <dgm:spPr/>
    </dgm:pt>
    <dgm:pt modelId="{1190EE08-7520-43ED-9E2F-61A2BFB709CF}" type="pres">
      <dgm:prSet presAssocID="{449C2678-1F27-4BF6-AFF5-7DEB7A616B9B}" presName="compNode" presStyleCnt="0"/>
      <dgm:spPr/>
    </dgm:pt>
    <dgm:pt modelId="{FC1EE633-E816-4063-B73D-259A2A24BD3B}" type="pres">
      <dgm:prSet presAssocID="{449C2678-1F27-4BF6-AFF5-7DEB7A616B9B}" presName="iconBgRect" presStyleLbl="bgShp" presStyleIdx="3" presStyleCnt="5"/>
      <dgm:spPr/>
    </dgm:pt>
    <dgm:pt modelId="{A621C714-5335-497C-8D0C-4B574A4DA939}" type="pres">
      <dgm:prSet presAssocID="{449C2678-1F27-4BF6-AFF5-7DEB7A616B9B}" presName="iconRect" presStyleLbl="node1" presStyleIdx="3" presStyleCnt="5"/>
      <dgm:spPr>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dgm:spPr>
      <dgm:extLst>
        <a:ext uri="{E40237B7-FDA0-4F09-8148-C483321AD2D9}">
          <dgm14:cNvPr xmlns:dgm14="http://schemas.microsoft.com/office/drawing/2010/diagram" id="0" name="" descr="Watch with solid fill"/>
        </a:ext>
      </dgm:extLst>
    </dgm:pt>
    <dgm:pt modelId="{947BC784-A9F5-4016-B4B7-A4DD02CDB975}" type="pres">
      <dgm:prSet presAssocID="{449C2678-1F27-4BF6-AFF5-7DEB7A616B9B}" presName="spaceRect" presStyleCnt="0"/>
      <dgm:spPr/>
    </dgm:pt>
    <dgm:pt modelId="{4EC45594-A04F-4152-B05A-F642D02B0DA9}" type="pres">
      <dgm:prSet presAssocID="{449C2678-1F27-4BF6-AFF5-7DEB7A616B9B}" presName="textRect" presStyleLbl="revTx" presStyleIdx="3" presStyleCnt="5">
        <dgm:presLayoutVars>
          <dgm:chMax val="1"/>
          <dgm:chPref val="1"/>
        </dgm:presLayoutVars>
      </dgm:prSet>
      <dgm:spPr/>
    </dgm:pt>
    <dgm:pt modelId="{A0623FD0-57E4-4958-9001-8E4D6C19E8FA}" type="pres">
      <dgm:prSet presAssocID="{A1E61F1A-E317-4B18-914D-F177A65D0B4B}" presName="sibTrans" presStyleLbl="sibTrans2D1" presStyleIdx="0" presStyleCnt="0"/>
      <dgm:spPr/>
    </dgm:pt>
    <dgm:pt modelId="{94FD7458-1894-43DD-B7FB-8ADC21F5447C}" type="pres">
      <dgm:prSet presAssocID="{9F73F1E7-E44A-4871-BCB6-1F823CBDB77D}" presName="compNode" presStyleCnt="0"/>
      <dgm:spPr/>
    </dgm:pt>
    <dgm:pt modelId="{7DF73B90-09A4-4F6D-AA8D-8ACF656E44B1}" type="pres">
      <dgm:prSet presAssocID="{9F73F1E7-E44A-4871-BCB6-1F823CBDB77D}" presName="iconBgRect" presStyleLbl="bgShp" presStyleIdx="4" presStyleCnt="5"/>
      <dgm:spPr/>
    </dgm:pt>
    <dgm:pt modelId="{CB5BF531-7848-4865-9F45-FF21FA7E3C48}" type="pres">
      <dgm:prSet presAssocID="{9F73F1E7-E44A-4871-BCB6-1F823CBDB77D}" presName="iconRect" presStyleLbl="node1" presStyleIdx="4" presStyleCnt="5"/>
      <dgm:spPr>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dgm:spPr>
      <dgm:extLst>
        <a:ext uri="{E40237B7-FDA0-4F09-8148-C483321AD2D9}">
          <dgm14:cNvPr xmlns:dgm14="http://schemas.microsoft.com/office/drawing/2010/diagram" id="0" name="" descr="Travel with solid fill"/>
        </a:ext>
      </dgm:extLst>
    </dgm:pt>
    <dgm:pt modelId="{1BC29CAA-68CC-4A03-98F5-68EDB0BA9FD8}" type="pres">
      <dgm:prSet presAssocID="{9F73F1E7-E44A-4871-BCB6-1F823CBDB77D}" presName="spaceRect" presStyleCnt="0"/>
      <dgm:spPr/>
    </dgm:pt>
    <dgm:pt modelId="{326FBF6E-5C09-49FA-B604-D07D59C71ED0}" type="pres">
      <dgm:prSet presAssocID="{9F73F1E7-E44A-4871-BCB6-1F823CBDB77D}" presName="textRect" presStyleLbl="revTx" presStyleIdx="4" presStyleCnt="5">
        <dgm:presLayoutVars>
          <dgm:chMax val="1"/>
          <dgm:chPref val="1"/>
        </dgm:presLayoutVars>
      </dgm:prSet>
      <dgm:spPr/>
    </dgm:pt>
  </dgm:ptLst>
  <dgm:cxnLst>
    <dgm:cxn modelId="{0FF1CD0D-674C-4FEC-BAFE-B259059850D3}" srcId="{6834FD57-EDD5-49BF-8DA0-454B6F822A91}" destId="{D88CF742-DAB0-46DF-89E1-4F4FE8AFA1C7}" srcOrd="2" destOrd="0" parTransId="{BD9F8CD1-5D8D-42B3-8835-F72E2FAF66D0}" sibTransId="{3745D83C-70E2-4A88-A74D-14604B8798E8}"/>
    <dgm:cxn modelId="{5A3BCB5F-DB13-4DC7-B341-70BACFDB022C}" srcId="{6834FD57-EDD5-49BF-8DA0-454B6F822A91}" destId="{889770C4-3268-4E82-8B5D-7090CFF8AAAB}" srcOrd="0" destOrd="0" parTransId="{6471A5A4-4266-46A3-BBAD-BBA851BA784E}" sibTransId="{9599995A-8155-43F1-83EC-FE270ABE7604}"/>
    <dgm:cxn modelId="{BF9BAE44-CC48-4746-8BAC-4F9893A84EE4}" type="presOf" srcId="{A1E61F1A-E317-4B18-914D-F177A65D0B4B}" destId="{A0623FD0-57E4-4958-9001-8E4D6C19E8FA}" srcOrd="0" destOrd="0" presId="urn:microsoft.com/office/officeart/2018/2/layout/IconCircleList"/>
    <dgm:cxn modelId="{8324B952-319D-4900-A9EB-2F9D2028CF2F}" type="presOf" srcId="{9599995A-8155-43F1-83EC-FE270ABE7604}" destId="{B291376C-DF63-4CFF-875B-9F99BB60B1BD}" srcOrd="0" destOrd="0" presId="urn:microsoft.com/office/officeart/2018/2/layout/IconCircleList"/>
    <dgm:cxn modelId="{60944E75-7BBA-4371-B90A-39B47333559C}" type="presOf" srcId="{9F73F1E7-E44A-4871-BCB6-1F823CBDB77D}" destId="{326FBF6E-5C09-49FA-B604-D07D59C71ED0}" srcOrd="0" destOrd="0" presId="urn:microsoft.com/office/officeart/2018/2/layout/IconCircleList"/>
    <dgm:cxn modelId="{9A8D8558-A98E-469F-B0B6-E9F956134037}" type="presOf" srcId="{889770C4-3268-4E82-8B5D-7090CFF8AAAB}" destId="{300A9850-4953-455D-A1A4-C5D688176242}" srcOrd="0" destOrd="0" presId="urn:microsoft.com/office/officeart/2018/2/layout/IconCircleList"/>
    <dgm:cxn modelId="{ECDCE97F-F65C-4798-8E0E-4C67ACD77E94}" type="presOf" srcId="{449C2678-1F27-4BF6-AFF5-7DEB7A616B9B}" destId="{4EC45594-A04F-4152-B05A-F642D02B0DA9}" srcOrd="0" destOrd="0" presId="urn:microsoft.com/office/officeart/2018/2/layout/IconCircleList"/>
    <dgm:cxn modelId="{FD9C8B8C-A80D-461C-8F33-66B7335F2C14}" srcId="{6834FD57-EDD5-49BF-8DA0-454B6F822A91}" destId="{87A26699-67CF-438F-801A-6C36F24EFFB4}" srcOrd="1" destOrd="0" parTransId="{701C4FD5-4049-4AC7-BCCC-401D869266B1}" sibTransId="{0D828E48-F64C-48C4-95DA-C671F7902CE6}"/>
    <dgm:cxn modelId="{630C6E94-6D86-4C86-9D54-F304A46E1EE5}" srcId="{6834FD57-EDD5-49BF-8DA0-454B6F822A91}" destId="{9F73F1E7-E44A-4871-BCB6-1F823CBDB77D}" srcOrd="4" destOrd="0" parTransId="{1875D989-F080-4A1E-853B-62FF7E426695}" sibTransId="{2D0383C5-4558-4A44-8F1A-0327059C9493}"/>
    <dgm:cxn modelId="{5E8B7F9A-F15A-40FE-9EF8-ABD97C5349D2}" srcId="{6834FD57-EDD5-49BF-8DA0-454B6F822A91}" destId="{449C2678-1F27-4BF6-AFF5-7DEB7A616B9B}" srcOrd="3" destOrd="0" parTransId="{175A3449-D69C-4513-A7C3-AA31E5350E95}" sibTransId="{A1E61F1A-E317-4B18-914D-F177A65D0B4B}"/>
    <dgm:cxn modelId="{49D6AF9A-2BA7-46C5-BA10-C0EA630DDDC2}" type="presOf" srcId="{3745D83C-70E2-4A88-A74D-14604B8798E8}" destId="{B72B1798-3E35-4E91-BE0D-6A139C8A0C95}" srcOrd="0" destOrd="0" presId="urn:microsoft.com/office/officeart/2018/2/layout/IconCircleList"/>
    <dgm:cxn modelId="{AF8552A0-FD2E-4F66-B322-41A894307D30}" type="presOf" srcId="{D88CF742-DAB0-46DF-89E1-4F4FE8AFA1C7}" destId="{F3D9EFE7-21D7-4D4E-8D18-CF199548A2FD}" srcOrd="0" destOrd="0" presId="urn:microsoft.com/office/officeart/2018/2/layout/IconCircleList"/>
    <dgm:cxn modelId="{97DBD9AB-76A2-45B6-922F-EDA872E72086}" type="presOf" srcId="{87A26699-67CF-438F-801A-6C36F24EFFB4}" destId="{9781A39B-5C01-4E21-A6C0-51C2395880A9}" srcOrd="0" destOrd="0" presId="urn:microsoft.com/office/officeart/2018/2/layout/IconCircleList"/>
    <dgm:cxn modelId="{E27FB5BB-9225-4D76-AA75-94BE964DF130}" type="presOf" srcId="{6834FD57-EDD5-49BF-8DA0-454B6F822A91}" destId="{9DD49B9C-636C-4C09-B0B1-F745B49147F7}" srcOrd="0" destOrd="0" presId="urn:microsoft.com/office/officeart/2018/2/layout/IconCircleList"/>
    <dgm:cxn modelId="{927341DC-7C39-4922-BC56-A28AE63A34DB}" type="presOf" srcId="{0D828E48-F64C-48C4-95DA-C671F7902CE6}" destId="{A1E6F2A2-952E-4B94-B339-3272636EB5D8}" srcOrd="0" destOrd="0" presId="urn:microsoft.com/office/officeart/2018/2/layout/IconCircleList"/>
    <dgm:cxn modelId="{7426D89C-73F8-49B9-B8D4-B9B50C2D6B43}" type="presParOf" srcId="{9DD49B9C-636C-4C09-B0B1-F745B49147F7}" destId="{1E1E1BE6-F8C7-428B-850B-FE901F175F53}" srcOrd="0" destOrd="0" presId="urn:microsoft.com/office/officeart/2018/2/layout/IconCircleList"/>
    <dgm:cxn modelId="{0940E941-8A72-408A-89B9-9975DD271E29}" type="presParOf" srcId="{1E1E1BE6-F8C7-428B-850B-FE901F175F53}" destId="{677C84BB-083A-4117-B55C-D63CB958FADA}" srcOrd="0" destOrd="0" presId="urn:microsoft.com/office/officeart/2018/2/layout/IconCircleList"/>
    <dgm:cxn modelId="{721CDCAB-99F2-4BFE-9BE8-3A1BEE2197D9}" type="presParOf" srcId="{677C84BB-083A-4117-B55C-D63CB958FADA}" destId="{A9E90234-FC6A-43C4-8C4E-4B4A486EF59E}" srcOrd="0" destOrd="0" presId="urn:microsoft.com/office/officeart/2018/2/layout/IconCircleList"/>
    <dgm:cxn modelId="{99E6DD36-12B7-4578-8F5D-F6F323772B76}" type="presParOf" srcId="{677C84BB-083A-4117-B55C-D63CB958FADA}" destId="{77DEC15B-C68F-45F2-9B47-00E35A22E6D3}" srcOrd="1" destOrd="0" presId="urn:microsoft.com/office/officeart/2018/2/layout/IconCircleList"/>
    <dgm:cxn modelId="{A6E79519-6AA1-4723-B389-147B8928CC46}" type="presParOf" srcId="{677C84BB-083A-4117-B55C-D63CB958FADA}" destId="{B532EE42-4553-44FA-930F-64ADE8CF03BD}" srcOrd="2" destOrd="0" presId="urn:microsoft.com/office/officeart/2018/2/layout/IconCircleList"/>
    <dgm:cxn modelId="{D86187B5-C9DA-40F6-BD3E-2BFDDAC52DEF}" type="presParOf" srcId="{677C84BB-083A-4117-B55C-D63CB958FADA}" destId="{300A9850-4953-455D-A1A4-C5D688176242}" srcOrd="3" destOrd="0" presId="urn:microsoft.com/office/officeart/2018/2/layout/IconCircleList"/>
    <dgm:cxn modelId="{5F708B45-2920-4B55-AB78-2ADF528992FC}" type="presParOf" srcId="{1E1E1BE6-F8C7-428B-850B-FE901F175F53}" destId="{B291376C-DF63-4CFF-875B-9F99BB60B1BD}" srcOrd="1" destOrd="0" presId="urn:microsoft.com/office/officeart/2018/2/layout/IconCircleList"/>
    <dgm:cxn modelId="{62506DED-397B-407A-8CF8-A65F15592461}" type="presParOf" srcId="{1E1E1BE6-F8C7-428B-850B-FE901F175F53}" destId="{D2CAA1A0-88E9-48AA-A608-3B16136AFBBF}" srcOrd="2" destOrd="0" presId="urn:microsoft.com/office/officeart/2018/2/layout/IconCircleList"/>
    <dgm:cxn modelId="{C2B79D94-323E-42A6-91E1-BDCF7D820FF7}" type="presParOf" srcId="{D2CAA1A0-88E9-48AA-A608-3B16136AFBBF}" destId="{A733942F-18BC-4E05-83D1-F5A95358906D}" srcOrd="0" destOrd="0" presId="urn:microsoft.com/office/officeart/2018/2/layout/IconCircleList"/>
    <dgm:cxn modelId="{B9435335-F5BF-4E8A-B9A2-D3315ECD93C2}" type="presParOf" srcId="{D2CAA1A0-88E9-48AA-A608-3B16136AFBBF}" destId="{A74B6C54-21FE-47F6-AC4C-C4D2C8C372C3}" srcOrd="1" destOrd="0" presId="urn:microsoft.com/office/officeart/2018/2/layout/IconCircleList"/>
    <dgm:cxn modelId="{EF6D7461-1063-41A8-9CD9-867EA539D2BD}" type="presParOf" srcId="{D2CAA1A0-88E9-48AA-A608-3B16136AFBBF}" destId="{8A66AC67-CF91-43A2-8C6B-D42B14A77CAA}" srcOrd="2" destOrd="0" presId="urn:microsoft.com/office/officeart/2018/2/layout/IconCircleList"/>
    <dgm:cxn modelId="{15940BB9-5FD5-4AEF-832E-22B0A7F2AEC3}" type="presParOf" srcId="{D2CAA1A0-88E9-48AA-A608-3B16136AFBBF}" destId="{9781A39B-5C01-4E21-A6C0-51C2395880A9}" srcOrd="3" destOrd="0" presId="urn:microsoft.com/office/officeart/2018/2/layout/IconCircleList"/>
    <dgm:cxn modelId="{4F3EA142-4138-46B6-B724-D8CF0A9AF059}" type="presParOf" srcId="{1E1E1BE6-F8C7-428B-850B-FE901F175F53}" destId="{A1E6F2A2-952E-4B94-B339-3272636EB5D8}" srcOrd="3" destOrd="0" presId="urn:microsoft.com/office/officeart/2018/2/layout/IconCircleList"/>
    <dgm:cxn modelId="{3303AA27-E539-42CC-BFEF-EB61ACF98520}" type="presParOf" srcId="{1E1E1BE6-F8C7-428B-850B-FE901F175F53}" destId="{6F1A2B6E-2D83-41ED-B070-A30B7570461D}" srcOrd="4" destOrd="0" presId="urn:microsoft.com/office/officeart/2018/2/layout/IconCircleList"/>
    <dgm:cxn modelId="{4AE0D9F2-5556-41F3-9139-94EE66424BF7}" type="presParOf" srcId="{6F1A2B6E-2D83-41ED-B070-A30B7570461D}" destId="{D1EB247A-31E0-42F6-8CEA-E8002101AA78}" srcOrd="0" destOrd="0" presId="urn:microsoft.com/office/officeart/2018/2/layout/IconCircleList"/>
    <dgm:cxn modelId="{82917D60-06D7-48D5-8771-E18C60C541D7}" type="presParOf" srcId="{6F1A2B6E-2D83-41ED-B070-A30B7570461D}" destId="{BF80F572-4079-4334-80F5-D3DD01E86DD3}" srcOrd="1" destOrd="0" presId="urn:microsoft.com/office/officeart/2018/2/layout/IconCircleList"/>
    <dgm:cxn modelId="{99FD79DA-D2A3-45A0-B852-4E6CEA1F5C71}" type="presParOf" srcId="{6F1A2B6E-2D83-41ED-B070-A30B7570461D}" destId="{22E60E1D-BA22-4E7D-9580-3CB48FBEAAF5}" srcOrd="2" destOrd="0" presId="urn:microsoft.com/office/officeart/2018/2/layout/IconCircleList"/>
    <dgm:cxn modelId="{6EAFC51B-4782-4DE1-8EBE-C5082A3C2A0E}" type="presParOf" srcId="{6F1A2B6E-2D83-41ED-B070-A30B7570461D}" destId="{F3D9EFE7-21D7-4D4E-8D18-CF199548A2FD}" srcOrd="3" destOrd="0" presId="urn:microsoft.com/office/officeart/2018/2/layout/IconCircleList"/>
    <dgm:cxn modelId="{9A836F2C-10F6-4CE1-BF2F-D86C3FAFF814}" type="presParOf" srcId="{1E1E1BE6-F8C7-428B-850B-FE901F175F53}" destId="{B72B1798-3E35-4E91-BE0D-6A139C8A0C95}" srcOrd="5" destOrd="0" presId="urn:microsoft.com/office/officeart/2018/2/layout/IconCircleList"/>
    <dgm:cxn modelId="{3CA1BFF8-41EB-425B-81AF-3A46528D3432}" type="presParOf" srcId="{1E1E1BE6-F8C7-428B-850B-FE901F175F53}" destId="{1190EE08-7520-43ED-9E2F-61A2BFB709CF}" srcOrd="6" destOrd="0" presId="urn:microsoft.com/office/officeart/2018/2/layout/IconCircleList"/>
    <dgm:cxn modelId="{43907D87-3DC5-430E-B11B-4F34D98973DC}" type="presParOf" srcId="{1190EE08-7520-43ED-9E2F-61A2BFB709CF}" destId="{FC1EE633-E816-4063-B73D-259A2A24BD3B}" srcOrd="0" destOrd="0" presId="urn:microsoft.com/office/officeart/2018/2/layout/IconCircleList"/>
    <dgm:cxn modelId="{3B6F2226-352C-4C3B-9DFE-2879B221800C}" type="presParOf" srcId="{1190EE08-7520-43ED-9E2F-61A2BFB709CF}" destId="{A621C714-5335-497C-8D0C-4B574A4DA939}" srcOrd="1" destOrd="0" presId="urn:microsoft.com/office/officeart/2018/2/layout/IconCircleList"/>
    <dgm:cxn modelId="{38ABBF23-679D-4313-B8A7-AED4EFA3AA1B}" type="presParOf" srcId="{1190EE08-7520-43ED-9E2F-61A2BFB709CF}" destId="{947BC784-A9F5-4016-B4B7-A4DD02CDB975}" srcOrd="2" destOrd="0" presId="urn:microsoft.com/office/officeart/2018/2/layout/IconCircleList"/>
    <dgm:cxn modelId="{1E1F3709-62DF-49B2-94B0-DE5CA79CA71A}" type="presParOf" srcId="{1190EE08-7520-43ED-9E2F-61A2BFB709CF}" destId="{4EC45594-A04F-4152-B05A-F642D02B0DA9}" srcOrd="3" destOrd="0" presId="urn:microsoft.com/office/officeart/2018/2/layout/IconCircleList"/>
    <dgm:cxn modelId="{CF355ED4-1F62-4E22-9974-D2640F7CC56F}" type="presParOf" srcId="{1E1E1BE6-F8C7-428B-850B-FE901F175F53}" destId="{A0623FD0-57E4-4958-9001-8E4D6C19E8FA}" srcOrd="7" destOrd="0" presId="urn:microsoft.com/office/officeart/2018/2/layout/IconCircleList"/>
    <dgm:cxn modelId="{179D8211-9BD6-4492-90FB-31CBC177BD10}" type="presParOf" srcId="{1E1E1BE6-F8C7-428B-850B-FE901F175F53}" destId="{94FD7458-1894-43DD-B7FB-8ADC21F5447C}" srcOrd="8" destOrd="0" presId="urn:microsoft.com/office/officeart/2018/2/layout/IconCircleList"/>
    <dgm:cxn modelId="{953B99F2-BDAE-4C2C-9048-3B215F37E160}" type="presParOf" srcId="{94FD7458-1894-43DD-B7FB-8ADC21F5447C}" destId="{7DF73B90-09A4-4F6D-AA8D-8ACF656E44B1}" srcOrd="0" destOrd="0" presId="urn:microsoft.com/office/officeart/2018/2/layout/IconCircleList"/>
    <dgm:cxn modelId="{CAC1BE61-9653-4C61-861F-6489657983AC}" type="presParOf" srcId="{94FD7458-1894-43DD-B7FB-8ADC21F5447C}" destId="{CB5BF531-7848-4865-9F45-FF21FA7E3C48}" srcOrd="1" destOrd="0" presId="urn:microsoft.com/office/officeart/2018/2/layout/IconCircleList"/>
    <dgm:cxn modelId="{FA8F720F-BE6B-4A23-A064-AF6542354AE2}" type="presParOf" srcId="{94FD7458-1894-43DD-B7FB-8ADC21F5447C}" destId="{1BC29CAA-68CC-4A03-98F5-68EDB0BA9FD8}" srcOrd="2" destOrd="0" presId="urn:microsoft.com/office/officeart/2018/2/layout/IconCircleList"/>
    <dgm:cxn modelId="{668708C8-2481-4E6C-8B8D-A84DBE067F60}" type="presParOf" srcId="{94FD7458-1894-43DD-B7FB-8ADC21F5447C}" destId="{326FBF6E-5C09-49FA-B604-D07D59C71ED0}" srcOrd="3" destOrd="0" presId="urn:microsoft.com/office/officeart/2018/2/layout/IconCircleList"/>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66BC120-E2DE-4F56-A3EB-316DF72C7759}">
      <dsp:nvSpPr>
        <dsp:cNvPr id="0" name=""/>
        <dsp:cNvSpPr/>
      </dsp:nvSpPr>
      <dsp:spPr>
        <a:xfrm>
          <a:off x="0" y="0"/>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8C2EE519-4DB6-4DAD-859E-F73BAEEF74F7}">
      <dsp:nvSpPr>
        <dsp:cNvPr id="0" name=""/>
        <dsp:cNvSpPr/>
      </dsp:nvSpPr>
      <dsp:spPr>
        <a:xfrm>
          <a:off x="0" y="0"/>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t>Baby Boomer </a:t>
          </a:r>
          <a:r>
            <a:rPr lang="en-US" sz="4600" kern="1200" dirty="0"/>
            <a:t>– Give me the bottom line. </a:t>
          </a:r>
        </a:p>
      </dsp:txBody>
      <dsp:txXfrm>
        <a:off x="0" y="0"/>
        <a:ext cx="10515600" cy="1087834"/>
      </dsp:txXfrm>
    </dsp:sp>
    <dsp:sp modelId="{E6062B87-6E75-4A2E-B772-D0A15B390F4F}">
      <dsp:nvSpPr>
        <dsp:cNvPr id="0" name=""/>
        <dsp:cNvSpPr/>
      </dsp:nvSpPr>
      <dsp:spPr>
        <a:xfrm>
          <a:off x="0" y="1087834"/>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1E9AA229-CE32-4416-85E4-C7AD1B352F67}">
      <dsp:nvSpPr>
        <dsp:cNvPr id="0" name=""/>
        <dsp:cNvSpPr/>
      </dsp:nvSpPr>
      <dsp:spPr>
        <a:xfrm>
          <a:off x="0" y="1087834"/>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t>Gen X</a:t>
          </a:r>
          <a:r>
            <a:rPr lang="en-US" sz="4600" kern="1200" dirty="0"/>
            <a:t> – Keep it real. Leave me alone.</a:t>
          </a:r>
        </a:p>
      </dsp:txBody>
      <dsp:txXfrm>
        <a:off x="0" y="1087834"/>
        <a:ext cx="10515600" cy="1087834"/>
      </dsp:txXfrm>
    </dsp:sp>
    <dsp:sp modelId="{9845B382-422B-4331-B582-CB1C0249CA6B}">
      <dsp:nvSpPr>
        <dsp:cNvPr id="0" name=""/>
        <dsp:cNvSpPr/>
      </dsp:nvSpPr>
      <dsp:spPr>
        <a:xfrm>
          <a:off x="0" y="2175669"/>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462B08D8-8397-45F9-A091-A32B42B36087}">
      <dsp:nvSpPr>
        <dsp:cNvPr id="0" name=""/>
        <dsp:cNvSpPr/>
      </dsp:nvSpPr>
      <dsp:spPr>
        <a:xfrm>
          <a:off x="0" y="2175669"/>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t>Millennial</a:t>
          </a:r>
          <a:r>
            <a:rPr lang="en-US" sz="4600" kern="1200" dirty="0"/>
            <a:t> – Keep it interactive.</a:t>
          </a:r>
        </a:p>
      </dsp:txBody>
      <dsp:txXfrm>
        <a:off x="0" y="2175669"/>
        <a:ext cx="10515600" cy="1087834"/>
      </dsp:txXfrm>
    </dsp:sp>
    <dsp:sp modelId="{CB2DFFC5-DEC1-402E-8430-BACABC279E57}">
      <dsp:nvSpPr>
        <dsp:cNvPr id="0" name=""/>
        <dsp:cNvSpPr/>
      </dsp:nvSpPr>
      <dsp:spPr>
        <a:xfrm>
          <a:off x="0" y="3263503"/>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4F71F50-3182-4B41-BC00-18155C949C6B}">
      <dsp:nvSpPr>
        <dsp:cNvPr id="0" name=""/>
        <dsp:cNvSpPr/>
      </dsp:nvSpPr>
      <dsp:spPr>
        <a:xfrm>
          <a:off x="0" y="3263503"/>
          <a:ext cx="10515600" cy="1087834"/>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75260" tIns="175260" rIns="175260" bIns="175260" numCol="1" spcCol="1270" anchor="t" anchorCtr="0">
          <a:noAutofit/>
        </a:bodyPr>
        <a:lstStyle/>
        <a:p>
          <a:pPr marL="0" lvl="0" indent="0" algn="l" defTabSz="2044700">
            <a:lnSpc>
              <a:spcPct val="90000"/>
            </a:lnSpc>
            <a:spcBef>
              <a:spcPct val="0"/>
            </a:spcBef>
            <a:spcAft>
              <a:spcPct val="35000"/>
            </a:spcAft>
            <a:buNone/>
          </a:pPr>
          <a:r>
            <a:rPr lang="en-US" sz="4600" b="1" kern="1200" dirty="0"/>
            <a:t>Gen Z</a:t>
          </a:r>
          <a:r>
            <a:rPr lang="en-US" sz="4600" kern="1200" dirty="0"/>
            <a:t> – Text me. Don’t call me.</a:t>
          </a:r>
        </a:p>
      </dsp:txBody>
      <dsp:txXfrm>
        <a:off x="0" y="3263503"/>
        <a:ext cx="10515600" cy="1087834"/>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1BE8658-26CC-4308-9F15-6778E6DF79DD}">
      <dsp:nvSpPr>
        <dsp:cNvPr id="0" name=""/>
        <dsp:cNvSpPr/>
      </dsp:nvSpPr>
      <dsp:spPr>
        <a:xfrm rot="5400000">
          <a:off x="2356151" y="1180138"/>
          <a:ext cx="1036418" cy="117992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5638FB4-DDE7-4099-B565-90D0E4280B0E}">
      <dsp:nvSpPr>
        <dsp:cNvPr id="0" name=""/>
        <dsp:cNvSpPr/>
      </dsp:nvSpPr>
      <dsp:spPr>
        <a:xfrm>
          <a:off x="2081563" y="31248"/>
          <a:ext cx="1744718" cy="1221246"/>
        </a:xfrm>
        <a:prstGeom prst="roundRect">
          <a:avLst>
            <a:gd name="adj" fmla="val 1667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82880" tIns="182880" rIns="182880" bIns="182880" numCol="1" spcCol="1270" anchor="ctr" anchorCtr="0">
          <a:noAutofit/>
        </a:bodyPr>
        <a:lstStyle/>
        <a:p>
          <a:pPr marL="0" lvl="0" indent="0" algn="ctr" defTabSz="2133600">
            <a:lnSpc>
              <a:spcPct val="90000"/>
            </a:lnSpc>
            <a:spcBef>
              <a:spcPct val="0"/>
            </a:spcBef>
            <a:spcAft>
              <a:spcPct val="35000"/>
            </a:spcAft>
            <a:buNone/>
          </a:pPr>
          <a:r>
            <a:rPr lang="en-US" sz="4800" kern="1200" dirty="0">
              <a:latin typeface="Century Gothic" panose="020B0502020202020204"/>
              <a:ea typeface="+mn-ea"/>
              <a:cs typeface="+mn-cs"/>
            </a:rPr>
            <a:t>67%</a:t>
          </a:r>
        </a:p>
      </dsp:txBody>
      <dsp:txXfrm>
        <a:off x="2141190" y="90875"/>
        <a:ext cx="1625464" cy="1101992"/>
      </dsp:txXfrm>
    </dsp:sp>
    <dsp:sp modelId="{8916D13C-47AF-48DE-9518-DCD3EB8E5B17}">
      <dsp:nvSpPr>
        <dsp:cNvPr id="0" name=""/>
        <dsp:cNvSpPr/>
      </dsp:nvSpPr>
      <dsp:spPr>
        <a:xfrm>
          <a:off x="3751579" y="147721"/>
          <a:ext cx="1418347" cy="987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ctr" anchorCtr="0">
          <a:noAutofit/>
        </a:bodyPr>
        <a:lstStyle/>
        <a:p>
          <a:pPr marL="285750" lvl="1" indent="-285750" algn="l" defTabSz="1244600">
            <a:lnSpc>
              <a:spcPct val="90000"/>
            </a:lnSpc>
            <a:spcBef>
              <a:spcPct val="0"/>
            </a:spcBef>
            <a:spcAft>
              <a:spcPct val="15000"/>
            </a:spcAft>
            <a:buChar char="•"/>
          </a:pPr>
          <a:r>
            <a:rPr lang="en-US" sz="2800" kern="1200" dirty="0">
              <a:solidFill>
                <a:schemeClr val="bg1"/>
              </a:solidFill>
              <a:latin typeface="Century Gothic" panose="020B0502020202020204"/>
              <a:ea typeface="+mn-ea"/>
              <a:cs typeface="+mn-cs"/>
            </a:rPr>
            <a:t>2000</a:t>
          </a:r>
        </a:p>
      </dsp:txBody>
      <dsp:txXfrm>
        <a:off x="3751579" y="147721"/>
        <a:ext cx="1418347" cy="987065"/>
      </dsp:txXfrm>
    </dsp:sp>
    <dsp:sp modelId="{CC08A9A7-83D5-493D-8BAE-64EFCA2945CE}">
      <dsp:nvSpPr>
        <dsp:cNvPr id="0" name=""/>
        <dsp:cNvSpPr/>
      </dsp:nvSpPr>
      <dsp:spPr>
        <a:xfrm rot="5400000">
          <a:off x="3838565" y="2552001"/>
          <a:ext cx="1036418" cy="117992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30D76469-EB91-4587-8683-B2C6CAC85C63}">
      <dsp:nvSpPr>
        <dsp:cNvPr id="0" name=""/>
        <dsp:cNvSpPr/>
      </dsp:nvSpPr>
      <dsp:spPr>
        <a:xfrm>
          <a:off x="3563977" y="1403110"/>
          <a:ext cx="1744718" cy="1221246"/>
        </a:xfrm>
        <a:prstGeom prst="roundRect">
          <a:avLst>
            <a:gd name="adj" fmla="val 1667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63%</a:t>
          </a:r>
        </a:p>
      </dsp:txBody>
      <dsp:txXfrm>
        <a:off x="3623604" y="1462737"/>
        <a:ext cx="1625464" cy="1101992"/>
      </dsp:txXfrm>
    </dsp:sp>
    <dsp:sp modelId="{2BFD520E-8BDA-4524-81FD-1203E340D9B9}">
      <dsp:nvSpPr>
        <dsp:cNvPr id="0" name=""/>
        <dsp:cNvSpPr/>
      </dsp:nvSpPr>
      <dsp:spPr>
        <a:xfrm>
          <a:off x="5308696" y="1519584"/>
          <a:ext cx="1268941" cy="987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2019</a:t>
          </a:r>
        </a:p>
      </dsp:txBody>
      <dsp:txXfrm>
        <a:off x="5308696" y="1519584"/>
        <a:ext cx="1268941" cy="987065"/>
      </dsp:txXfrm>
    </dsp:sp>
    <dsp:sp modelId="{68F9ACE1-ECA2-4AEA-99AC-926FA6148047}">
      <dsp:nvSpPr>
        <dsp:cNvPr id="0" name=""/>
        <dsp:cNvSpPr/>
      </dsp:nvSpPr>
      <dsp:spPr>
        <a:xfrm rot="5400000">
          <a:off x="5320979" y="3923863"/>
          <a:ext cx="1036418" cy="1179925"/>
        </a:xfrm>
        <a:prstGeom prst="bentUpArrow">
          <a:avLst>
            <a:gd name="adj1" fmla="val 32840"/>
            <a:gd name="adj2" fmla="val 25000"/>
            <a:gd name="adj3" fmla="val 35780"/>
          </a:avLst>
        </a:prstGeom>
        <a:solidFill>
          <a:schemeClr val="accent1">
            <a:tint val="50000"/>
            <a:hueOff val="0"/>
            <a:satOff val="0"/>
            <a:lumOff val="0"/>
            <a:alphaOff val="0"/>
          </a:schemeClr>
        </a:solidFill>
        <a:ln>
          <a:noFill/>
        </a:ln>
        <a:effectLst/>
        <a:scene3d>
          <a:camera prst="orthographicFront"/>
          <a:lightRig rig="threePt" dir="t">
            <a:rot lat="0" lon="0" rev="7500000"/>
          </a:lightRig>
        </a:scene3d>
        <a:sp3d z="254000" extrusionH="63500" contourW="12700" prstMaterial="matte">
          <a:contourClr>
            <a:schemeClr val="lt1"/>
          </a:contourClr>
        </a:sp3d>
      </dsp:spPr>
      <dsp:style>
        <a:lnRef idx="0">
          <a:scrgbClr r="0" g="0" b="0"/>
        </a:lnRef>
        <a:fillRef idx="1">
          <a:scrgbClr r="0" g="0" b="0"/>
        </a:fillRef>
        <a:effectRef idx="0">
          <a:scrgbClr r="0" g="0" b="0"/>
        </a:effectRef>
        <a:fontRef idx="minor"/>
      </dsp:style>
    </dsp:sp>
    <dsp:sp modelId="{6CAE3118-8E8A-4436-A4F0-222D6E92131D}">
      <dsp:nvSpPr>
        <dsp:cNvPr id="0" name=""/>
        <dsp:cNvSpPr/>
      </dsp:nvSpPr>
      <dsp:spPr>
        <a:xfrm>
          <a:off x="5046392" y="2774973"/>
          <a:ext cx="1744718" cy="1221246"/>
        </a:xfrm>
        <a:prstGeom prst="roundRect">
          <a:avLst>
            <a:gd name="adj" fmla="val 1667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a:t>60%</a:t>
          </a:r>
          <a:endParaRPr lang="en-US" sz="5000" kern="1200" dirty="0"/>
        </a:p>
      </dsp:txBody>
      <dsp:txXfrm>
        <a:off x="5106019" y="2834600"/>
        <a:ext cx="1625464" cy="1101992"/>
      </dsp:txXfrm>
    </dsp:sp>
    <dsp:sp modelId="{CC43D396-711D-4BE9-93FB-40408A56510E}">
      <dsp:nvSpPr>
        <dsp:cNvPr id="0" name=""/>
        <dsp:cNvSpPr/>
      </dsp:nvSpPr>
      <dsp:spPr>
        <a:xfrm>
          <a:off x="6791110" y="2891446"/>
          <a:ext cx="1268941" cy="987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solidFill>
                <a:schemeClr val="bg1"/>
              </a:solidFill>
            </a:rPr>
            <a:t>2020</a:t>
          </a:r>
        </a:p>
      </dsp:txBody>
      <dsp:txXfrm>
        <a:off x="6791110" y="2891446"/>
        <a:ext cx="1268941" cy="987065"/>
      </dsp:txXfrm>
    </dsp:sp>
    <dsp:sp modelId="{CF3229AB-7EAC-49DA-8EAD-C532CA275D42}">
      <dsp:nvSpPr>
        <dsp:cNvPr id="0" name=""/>
        <dsp:cNvSpPr/>
      </dsp:nvSpPr>
      <dsp:spPr>
        <a:xfrm>
          <a:off x="6528806" y="4146835"/>
          <a:ext cx="1744718" cy="1221246"/>
        </a:xfrm>
        <a:prstGeom prst="roundRect">
          <a:avLst>
            <a:gd name="adj" fmla="val 16670"/>
          </a:avLst>
        </a:prstGeom>
        <a:gradFill rotWithShape="0">
          <a:gsLst>
            <a:gs pos="0">
              <a:schemeClr val="accent1">
                <a:hueOff val="0"/>
                <a:satOff val="0"/>
                <a:lumOff val="0"/>
                <a:alphaOff val="0"/>
                <a:shade val="15000"/>
                <a:satMod val="180000"/>
              </a:schemeClr>
            </a:gs>
            <a:gs pos="50000">
              <a:schemeClr val="accent1">
                <a:hueOff val="0"/>
                <a:satOff val="0"/>
                <a:lumOff val="0"/>
                <a:alphaOff val="0"/>
                <a:shade val="45000"/>
                <a:satMod val="170000"/>
              </a:schemeClr>
            </a:gs>
            <a:gs pos="70000">
              <a:schemeClr val="accent1">
                <a:hueOff val="0"/>
                <a:satOff val="0"/>
                <a:lumOff val="0"/>
                <a:alphaOff val="0"/>
                <a:tint val="99000"/>
                <a:shade val="65000"/>
                <a:satMod val="155000"/>
              </a:schemeClr>
            </a:gs>
            <a:gs pos="100000">
              <a:schemeClr val="accent1">
                <a:hueOff val="0"/>
                <a:satOff val="0"/>
                <a:lumOff val="0"/>
                <a:alphaOff val="0"/>
                <a:tint val="95500"/>
                <a:shade val="100000"/>
                <a:satMod val="155000"/>
              </a:schemeClr>
            </a:gs>
          </a:gsLst>
          <a:lin ang="16200000" scaled="0"/>
        </a:gradFill>
        <a:ln>
          <a:noFill/>
        </a:ln>
        <a:effectLst>
          <a:outerShdw blurRad="50800" dist="38100" dir="5400000" rotWithShape="0">
            <a:srgbClr val="000000">
              <a:alpha val="35000"/>
            </a:srgbClr>
          </a:outerShdw>
        </a:effectLst>
        <a:scene3d>
          <a:camera prst="orthographicFront"/>
          <a:lightRig rig="threePt" dir="t">
            <a:rot lat="0" lon="0" rev="7500000"/>
          </a:lightRig>
        </a:scene3d>
        <a:sp3d prstMaterial="plastic">
          <a:bevelT w="127000" h="25400" prst="relaxedInset"/>
        </a:sp3d>
      </dsp:spPr>
      <dsp:style>
        <a:lnRef idx="0">
          <a:scrgbClr r="0" g="0" b="0"/>
        </a:lnRef>
        <a:fillRef idx="3">
          <a:scrgbClr r="0" g="0" b="0"/>
        </a:fillRef>
        <a:effectRef idx="2">
          <a:scrgbClr r="0" g="0" b="0"/>
        </a:effectRef>
        <a:fontRef idx="minor">
          <a:schemeClr val="lt1"/>
        </a:fontRef>
      </dsp:style>
      <dsp:txBody>
        <a:bodyPr spcFirstLastPara="0" vert="horz" wrap="square" lIns="190500" tIns="190500" rIns="190500" bIns="190500" numCol="1" spcCol="1270" anchor="ctr" anchorCtr="0">
          <a:noAutofit/>
        </a:bodyPr>
        <a:lstStyle/>
        <a:p>
          <a:pPr marL="0" lvl="0" indent="0" algn="ctr" defTabSz="2222500">
            <a:lnSpc>
              <a:spcPct val="90000"/>
            </a:lnSpc>
            <a:spcBef>
              <a:spcPct val="0"/>
            </a:spcBef>
            <a:spcAft>
              <a:spcPct val="35000"/>
            </a:spcAft>
            <a:buNone/>
          </a:pPr>
          <a:r>
            <a:rPr lang="en-US" sz="5000" kern="1200" dirty="0"/>
            <a:t>62%</a:t>
          </a:r>
        </a:p>
      </dsp:txBody>
      <dsp:txXfrm>
        <a:off x="6588433" y="4206462"/>
        <a:ext cx="1625464" cy="1101992"/>
      </dsp:txXfrm>
    </dsp:sp>
    <dsp:sp modelId="{23BBB5CE-19A3-4034-8000-FEA2E4AD6075}">
      <dsp:nvSpPr>
        <dsp:cNvPr id="0" name=""/>
        <dsp:cNvSpPr/>
      </dsp:nvSpPr>
      <dsp:spPr>
        <a:xfrm>
          <a:off x="8273524" y="4263309"/>
          <a:ext cx="1268941" cy="98706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33350" tIns="133350" rIns="133350" bIns="133350" numCol="1" spcCol="1270" anchor="ctr" anchorCtr="0">
          <a:noAutofit/>
        </a:bodyPr>
        <a:lstStyle/>
        <a:p>
          <a:pPr marL="228600" lvl="1" indent="-228600" algn="l" defTabSz="1200150">
            <a:lnSpc>
              <a:spcPct val="90000"/>
            </a:lnSpc>
            <a:spcBef>
              <a:spcPct val="0"/>
            </a:spcBef>
            <a:spcAft>
              <a:spcPct val="15000"/>
            </a:spcAft>
            <a:buChar char="•"/>
          </a:pPr>
          <a:r>
            <a:rPr lang="en-US" sz="2700" kern="1200" dirty="0"/>
            <a:t>2024</a:t>
          </a:r>
        </a:p>
      </dsp:txBody>
      <dsp:txXfrm>
        <a:off x="8273524" y="4263309"/>
        <a:ext cx="1268941" cy="987065"/>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47B4DB0-743B-4C93-8EEB-F2C4B667778D}">
      <dsp:nvSpPr>
        <dsp:cNvPr id="0" name=""/>
        <dsp:cNvSpPr/>
      </dsp:nvSpPr>
      <dsp:spPr>
        <a:xfrm>
          <a:off x="0" y="701036"/>
          <a:ext cx="10820400" cy="11088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BFEEA816-8905-4F14-8BF0-C9D3A139E332}">
      <dsp:nvSpPr>
        <dsp:cNvPr id="0" name=""/>
        <dsp:cNvSpPr/>
      </dsp:nvSpPr>
      <dsp:spPr>
        <a:xfrm>
          <a:off x="541020" y="51596"/>
          <a:ext cx="7574280" cy="129888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290" tIns="0" rIns="286290" bIns="0" numCol="1" spcCol="1270" anchor="ctr" anchorCtr="0">
          <a:noAutofit/>
        </a:bodyPr>
        <a:lstStyle/>
        <a:p>
          <a:pPr marL="0" lvl="0" indent="0" algn="l" defTabSz="1955800">
            <a:lnSpc>
              <a:spcPct val="90000"/>
            </a:lnSpc>
            <a:spcBef>
              <a:spcPct val="0"/>
            </a:spcBef>
            <a:spcAft>
              <a:spcPct val="35000"/>
            </a:spcAft>
            <a:buNone/>
          </a:pPr>
          <a:r>
            <a:rPr lang="en-US" sz="4400" kern="1200" dirty="0"/>
            <a:t>meaning</a:t>
          </a:r>
        </a:p>
      </dsp:txBody>
      <dsp:txXfrm>
        <a:off x="604426" y="115002"/>
        <a:ext cx="7447468" cy="1172068"/>
      </dsp:txXfrm>
    </dsp:sp>
    <dsp:sp modelId="{A824D58E-EB37-4E5B-AEAF-D1B79E4AAC20}">
      <dsp:nvSpPr>
        <dsp:cNvPr id="0" name=""/>
        <dsp:cNvSpPr/>
      </dsp:nvSpPr>
      <dsp:spPr>
        <a:xfrm>
          <a:off x="0" y="2696876"/>
          <a:ext cx="10820400" cy="1108800"/>
        </a:xfrm>
        <a:prstGeom prst="rect">
          <a:avLst/>
        </a:prstGeom>
        <a:solidFill>
          <a:schemeClr val="lt1">
            <a:alpha val="90000"/>
            <a:hueOff val="0"/>
            <a:satOff val="0"/>
            <a:lumOff val="0"/>
            <a:alphaOff val="0"/>
          </a:schemeClr>
        </a:solidFill>
        <a:ln w="19050" cap="flat" cmpd="sng" algn="ctr">
          <a:solidFill>
            <a:schemeClr val="accent3">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1A60BDB-4DAB-40C3-9A6B-71F30DEDC63B}">
      <dsp:nvSpPr>
        <dsp:cNvPr id="0" name=""/>
        <dsp:cNvSpPr/>
      </dsp:nvSpPr>
      <dsp:spPr>
        <a:xfrm>
          <a:off x="541020" y="2047436"/>
          <a:ext cx="7574280" cy="1298880"/>
        </a:xfrm>
        <a:prstGeom prst="roundRect">
          <a:avLst/>
        </a:prstGeom>
        <a:solidFill>
          <a:schemeClr val="accent3">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290" tIns="0" rIns="286290" bIns="0" numCol="1" spcCol="1270" anchor="ctr" anchorCtr="0">
          <a:noAutofit/>
        </a:bodyPr>
        <a:lstStyle/>
        <a:p>
          <a:pPr marL="0" lvl="0" indent="0" algn="l" defTabSz="1955800">
            <a:lnSpc>
              <a:spcPct val="90000"/>
            </a:lnSpc>
            <a:spcBef>
              <a:spcPct val="0"/>
            </a:spcBef>
            <a:spcAft>
              <a:spcPct val="35000"/>
            </a:spcAft>
            <a:buNone/>
          </a:pPr>
          <a:r>
            <a:rPr lang="en-US" sz="4400" kern="1200" dirty="0"/>
            <a:t>membership</a:t>
          </a:r>
        </a:p>
      </dsp:txBody>
      <dsp:txXfrm>
        <a:off x="604426" y="2110842"/>
        <a:ext cx="7447468" cy="1172068"/>
      </dsp:txXfrm>
    </dsp:sp>
    <dsp:sp modelId="{3A2B973D-D931-4D88-BA9A-88E146642BAD}">
      <dsp:nvSpPr>
        <dsp:cNvPr id="0" name=""/>
        <dsp:cNvSpPr/>
      </dsp:nvSpPr>
      <dsp:spPr>
        <a:xfrm>
          <a:off x="0" y="4692716"/>
          <a:ext cx="10820400" cy="1108800"/>
        </a:xfrm>
        <a:prstGeom prst="rect">
          <a:avLst/>
        </a:prstGeom>
        <a:solidFill>
          <a:schemeClr val="lt1">
            <a:alpha val="90000"/>
            <a:hueOff val="0"/>
            <a:satOff val="0"/>
            <a:lumOff val="0"/>
            <a:alphaOff val="0"/>
          </a:schemeClr>
        </a:solidFill>
        <a:ln w="19050" cap="flat" cmpd="sng" algn="ctr">
          <a:solidFill>
            <a:schemeClr val="accent4">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2A8BB8E-F85C-48CE-BB09-A15456B7E127}">
      <dsp:nvSpPr>
        <dsp:cNvPr id="0" name=""/>
        <dsp:cNvSpPr/>
      </dsp:nvSpPr>
      <dsp:spPr>
        <a:xfrm>
          <a:off x="541020" y="4043276"/>
          <a:ext cx="7574280" cy="1298880"/>
        </a:xfrm>
        <a:prstGeom prst="roundRect">
          <a:avLst/>
        </a:prstGeom>
        <a:solidFill>
          <a:schemeClr val="accent4">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86290" tIns="0" rIns="286290" bIns="0" numCol="1" spcCol="1270" anchor="ctr" anchorCtr="0">
          <a:noAutofit/>
        </a:bodyPr>
        <a:lstStyle/>
        <a:p>
          <a:pPr marL="0" lvl="0" indent="0" algn="l" defTabSz="1955800">
            <a:lnSpc>
              <a:spcPct val="90000"/>
            </a:lnSpc>
            <a:spcBef>
              <a:spcPct val="0"/>
            </a:spcBef>
            <a:spcAft>
              <a:spcPct val="35000"/>
            </a:spcAft>
            <a:buNone/>
          </a:pPr>
          <a:r>
            <a:rPr lang="en-US" sz="4400" kern="1200" dirty="0"/>
            <a:t>sense of purpose</a:t>
          </a:r>
        </a:p>
      </dsp:txBody>
      <dsp:txXfrm>
        <a:off x="604426" y="4106682"/>
        <a:ext cx="7447468" cy="1172068"/>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C23CF40-8A3E-4956-A70A-690751D6C322}">
      <dsp:nvSpPr>
        <dsp:cNvPr id="0" name=""/>
        <dsp:cNvSpPr/>
      </dsp:nvSpPr>
      <dsp:spPr>
        <a:xfrm>
          <a:off x="0" y="459440"/>
          <a:ext cx="11049000" cy="579600"/>
        </a:xfrm>
        <a:prstGeom prst="rect">
          <a:avLst/>
        </a:prstGeom>
        <a:solidFill>
          <a:schemeClr val="lt1">
            <a:alpha val="90000"/>
            <a:hueOff val="0"/>
            <a:satOff val="0"/>
            <a:lumOff val="0"/>
            <a:alphaOff val="0"/>
          </a:schemeClr>
        </a:solidFill>
        <a:ln w="19050" cap="flat" cmpd="sng" algn="ctr">
          <a:solidFill>
            <a:schemeClr val="accent2">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1E9514AB-9BC0-4667-AC95-D35E115E1CDF}">
      <dsp:nvSpPr>
        <dsp:cNvPr id="0" name=""/>
        <dsp:cNvSpPr/>
      </dsp:nvSpPr>
      <dsp:spPr>
        <a:xfrm>
          <a:off x="552450" y="119960"/>
          <a:ext cx="7734300" cy="678960"/>
        </a:xfrm>
        <a:prstGeom prst="roundRect">
          <a:avLst/>
        </a:prstGeom>
        <a:solidFill>
          <a:schemeClr val="accent2">
            <a:hueOff val="0"/>
            <a:satOff val="0"/>
            <a:lumOff val="0"/>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244600">
            <a:lnSpc>
              <a:spcPct val="90000"/>
            </a:lnSpc>
            <a:spcBef>
              <a:spcPct val="0"/>
            </a:spcBef>
            <a:spcAft>
              <a:spcPct val="35000"/>
            </a:spcAft>
            <a:buNone/>
          </a:pPr>
          <a:r>
            <a:rPr lang="en-US" sz="2800" kern="1200" dirty="0"/>
            <a:t>Emphasizing Purpose and Impact</a:t>
          </a:r>
        </a:p>
      </dsp:txBody>
      <dsp:txXfrm>
        <a:off x="585594" y="153104"/>
        <a:ext cx="7668012" cy="612672"/>
      </dsp:txXfrm>
    </dsp:sp>
    <dsp:sp modelId="{EA70E9F1-9F8D-495D-B645-3C22FD991A33}">
      <dsp:nvSpPr>
        <dsp:cNvPr id="0" name=""/>
        <dsp:cNvSpPr/>
      </dsp:nvSpPr>
      <dsp:spPr>
        <a:xfrm>
          <a:off x="0" y="1502720"/>
          <a:ext cx="11049000" cy="579600"/>
        </a:xfrm>
        <a:prstGeom prst="rect">
          <a:avLst/>
        </a:prstGeom>
        <a:solidFill>
          <a:schemeClr val="lt1">
            <a:alpha val="90000"/>
            <a:hueOff val="0"/>
            <a:satOff val="0"/>
            <a:lumOff val="0"/>
            <a:alphaOff val="0"/>
          </a:schemeClr>
        </a:solidFill>
        <a:ln w="19050" cap="flat" cmpd="sng" algn="ctr">
          <a:solidFill>
            <a:schemeClr val="accent2">
              <a:hueOff val="1288723"/>
              <a:satOff val="-3699"/>
              <a:lumOff val="-5922"/>
              <a:alphaOff val="0"/>
            </a:schemeClr>
          </a:solidFill>
          <a:prstDash val="solid"/>
          <a:miter lim="800000"/>
        </a:ln>
        <a:effectLst/>
      </dsp:spPr>
      <dsp:style>
        <a:lnRef idx="2">
          <a:scrgbClr r="0" g="0" b="0"/>
        </a:lnRef>
        <a:fillRef idx="1">
          <a:scrgbClr r="0" g="0" b="0"/>
        </a:fillRef>
        <a:effectRef idx="0">
          <a:scrgbClr r="0" g="0" b="0"/>
        </a:effectRef>
        <a:fontRef idx="minor"/>
      </dsp:style>
    </dsp:sp>
    <dsp:sp modelId="{294EEA26-3B5A-46B9-88E0-CA79DABBB5F9}">
      <dsp:nvSpPr>
        <dsp:cNvPr id="0" name=""/>
        <dsp:cNvSpPr/>
      </dsp:nvSpPr>
      <dsp:spPr>
        <a:xfrm>
          <a:off x="552450" y="1163240"/>
          <a:ext cx="7734300" cy="678960"/>
        </a:xfrm>
        <a:prstGeom prst="roundRect">
          <a:avLst/>
        </a:prstGeom>
        <a:solidFill>
          <a:schemeClr val="accent2">
            <a:hueOff val="1288723"/>
            <a:satOff val="-3699"/>
            <a:lumOff val="-5922"/>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244600">
            <a:lnSpc>
              <a:spcPct val="90000"/>
            </a:lnSpc>
            <a:spcBef>
              <a:spcPct val="0"/>
            </a:spcBef>
            <a:spcAft>
              <a:spcPct val="35000"/>
            </a:spcAft>
            <a:buNone/>
          </a:pP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Flexible and Hybrid Work Environments</a:t>
          </a:r>
          <a:endParaRPr lang="en-US" sz="2800" kern="1200" dirty="0"/>
        </a:p>
      </dsp:txBody>
      <dsp:txXfrm>
        <a:off x="585594" y="1196384"/>
        <a:ext cx="7668012" cy="612672"/>
      </dsp:txXfrm>
    </dsp:sp>
    <dsp:sp modelId="{F3B2A3C0-C247-4754-9A9F-AE798B5D6487}">
      <dsp:nvSpPr>
        <dsp:cNvPr id="0" name=""/>
        <dsp:cNvSpPr/>
      </dsp:nvSpPr>
      <dsp:spPr>
        <a:xfrm>
          <a:off x="0" y="2546000"/>
          <a:ext cx="11049000" cy="579600"/>
        </a:xfrm>
        <a:prstGeom prst="rect">
          <a:avLst/>
        </a:prstGeom>
        <a:solidFill>
          <a:schemeClr val="lt1">
            <a:alpha val="90000"/>
            <a:hueOff val="0"/>
            <a:satOff val="0"/>
            <a:lumOff val="0"/>
            <a:alphaOff val="0"/>
          </a:schemeClr>
        </a:solidFill>
        <a:ln w="19050" cap="flat" cmpd="sng" algn="ctr">
          <a:solidFill>
            <a:schemeClr val="accent2">
              <a:hueOff val="2577445"/>
              <a:satOff val="-7397"/>
              <a:lumOff val="-11844"/>
              <a:alphaOff val="0"/>
            </a:schemeClr>
          </a:solidFill>
          <a:prstDash val="solid"/>
          <a:miter lim="800000"/>
        </a:ln>
        <a:effectLst/>
      </dsp:spPr>
      <dsp:style>
        <a:lnRef idx="2">
          <a:scrgbClr r="0" g="0" b="0"/>
        </a:lnRef>
        <a:fillRef idx="1">
          <a:scrgbClr r="0" g="0" b="0"/>
        </a:fillRef>
        <a:effectRef idx="0">
          <a:scrgbClr r="0" g="0" b="0"/>
        </a:effectRef>
        <a:fontRef idx="minor"/>
      </dsp:style>
    </dsp:sp>
    <dsp:sp modelId="{066699F7-FCA1-4C5C-A7FE-D38F372F61D3}">
      <dsp:nvSpPr>
        <dsp:cNvPr id="0" name=""/>
        <dsp:cNvSpPr/>
      </dsp:nvSpPr>
      <dsp:spPr>
        <a:xfrm>
          <a:off x="552450" y="2206520"/>
          <a:ext cx="7734300" cy="678960"/>
        </a:xfrm>
        <a:prstGeom prst="roundRect">
          <a:avLst/>
        </a:prstGeom>
        <a:solidFill>
          <a:schemeClr val="accent2">
            <a:hueOff val="2577445"/>
            <a:satOff val="-7397"/>
            <a:lumOff val="-11844"/>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244600">
            <a:lnSpc>
              <a:spcPct val="90000"/>
            </a:lnSpc>
            <a:spcBef>
              <a:spcPct val="0"/>
            </a:spcBef>
            <a:spcAft>
              <a:spcPct val="35000"/>
            </a:spcAft>
            <a:buNone/>
          </a:pP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Quality of Life</a:t>
          </a:r>
          <a:endParaRPr lang="en-US" sz="2800" kern="1200" dirty="0"/>
        </a:p>
      </dsp:txBody>
      <dsp:txXfrm>
        <a:off x="585594" y="2239664"/>
        <a:ext cx="7668012" cy="612672"/>
      </dsp:txXfrm>
    </dsp:sp>
    <dsp:sp modelId="{0876C22D-16F2-4BA0-AFC9-B78CEFD000F0}">
      <dsp:nvSpPr>
        <dsp:cNvPr id="0" name=""/>
        <dsp:cNvSpPr/>
      </dsp:nvSpPr>
      <dsp:spPr>
        <a:xfrm>
          <a:off x="0" y="3589280"/>
          <a:ext cx="11049000" cy="579600"/>
        </a:xfrm>
        <a:prstGeom prst="rect">
          <a:avLst/>
        </a:prstGeom>
        <a:solidFill>
          <a:schemeClr val="lt1">
            <a:alpha val="90000"/>
            <a:hueOff val="0"/>
            <a:satOff val="0"/>
            <a:lumOff val="0"/>
            <a:alphaOff val="0"/>
          </a:schemeClr>
        </a:solidFill>
        <a:ln w="19050" cap="flat" cmpd="sng" algn="ctr">
          <a:solidFill>
            <a:schemeClr val="accent2">
              <a:hueOff val="3866169"/>
              <a:satOff val="-11096"/>
              <a:lumOff val="-17765"/>
              <a:alphaOff val="0"/>
            </a:schemeClr>
          </a:solidFill>
          <a:prstDash val="solid"/>
          <a:miter lim="800000"/>
        </a:ln>
        <a:effectLst/>
      </dsp:spPr>
      <dsp:style>
        <a:lnRef idx="2">
          <a:scrgbClr r="0" g="0" b="0"/>
        </a:lnRef>
        <a:fillRef idx="1">
          <a:scrgbClr r="0" g="0" b="0"/>
        </a:fillRef>
        <a:effectRef idx="0">
          <a:scrgbClr r="0" g="0" b="0"/>
        </a:effectRef>
        <a:fontRef idx="minor"/>
      </dsp:style>
    </dsp:sp>
    <dsp:sp modelId="{C19B1072-896A-480A-9656-DB6F487C4F0D}">
      <dsp:nvSpPr>
        <dsp:cNvPr id="0" name=""/>
        <dsp:cNvSpPr/>
      </dsp:nvSpPr>
      <dsp:spPr>
        <a:xfrm>
          <a:off x="552450" y="3249800"/>
          <a:ext cx="7734300" cy="678960"/>
        </a:xfrm>
        <a:prstGeom prst="roundRect">
          <a:avLst/>
        </a:prstGeom>
        <a:solidFill>
          <a:schemeClr val="accent2">
            <a:hueOff val="3866169"/>
            <a:satOff val="-11096"/>
            <a:lumOff val="-17765"/>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066800">
            <a:lnSpc>
              <a:spcPct val="90000"/>
            </a:lnSpc>
            <a:spcBef>
              <a:spcPct val="0"/>
            </a:spcBef>
            <a:spcAft>
              <a:spcPct val="35000"/>
            </a:spcAft>
            <a:buNone/>
          </a:pPr>
          <a:r>
            <a:rPr lang="en-US" sz="2400" kern="1200" dirty="0">
              <a:effectLst/>
              <a:latin typeface="Calibri" panose="020F0502020204030204" pitchFamily="34" charset="0"/>
              <a:ea typeface="Calibri" panose="020F0502020204030204" pitchFamily="34" charset="0"/>
              <a:cs typeface="Times New Roman" panose="02020603050405020304" pitchFamily="18" charset="0"/>
            </a:rPr>
            <a:t>Educational and Professional Development Opportunities</a:t>
          </a:r>
          <a:endParaRPr lang="en-US" sz="2400" kern="1200" dirty="0"/>
        </a:p>
      </dsp:txBody>
      <dsp:txXfrm>
        <a:off x="585594" y="3282944"/>
        <a:ext cx="7668012" cy="612672"/>
      </dsp:txXfrm>
    </dsp:sp>
    <dsp:sp modelId="{64DB3466-867A-457A-8168-CA51C7E4A066}">
      <dsp:nvSpPr>
        <dsp:cNvPr id="0" name=""/>
        <dsp:cNvSpPr/>
      </dsp:nvSpPr>
      <dsp:spPr>
        <a:xfrm>
          <a:off x="0" y="4632559"/>
          <a:ext cx="11049000" cy="579600"/>
        </a:xfrm>
        <a:prstGeom prst="rect">
          <a:avLst/>
        </a:prstGeom>
        <a:solidFill>
          <a:schemeClr val="lt1">
            <a:alpha val="90000"/>
            <a:hueOff val="0"/>
            <a:satOff val="0"/>
            <a:lumOff val="0"/>
            <a:alphaOff val="0"/>
          </a:schemeClr>
        </a:solidFill>
        <a:ln w="19050" cap="flat" cmpd="sng" algn="ctr">
          <a:solidFill>
            <a:schemeClr val="accent2">
              <a:hueOff val="5154891"/>
              <a:satOff val="-14794"/>
              <a:lumOff val="-23687"/>
              <a:alphaOff val="0"/>
            </a:schemeClr>
          </a:solidFill>
          <a:prstDash val="solid"/>
          <a:miter lim="800000"/>
        </a:ln>
        <a:effectLst/>
      </dsp:spPr>
      <dsp:style>
        <a:lnRef idx="2">
          <a:scrgbClr r="0" g="0" b="0"/>
        </a:lnRef>
        <a:fillRef idx="1">
          <a:scrgbClr r="0" g="0" b="0"/>
        </a:fillRef>
        <a:effectRef idx="0">
          <a:scrgbClr r="0" g="0" b="0"/>
        </a:effectRef>
        <a:fontRef idx="minor"/>
      </dsp:style>
    </dsp:sp>
    <dsp:sp modelId="{8F8F0EE9-81B2-4C00-A3AD-8C38D57FC719}">
      <dsp:nvSpPr>
        <dsp:cNvPr id="0" name=""/>
        <dsp:cNvSpPr/>
      </dsp:nvSpPr>
      <dsp:spPr>
        <a:xfrm>
          <a:off x="552450" y="4293080"/>
          <a:ext cx="7734300" cy="678960"/>
        </a:xfrm>
        <a:prstGeom prst="roundRect">
          <a:avLst/>
        </a:prstGeom>
        <a:solidFill>
          <a:schemeClr val="accent2">
            <a:hueOff val="5154891"/>
            <a:satOff val="-14794"/>
            <a:lumOff val="-23687"/>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244600">
            <a:lnSpc>
              <a:spcPct val="90000"/>
            </a:lnSpc>
            <a:spcBef>
              <a:spcPct val="0"/>
            </a:spcBef>
            <a:spcAft>
              <a:spcPct val="35000"/>
            </a:spcAft>
            <a:buNone/>
          </a:pPr>
          <a:r>
            <a:rPr lang="en-US" sz="2800" kern="1200" dirty="0">
              <a:effectLst/>
              <a:latin typeface="Calibri" panose="020F0502020204030204" pitchFamily="34" charset="0"/>
              <a:ea typeface="Calibri" panose="020F0502020204030204" pitchFamily="34" charset="0"/>
              <a:cs typeface="Times New Roman" panose="02020603050405020304" pitchFamily="18" charset="0"/>
            </a:rPr>
            <a:t>Tech and Innovation Hubs</a:t>
          </a:r>
          <a:endParaRPr lang="en-US" sz="2800" kern="1200" dirty="0"/>
        </a:p>
      </dsp:txBody>
      <dsp:txXfrm>
        <a:off x="585594" y="4326224"/>
        <a:ext cx="7668012" cy="612672"/>
      </dsp:txXfrm>
    </dsp:sp>
    <dsp:sp modelId="{6F9934FB-3703-440E-A11F-5A328C08EECF}">
      <dsp:nvSpPr>
        <dsp:cNvPr id="0" name=""/>
        <dsp:cNvSpPr/>
      </dsp:nvSpPr>
      <dsp:spPr>
        <a:xfrm>
          <a:off x="0" y="5675840"/>
          <a:ext cx="11049000" cy="579600"/>
        </a:xfrm>
        <a:prstGeom prst="rect">
          <a:avLst/>
        </a:prstGeom>
        <a:solidFill>
          <a:schemeClr val="lt1">
            <a:alpha val="90000"/>
            <a:hueOff val="0"/>
            <a:satOff val="0"/>
            <a:lumOff val="0"/>
            <a:alphaOff val="0"/>
          </a:schemeClr>
        </a:solidFill>
        <a:ln w="19050" cap="flat" cmpd="sng" algn="ctr">
          <a:solidFill>
            <a:schemeClr val="accent2">
              <a:hueOff val="6443614"/>
              <a:satOff val="-18493"/>
              <a:lumOff val="-29609"/>
              <a:alphaOff val="0"/>
            </a:schemeClr>
          </a:solidFill>
          <a:prstDash val="solid"/>
          <a:miter lim="800000"/>
        </a:ln>
        <a:effectLst/>
      </dsp:spPr>
      <dsp:style>
        <a:lnRef idx="2">
          <a:scrgbClr r="0" g="0" b="0"/>
        </a:lnRef>
        <a:fillRef idx="1">
          <a:scrgbClr r="0" g="0" b="0"/>
        </a:fillRef>
        <a:effectRef idx="0">
          <a:scrgbClr r="0" g="0" b="0"/>
        </a:effectRef>
        <a:fontRef idx="minor"/>
      </dsp:style>
    </dsp:sp>
    <dsp:sp modelId="{2186CB1C-C54E-4CBB-BE0E-AFFC19CD59ED}">
      <dsp:nvSpPr>
        <dsp:cNvPr id="0" name=""/>
        <dsp:cNvSpPr/>
      </dsp:nvSpPr>
      <dsp:spPr>
        <a:xfrm>
          <a:off x="552450" y="5336360"/>
          <a:ext cx="7734300" cy="678960"/>
        </a:xfrm>
        <a:prstGeom prst="roundRect">
          <a:avLst/>
        </a:prstGeom>
        <a:solidFill>
          <a:schemeClr val="accent2">
            <a:hueOff val="6443614"/>
            <a:satOff val="-18493"/>
            <a:lumOff val="-29609"/>
            <a:alphaOff val="0"/>
          </a:schemeClr>
        </a:solid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292338" tIns="0" rIns="292338" bIns="0" numCol="1" spcCol="1270" anchor="ctr" anchorCtr="0">
          <a:noAutofit/>
        </a:bodyPr>
        <a:lstStyle/>
        <a:p>
          <a:pPr marL="0" lvl="0" indent="0" algn="l" defTabSz="1244600">
            <a:lnSpc>
              <a:spcPct val="90000"/>
            </a:lnSpc>
            <a:spcBef>
              <a:spcPct val="0"/>
            </a:spcBef>
            <a:spcAft>
              <a:spcPct val="35000"/>
            </a:spcAft>
            <a:buNone/>
          </a:pPr>
          <a:r>
            <a:rPr lang="en-US" sz="2800" kern="1200">
              <a:effectLst/>
              <a:latin typeface="Calibri" panose="020F0502020204030204" pitchFamily="34" charset="0"/>
              <a:ea typeface="Calibri" panose="020F0502020204030204" pitchFamily="34" charset="0"/>
              <a:cs typeface="Times New Roman" panose="02020603050405020304" pitchFamily="18" charset="0"/>
            </a:rPr>
            <a:t>Strong Digital Presence and Engagement</a:t>
          </a:r>
          <a:endParaRPr lang="en-US" sz="2800" kern="1200" dirty="0"/>
        </a:p>
      </dsp:txBody>
      <dsp:txXfrm>
        <a:off x="585594" y="5369504"/>
        <a:ext cx="7668012" cy="612672"/>
      </dsp:txXfrm>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BF9AEEE-BF0B-4EEE-84D7-37AC0BE45C48}">
      <dsp:nvSpPr>
        <dsp:cNvPr id="0" name=""/>
        <dsp:cNvSpPr/>
      </dsp:nvSpPr>
      <dsp:spPr>
        <a:xfrm>
          <a:off x="0" y="758"/>
          <a:ext cx="11049000" cy="17748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F40C7C3-A13A-497D-BE6E-5FE892A28979}">
      <dsp:nvSpPr>
        <dsp:cNvPr id="0" name=""/>
        <dsp:cNvSpPr/>
      </dsp:nvSpPr>
      <dsp:spPr>
        <a:xfrm>
          <a:off x="536890" y="400098"/>
          <a:ext cx="976164" cy="976164"/>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099B93FE-7EE2-4935-8B23-DA4E93C714EF}">
      <dsp:nvSpPr>
        <dsp:cNvPr id="0" name=""/>
        <dsp:cNvSpPr/>
      </dsp:nvSpPr>
      <dsp:spPr>
        <a:xfrm>
          <a:off x="2049946" y="758"/>
          <a:ext cx="8999053" cy="1774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838" tIns="187838" rIns="187838" bIns="187838" numCol="1" spcCol="1270" anchor="ctr" anchorCtr="0">
          <a:noAutofit/>
        </a:bodyPr>
        <a:lstStyle/>
        <a:p>
          <a:pPr marL="0" lvl="0" indent="0" algn="l" defTabSz="1066800">
            <a:lnSpc>
              <a:spcPct val="100000"/>
            </a:lnSpc>
            <a:spcBef>
              <a:spcPct val="0"/>
            </a:spcBef>
            <a:spcAft>
              <a:spcPct val="35000"/>
            </a:spcAft>
            <a:buNone/>
          </a:pPr>
          <a:r>
            <a:rPr lang="en-US" sz="2400" b="1" kern="1200" dirty="0"/>
            <a:t>They ask for more money, vacation, the moon. The audacity!</a:t>
          </a:r>
        </a:p>
        <a:p>
          <a:pPr marL="0" lvl="0" indent="0" algn="l" defTabSz="1066800">
            <a:lnSpc>
              <a:spcPct val="100000"/>
            </a:lnSpc>
            <a:spcBef>
              <a:spcPct val="0"/>
            </a:spcBef>
            <a:spcAft>
              <a:spcPct val="35000"/>
            </a:spcAft>
            <a:buNone/>
          </a:pPr>
          <a:r>
            <a:rPr lang="en-US" sz="2400" b="1" kern="1200" dirty="0"/>
            <a:t> </a:t>
          </a:r>
          <a:r>
            <a:rPr lang="en-US" sz="2400" kern="1200" dirty="0"/>
            <a:t>Solution: Micromanage for a month and then show autonomy. “Maybe in five years.”</a:t>
          </a:r>
        </a:p>
      </dsp:txBody>
      <dsp:txXfrm>
        <a:off x="2049946" y="758"/>
        <a:ext cx="8999053" cy="1774845"/>
      </dsp:txXfrm>
    </dsp:sp>
    <dsp:sp modelId="{E5AB8E90-C1A3-4739-9CE8-E5280E063039}">
      <dsp:nvSpPr>
        <dsp:cNvPr id="0" name=""/>
        <dsp:cNvSpPr/>
      </dsp:nvSpPr>
      <dsp:spPr>
        <a:xfrm>
          <a:off x="0" y="2219314"/>
          <a:ext cx="11049000" cy="17748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F1F0C12C-F1A6-4B02-96A6-7CB6B3A7AE17}">
      <dsp:nvSpPr>
        <dsp:cNvPr id="0" name=""/>
        <dsp:cNvSpPr/>
      </dsp:nvSpPr>
      <dsp:spPr>
        <a:xfrm>
          <a:off x="536890" y="2618655"/>
          <a:ext cx="976164" cy="976164"/>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00FC038-A17D-42A1-84B2-5A8AAFC1DC20}">
      <dsp:nvSpPr>
        <dsp:cNvPr id="0" name=""/>
        <dsp:cNvSpPr/>
      </dsp:nvSpPr>
      <dsp:spPr>
        <a:xfrm>
          <a:off x="2049946" y="2219314"/>
          <a:ext cx="8999053" cy="1774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838" tIns="187838" rIns="187838" bIns="187838" numCol="1" spcCol="1270" anchor="ctr" anchorCtr="0">
          <a:noAutofit/>
        </a:bodyPr>
        <a:lstStyle/>
        <a:p>
          <a:pPr marL="0" lvl="0" indent="0" algn="l" defTabSz="1066800">
            <a:lnSpc>
              <a:spcPct val="100000"/>
            </a:lnSpc>
            <a:spcBef>
              <a:spcPct val="0"/>
            </a:spcBef>
            <a:spcAft>
              <a:spcPct val="35000"/>
            </a:spcAft>
            <a:buNone/>
          </a:pPr>
          <a:r>
            <a:rPr lang="en-US" sz="2400" b="1" kern="1200" dirty="0"/>
            <a:t>They wish to have a voice quicker than earlier generations. </a:t>
          </a:r>
        </a:p>
        <a:p>
          <a:pPr marL="0" lvl="0" indent="0" algn="l" defTabSz="1066800">
            <a:lnSpc>
              <a:spcPct val="100000"/>
            </a:lnSpc>
            <a:spcBef>
              <a:spcPct val="0"/>
            </a:spcBef>
            <a:spcAft>
              <a:spcPct val="35000"/>
            </a:spcAft>
            <a:buNone/>
          </a:pPr>
          <a:r>
            <a:rPr lang="en-US" sz="2400" kern="1200" dirty="0"/>
            <a:t>Solution: Everybody has a voice but not everybody has an equal voice.  One earns the depth of voice with time. </a:t>
          </a:r>
        </a:p>
      </dsp:txBody>
      <dsp:txXfrm>
        <a:off x="2049946" y="2219314"/>
        <a:ext cx="8999053" cy="1774845"/>
      </dsp:txXfrm>
    </dsp:sp>
    <dsp:sp modelId="{A5312375-91C7-42EC-BCAD-0A2BF6BAFE22}">
      <dsp:nvSpPr>
        <dsp:cNvPr id="0" name=""/>
        <dsp:cNvSpPr/>
      </dsp:nvSpPr>
      <dsp:spPr>
        <a:xfrm>
          <a:off x="0" y="4437871"/>
          <a:ext cx="11049000" cy="1774845"/>
        </a:xfrm>
        <a:prstGeom prst="roundRect">
          <a:avLst>
            <a:gd name="adj" fmla="val 10000"/>
          </a:avLst>
        </a:prstGeom>
        <a:solidFill>
          <a:schemeClr val="accent2">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4274282-3E37-46AE-AB38-15A62E4707E0}">
      <dsp:nvSpPr>
        <dsp:cNvPr id="0" name=""/>
        <dsp:cNvSpPr/>
      </dsp:nvSpPr>
      <dsp:spPr>
        <a:xfrm>
          <a:off x="536890" y="4837211"/>
          <a:ext cx="976164" cy="976164"/>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36837D9D-C1AF-43C8-AB8E-8E2BA132DB42}">
      <dsp:nvSpPr>
        <dsp:cNvPr id="0" name=""/>
        <dsp:cNvSpPr/>
      </dsp:nvSpPr>
      <dsp:spPr>
        <a:xfrm>
          <a:off x="2049946" y="4437871"/>
          <a:ext cx="8999053" cy="177484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7838" tIns="187838" rIns="187838" bIns="187838" numCol="1" spcCol="1270" anchor="ctr" anchorCtr="0">
          <a:noAutofit/>
        </a:bodyPr>
        <a:lstStyle/>
        <a:p>
          <a:pPr marL="0" lvl="0" indent="0" algn="l" defTabSz="1066800">
            <a:lnSpc>
              <a:spcPct val="100000"/>
            </a:lnSpc>
            <a:spcBef>
              <a:spcPct val="0"/>
            </a:spcBef>
            <a:spcAft>
              <a:spcPct val="35000"/>
            </a:spcAft>
            <a:buNone/>
          </a:pPr>
          <a:r>
            <a:rPr lang="en-US" sz="2400" b="1" kern="1200" dirty="0"/>
            <a:t>7 out of 10 young people wish to be an entrepreneur. </a:t>
          </a:r>
        </a:p>
        <a:p>
          <a:pPr marL="0" lvl="0" indent="0" algn="l" defTabSz="1066800">
            <a:lnSpc>
              <a:spcPct val="100000"/>
            </a:lnSpc>
            <a:spcBef>
              <a:spcPct val="0"/>
            </a:spcBef>
            <a:spcAft>
              <a:spcPct val="35000"/>
            </a:spcAft>
            <a:buNone/>
          </a:pPr>
          <a:r>
            <a:rPr lang="en-US" sz="2400" kern="1200" dirty="0"/>
            <a:t>Solution: They wish to produce but need help; show them the way. </a:t>
          </a:r>
          <a:r>
            <a:rPr lang="en-US" sz="2400" b="0" kern="1200" dirty="0"/>
            <a:t>Discuss gig economies within an organization. </a:t>
          </a:r>
        </a:p>
      </dsp:txBody>
      <dsp:txXfrm>
        <a:off x="2049946" y="4437871"/>
        <a:ext cx="8999053" cy="1774845"/>
      </dsp:txXfrm>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645B4A8-7DA9-43FA-82C2-7C396A8E9377}">
      <dsp:nvSpPr>
        <dsp:cNvPr id="0" name=""/>
        <dsp:cNvSpPr/>
      </dsp:nvSpPr>
      <dsp:spPr>
        <a:xfrm>
          <a:off x="2624390" y="311727"/>
          <a:ext cx="4548818" cy="142150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833"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No stress</a:t>
          </a:r>
        </a:p>
      </dsp:txBody>
      <dsp:txXfrm>
        <a:off x="2624390" y="311727"/>
        <a:ext cx="4548818" cy="1421505"/>
      </dsp:txXfrm>
    </dsp:sp>
    <dsp:sp modelId="{C790D604-8CD7-4136-A91A-963A2F8B5CB7}">
      <dsp:nvSpPr>
        <dsp:cNvPr id="0" name=""/>
        <dsp:cNvSpPr/>
      </dsp:nvSpPr>
      <dsp:spPr>
        <a:xfrm>
          <a:off x="2434856" y="106398"/>
          <a:ext cx="995053" cy="1492580"/>
        </a:xfrm>
        <a:prstGeom prst="rect">
          <a:avLst/>
        </a:prstGeom>
        <a:blipFill>
          <a:blip xmlns:r="http://schemas.openxmlformats.org/officeDocument/2006/relationships" r:embed="rId1">
            <a:extLst>
              <a:ext uri="{96DAC541-7B7A-43D3-8B79-37D633B846F1}">
                <asvg:svgBlip xmlns:asvg="http://schemas.microsoft.com/office/drawing/2016/SVG/main" r:embed="rId2"/>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EFAEBC08-BAFE-46EB-9B7A-306A3D70FDC9}">
      <dsp:nvSpPr>
        <dsp:cNvPr id="0" name=""/>
        <dsp:cNvSpPr/>
      </dsp:nvSpPr>
      <dsp:spPr>
        <a:xfrm>
          <a:off x="2624390" y="2101244"/>
          <a:ext cx="4548818" cy="142150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833" tIns="148590" rIns="148590" bIns="148590" numCol="1" spcCol="1270" anchor="ctr" anchorCtr="0">
          <a:noAutofit/>
        </a:bodyPr>
        <a:lstStyle/>
        <a:p>
          <a:pPr marL="0" lvl="0" indent="0" algn="l" defTabSz="1733550">
            <a:lnSpc>
              <a:spcPct val="90000"/>
            </a:lnSpc>
            <a:spcBef>
              <a:spcPct val="0"/>
            </a:spcBef>
            <a:spcAft>
              <a:spcPct val="35000"/>
            </a:spcAft>
            <a:buNone/>
          </a:pPr>
          <a:r>
            <a:rPr lang="en-US" sz="3900" kern="1200" dirty="0"/>
            <a:t>Feeling taken care of</a:t>
          </a:r>
        </a:p>
      </dsp:txBody>
      <dsp:txXfrm>
        <a:off x="2624390" y="2101244"/>
        <a:ext cx="4548818" cy="1421505"/>
      </dsp:txXfrm>
    </dsp:sp>
    <dsp:sp modelId="{58430F96-62C7-401D-AB7D-1C495FA4D26F}">
      <dsp:nvSpPr>
        <dsp:cNvPr id="0" name=""/>
        <dsp:cNvSpPr/>
      </dsp:nvSpPr>
      <dsp:spPr>
        <a:xfrm>
          <a:off x="2434856" y="1895916"/>
          <a:ext cx="995053" cy="1492580"/>
        </a:xfrm>
        <a:prstGeom prst="rect">
          <a:avLst/>
        </a:prstGeom>
        <a:blipFill>
          <a:blip xmlns:r="http://schemas.openxmlformats.org/officeDocument/2006/relationships" r:embed="rId3">
            <a:extLst>
              <a:ext uri="{96DAC541-7B7A-43D3-8B79-37D633B846F1}">
                <asvg:svgBlip xmlns:asvg="http://schemas.microsoft.com/office/drawing/2016/SVG/main" r:embed="rId4"/>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51D5337F-6A5A-4367-98DA-CB8D11A623F6}">
      <dsp:nvSpPr>
        <dsp:cNvPr id="0" name=""/>
        <dsp:cNvSpPr/>
      </dsp:nvSpPr>
      <dsp:spPr>
        <a:xfrm>
          <a:off x="2624390" y="3890762"/>
          <a:ext cx="4548818" cy="1421505"/>
        </a:xfrm>
        <a:prstGeom prst="rect">
          <a:avLst/>
        </a:prstGeom>
        <a:solidFill>
          <a:schemeClr val="lt1">
            <a:alpha val="40000"/>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1">
          <a:scrgbClr r="0" g="0" b="0"/>
        </a:lnRef>
        <a:fillRef idx="1">
          <a:scrgbClr r="0" g="0" b="0"/>
        </a:fillRef>
        <a:effectRef idx="0">
          <a:scrgbClr r="0" g="0" b="0"/>
        </a:effectRef>
        <a:fontRef idx="minor"/>
      </dsp:style>
      <dsp:txBody>
        <a:bodyPr spcFirstLastPara="0" vert="horz" wrap="square" lIns="962833" tIns="106680" rIns="106680" bIns="106680" numCol="1" spcCol="1270" anchor="ctr" anchorCtr="0">
          <a:noAutofit/>
        </a:bodyPr>
        <a:lstStyle/>
        <a:p>
          <a:pPr marL="0" lvl="0" indent="0" algn="l" defTabSz="1244600">
            <a:lnSpc>
              <a:spcPct val="90000"/>
            </a:lnSpc>
            <a:spcBef>
              <a:spcPct val="0"/>
            </a:spcBef>
            <a:spcAft>
              <a:spcPct val="35000"/>
            </a:spcAft>
            <a:buNone/>
          </a:pPr>
          <a:r>
            <a:rPr lang="en-US" sz="2800" kern="1200" dirty="0"/>
            <a:t>Going with the flow/ </a:t>
          </a:r>
          <a:r>
            <a:rPr lang="en-US" sz="2600" kern="1200" dirty="0"/>
            <a:t>not having a lot planned</a:t>
          </a:r>
        </a:p>
      </dsp:txBody>
      <dsp:txXfrm>
        <a:off x="2624390" y="3890762"/>
        <a:ext cx="4548818" cy="1421505"/>
      </dsp:txXfrm>
    </dsp:sp>
    <dsp:sp modelId="{76F6925B-9444-4875-94FA-A201C559262A}">
      <dsp:nvSpPr>
        <dsp:cNvPr id="0" name=""/>
        <dsp:cNvSpPr/>
      </dsp:nvSpPr>
      <dsp:spPr>
        <a:xfrm>
          <a:off x="2434856" y="3685434"/>
          <a:ext cx="995053" cy="1492580"/>
        </a:xfrm>
        <a:prstGeom prst="rect">
          <a:avLst/>
        </a:prstGeom>
        <a:blipFill>
          <a:blip xmlns:r="http://schemas.openxmlformats.org/officeDocument/2006/relationships" r:embed="rId5">
            <a:extLst>
              <a:ext uri="{96DAC541-7B7A-43D3-8B79-37D633B846F1}">
                <asvg:svgBlip xmlns:asvg="http://schemas.microsoft.com/office/drawing/2016/SVG/main" r:embed="rId6"/>
              </a:ext>
            </a:extLst>
          </a:blip>
          <a:srcRect/>
          <a:stretch>
            <a:fillRect l="-25000" r="-25000"/>
          </a:stretch>
        </a:blipFill>
        <a:ln w="1905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AD4EED8-8031-4DC9-AF95-CA618E80F19C}">
      <dsp:nvSpPr>
        <dsp:cNvPr id="0" name=""/>
        <dsp:cNvSpPr/>
      </dsp:nvSpPr>
      <dsp:spPr>
        <a:xfrm>
          <a:off x="0" y="0"/>
          <a:ext cx="10515600" cy="0"/>
        </a:xfrm>
        <a:prstGeom prst="line">
          <a:avLst/>
        </a:prstGeom>
        <a:solidFill>
          <a:schemeClr val="accent5">
            <a:hueOff val="0"/>
            <a:satOff val="0"/>
            <a:lumOff val="0"/>
            <a:alphaOff val="0"/>
          </a:schemeClr>
        </a:solidFill>
        <a:ln w="19050" cap="flat" cmpd="sng" algn="ctr">
          <a:solidFill>
            <a:schemeClr val="accent5">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sp>
    <dsp:sp modelId="{EC0473DC-06F4-4CFA-B114-2FFCA01EF9D9}">
      <dsp:nvSpPr>
        <dsp:cNvPr id="0" name=""/>
        <dsp:cNvSpPr/>
      </dsp:nvSpPr>
      <dsp:spPr>
        <a:xfrm>
          <a:off x="0" y="0"/>
          <a:ext cx="2103120" cy="435133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1920" tIns="121920" rIns="121920" bIns="121920" numCol="1" spcCol="1270" anchor="t" anchorCtr="0">
          <a:noAutofit/>
        </a:bodyPr>
        <a:lstStyle/>
        <a:p>
          <a:pPr marL="0" lvl="0" indent="0" algn="l" defTabSz="1422400">
            <a:lnSpc>
              <a:spcPct val="90000"/>
            </a:lnSpc>
            <a:spcBef>
              <a:spcPct val="0"/>
            </a:spcBef>
            <a:spcAft>
              <a:spcPct val="35000"/>
            </a:spcAft>
            <a:buNone/>
          </a:pPr>
          <a:r>
            <a:rPr lang="en-US" sz="3200" kern="1200" dirty="0"/>
            <a:t>Difference</a:t>
          </a:r>
        </a:p>
      </dsp:txBody>
      <dsp:txXfrm>
        <a:off x="0" y="0"/>
        <a:ext cx="2103120" cy="4351338"/>
      </dsp:txXfrm>
    </dsp:sp>
    <dsp:sp modelId="{D417EF3D-208D-4ADE-B3D3-CC2DF225E084}">
      <dsp:nvSpPr>
        <dsp:cNvPr id="0" name=""/>
        <dsp:cNvSpPr/>
      </dsp:nvSpPr>
      <dsp:spPr>
        <a:xfrm>
          <a:off x="2260854" y="5115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We are more aware that vacation is for relaxation and trips are for activities</a:t>
          </a:r>
        </a:p>
      </dsp:txBody>
      <dsp:txXfrm>
        <a:off x="2260854" y="51151"/>
        <a:ext cx="8254746" cy="1023031"/>
      </dsp:txXfrm>
    </dsp:sp>
    <dsp:sp modelId="{528210A3-D2D9-42DC-A9A6-4760F8E88569}">
      <dsp:nvSpPr>
        <dsp:cNvPr id="0" name=""/>
        <dsp:cNvSpPr/>
      </dsp:nvSpPr>
      <dsp:spPr>
        <a:xfrm>
          <a:off x="2103120" y="1074183"/>
          <a:ext cx="8412480"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1472254-88EF-47E6-A7F8-57E2D9A15EDD}">
      <dsp:nvSpPr>
        <dsp:cNvPr id="0" name=""/>
        <dsp:cNvSpPr/>
      </dsp:nvSpPr>
      <dsp:spPr>
        <a:xfrm>
          <a:off x="2260854" y="1125335"/>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We know how to look up stuff quickly and book this efficiently. Yet, we are not as financially aware.</a:t>
          </a:r>
        </a:p>
      </dsp:txBody>
      <dsp:txXfrm>
        <a:off x="2260854" y="1125335"/>
        <a:ext cx="8254746" cy="1023031"/>
      </dsp:txXfrm>
    </dsp:sp>
    <dsp:sp modelId="{AEE64E49-C608-4825-9858-9DC368E763FF}">
      <dsp:nvSpPr>
        <dsp:cNvPr id="0" name=""/>
        <dsp:cNvSpPr/>
      </dsp:nvSpPr>
      <dsp:spPr>
        <a:xfrm>
          <a:off x="2103120" y="2148366"/>
          <a:ext cx="8412480"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88D0286D-21F3-4282-A51B-21F2DCAD3D3F}">
      <dsp:nvSpPr>
        <dsp:cNvPr id="0" name=""/>
        <dsp:cNvSpPr/>
      </dsp:nvSpPr>
      <dsp:spPr>
        <a:xfrm>
          <a:off x="2260854" y="2199518"/>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dirty="0"/>
            <a:t>We care more about the pictures because of social media platforms like </a:t>
          </a:r>
          <a:r>
            <a:rPr lang="en-US" sz="2800" kern="1200" dirty="0" err="1"/>
            <a:t>instagram</a:t>
          </a:r>
          <a:endParaRPr lang="en-US" sz="2800" kern="1200" dirty="0"/>
        </a:p>
      </dsp:txBody>
      <dsp:txXfrm>
        <a:off x="2260854" y="2199518"/>
        <a:ext cx="8254746" cy="1023031"/>
      </dsp:txXfrm>
    </dsp:sp>
    <dsp:sp modelId="{2AEE20B6-4EE9-4F5B-91A5-FD58E5B24746}">
      <dsp:nvSpPr>
        <dsp:cNvPr id="0" name=""/>
        <dsp:cNvSpPr/>
      </dsp:nvSpPr>
      <dsp:spPr>
        <a:xfrm>
          <a:off x="2103120" y="3222550"/>
          <a:ext cx="8412480"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3442FFAD-A642-4703-8B30-1647E0790B8F}">
      <dsp:nvSpPr>
        <dsp:cNvPr id="0" name=""/>
        <dsp:cNvSpPr/>
      </dsp:nvSpPr>
      <dsp:spPr>
        <a:xfrm>
          <a:off x="2260854" y="3273701"/>
          <a:ext cx="8254746" cy="1023031"/>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6680" tIns="106680" rIns="106680" bIns="106680" numCol="1" spcCol="1270" anchor="t" anchorCtr="0">
          <a:noAutofit/>
        </a:bodyPr>
        <a:lstStyle/>
        <a:p>
          <a:pPr marL="0" lvl="0" indent="0" algn="l" defTabSz="1244600">
            <a:lnSpc>
              <a:spcPct val="90000"/>
            </a:lnSpc>
            <a:spcBef>
              <a:spcPct val="0"/>
            </a:spcBef>
            <a:spcAft>
              <a:spcPct val="35000"/>
            </a:spcAft>
            <a:buNone/>
          </a:pPr>
          <a:r>
            <a:rPr lang="en-US" sz="2800" kern="1200"/>
            <a:t>We care about other people's opinions and experiences to make decisions</a:t>
          </a:r>
          <a:endParaRPr lang="en-US" sz="2800" kern="1200" dirty="0"/>
        </a:p>
      </dsp:txBody>
      <dsp:txXfrm>
        <a:off x="2260854" y="3273701"/>
        <a:ext cx="8254746" cy="1023031"/>
      </dsp:txXfrm>
    </dsp:sp>
    <dsp:sp modelId="{D273EE9C-1315-46DB-A973-08C3369D2EBF}">
      <dsp:nvSpPr>
        <dsp:cNvPr id="0" name=""/>
        <dsp:cNvSpPr/>
      </dsp:nvSpPr>
      <dsp:spPr>
        <a:xfrm>
          <a:off x="2103120" y="4296733"/>
          <a:ext cx="8412480" cy="0"/>
        </a:xfrm>
        <a:prstGeom prst="line">
          <a:avLst/>
        </a:prstGeom>
        <a:solidFill>
          <a:schemeClr val="accent5">
            <a:hueOff val="0"/>
            <a:satOff val="0"/>
            <a:lumOff val="0"/>
            <a:alphaOff val="0"/>
          </a:schemeClr>
        </a:solidFill>
        <a:ln w="19050" cap="flat" cmpd="sng" algn="ctr">
          <a:solidFill>
            <a:schemeClr val="accent5">
              <a:tint val="50000"/>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9E90234-FC6A-43C4-8C4E-4B4A486EF59E}">
      <dsp:nvSpPr>
        <dsp:cNvPr id="0" name=""/>
        <dsp:cNvSpPr/>
      </dsp:nvSpPr>
      <dsp:spPr>
        <a:xfrm>
          <a:off x="269813" y="750788"/>
          <a:ext cx="919223" cy="9192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77DEC15B-C68F-45F2-9B47-00E35A22E6D3}">
      <dsp:nvSpPr>
        <dsp:cNvPr id="0" name=""/>
        <dsp:cNvSpPr/>
      </dsp:nvSpPr>
      <dsp:spPr>
        <a:xfrm>
          <a:off x="462850" y="943825"/>
          <a:ext cx="533149" cy="533149"/>
        </a:xfrm>
        <a:prstGeom prst="rect">
          <a:avLst/>
        </a:prstGeom>
        <a:blipFill>
          <a:blip xmlns:r="http://schemas.openxmlformats.org/officeDocument/2006/relationships" r:embed="rId1">
            <a:extLst>
              <a:ext uri="{28A0092B-C50C-407E-A947-70E740481C1C}">
                <a14:useLocalDpi xmlns:a14="http://schemas.microsoft.com/office/drawing/2010/main" val="0"/>
              </a:ext>
              <a:ext uri="{96DAC541-7B7A-43D3-8B79-37D633B846F1}">
                <asvg:svgBlip xmlns:asvg="http://schemas.microsoft.com/office/drawing/2016/SVG/main" r:embed="rId2"/>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00A9850-4953-455D-A1A4-C5D688176242}">
      <dsp:nvSpPr>
        <dsp:cNvPr id="0" name=""/>
        <dsp:cNvSpPr/>
      </dsp:nvSpPr>
      <dsp:spPr>
        <a:xfrm>
          <a:off x="1386013" y="750788"/>
          <a:ext cx="2166740" cy="919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Create a podcast</a:t>
          </a:r>
        </a:p>
      </dsp:txBody>
      <dsp:txXfrm>
        <a:off x="1386013" y="750788"/>
        <a:ext cx="2166740" cy="919223"/>
      </dsp:txXfrm>
    </dsp:sp>
    <dsp:sp modelId="{A733942F-18BC-4E05-83D1-F5A95358906D}">
      <dsp:nvSpPr>
        <dsp:cNvPr id="0" name=""/>
        <dsp:cNvSpPr/>
      </dsp:nvSpPr>
      <dsp:spPr>
        <a:xfrm>
          <a:off x="3930293" y="750788"/>
          <a:ext cx="919223" cy="9192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74B6C54-21FE-47F6-AC4C-C4D2C8C372C3}">
      <dsp:nvSpPr>
        <dsp:cNvPr id="0" name=""/>
        <dsp:cNvSpPr/>
      </dsp:nvSpPr>
      <dsp:spPr>
        <a:xfrm>
          <a:off x="4123329" y="943825"/>
          <a:ext cx="533149" cy="533149"/>
        </a:xfrm>
        <a:prstGeom prst="rect">
          <a:avLst/>
        </a:prstGeom>
        <a:blipFill>
          <a:blip xmlns:r="http://schemas.openxmlformats.org/officeDocument/2006/relationships"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9781A39B-5C01-4E21-A6C0-51C2395880A9}">
      <dsp:nvSpPr>
        <dsp:cNvPr id="0" name=""/>
        <dsp:cNvSpPr/>
      </dsp:nvSpPr>
      <dsp:spPr>
        <a:xfrm>
          <a:off x="5046492" y="750788"/>
          <a:ext cx="2166740" cy="919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Focus on value of destination</a:t>
          </a:r>
        </a:p>
      </dsp:txBody>
      <dsp:txXfrm>
        <a:off x="5046492" y="750788"/>
        <a:ext cx="2166740" cy="919223"/>
      </dsp:txXfrm>
    </dsp:sp>
    <dsp:sp modelId="{D1EB247A-31E0-42F6-8CEA-E8002101AA78}">
      <dsp:nvSpPr>
        <dsp:cNvPr id="0" name=""/>
        <dsp:cNvSpPr/>
      </dsp:nvSpPr>
      <dsp:spPr>
        <a:xfrm>
          <a:off x="7590772" y="750788"/>
          <a:ext cx="919223" cy="9192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BF80F572-4079-4334-80F5-D3DD01E86DD3}">
      <dsp:nvSpPr>
        <dsp:cNvPr id="0" name=""/>
        <dsp:cNvSpPr/>
      </dsp:nvSpPr>
      <dsp:spPr>
        <a:xfrm>
          <a:off x="7783809" y="943825"/>
          <a:ext cx="533149" cy="533149"/>
        </a:xfrm>
        <a:prstGeom prst="rect">
          <a:avLst/>
        </a:prstGeom>
        <a:blipFill>
          <a:blip xmlns:r="http://schemas.openxmlformats.org/officeDocument/2006/relationships"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F3D9EFE7-21D7-4D4E-8D18-CF199548A2FD}">
      <dsp:nvSpPr>
        <dsp:cNvPr id="0" name=""/>
        <dsp:cNvSpPr/>
      </dsp:nvSpPr>
      <dsp:spPr>
        <a:xfrm>
          <a:off x="8706972" y="750788"/>
          <a:ext cx="2166740" cy="919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Be advocates for job openings</a:t>
          </a:r>
        </a:p>
      </dsp:txBody>
      <dsp:txXfrm>
        <a:off x="8706972" y="750788"/>
        <a:ext cx="2166740" cy="919223"/>
      </dsp:txXfrm>
    </dsp:sp>
    <dsp:sp modelId="{FC1EE633-E816-4063-B73D-259A2A24BD3B}">
      <dsp:nvSpPr>
        <dsp:cNvPr id="0" name=""/>
        <dsp:cNvSpPr/>
      </dsp:nvSpPr>
      <dsp:spPr>
        <a:xfrm>
          <a:off x="269813" y="2354113"/>
          <a:ext cx="919223" cy="9192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A621C714-5335-497C-8D0C-4B574A4DA939}">
      <dsp:nvSpPr>
        <dsp:cNvPr id="0" name=""/>
        <dsp:cNvSpPr/>
      </dsp:nvSpPr>
      <dsp:spPr>
        <a:xfrm>
          <a:off x="462850" y="2547150"/>
          <a:ext cx="533149" cy="533149"/>
        </a:xfrm>
        <a:prstGeom prst="rect">
          <a:avLst/>
        </a:prstGeom>
        <a:blipFill>
          <a:blip xmlns:r="http://schemas.openxmlformats.org/officeDocument/2006/relationships" r:embed="rId7">
            <a:extLst>
              <a:ext uri="{96DAC541-7B7A-43D3-8B79-37D633B846F1}">
                <asvg:svgBlip xmlns:asvg="http://schemas.microsoft.com/office/drawing/2016/SVG/main" r:embed="rId8"/>
              </a:ext>
            </a:extLst>
          </a:blip>
          <a:srcRect/>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4EC45594-A04F-4152-B05A-F642D02B0DA9}">
      <dsp:nvSpPr>
        <dsp:cNvPr id="0" name=""/>
        <dsp:cNvSpPr/>
      </dsp:nvSpPr>
      <dsp:spPr>
        <a:xfrm>
          <a:off x="1386013" y="2354113"/>
          <a:ext cx="2166740" cy="919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Flex time</a:t>
          </a:r>
        </a:p>
      </dsp:txBody>
      <dsp:txXfrm>
        <a:off x="1386013" y="2354113"/>
        <a:ext cx="2166740" cy="919223"/>
      </dsp:txXfrm>
    </dsp:sp>
    <dsp:sp modelId="{7DF73B90-09A4-4F6D-AA8D-8ACF656E44B1}">
      <dsp:nvSpPr>
        <dsp:cNvPr id="0" name=""/>
        <dsp:cNvSpPr/>
      </dsp:nvSpPr>
      <dsp:spPr>
        <a:xfrm>
          <a:off x="3930293" y="2354113"/>
          <a:ext cx="919223" cy="919223"/>
        </a:xfrm>
        <a:prstGeom prst="ellipse">
          <a:avLst/>
        </a:prstGeom>
        <a:solidFill>
          <a:schemeClr val="accent1">
            <a:tint val="40000"/>
            <a:hueOff val="0"/>
            <a:satOff val="0"/>
            <a:lumOff val="0"/>
            <a:alphaOff val="0"/>
          </a:schemeClr>
        </a:solidFill>
        <a:ln>
          <a:noFill/>
        </a:ln>
        <a:effectLst/>
      </dsp:spPr>
      <dsp:style>
        <a:lnRef idx="0">
          <a:scrgbClr r="0" g="0" b="0"/>
        </a:lnRef>
        <a:fillRef idx="1">
          <a:scrgbClr r="0" g="0" b="0"/>
        </a:fillRef>
        <a:effectRef idx="0">
          <a:scrgbClr r="0" g="0" b="0"/>
        </a:effectRef>
        <a:fontRef idx="minor"/>
      </dsp:style>
    </dsp:sp>
    <dsp:sp modelId="{CB5BF531-7848-4865-9F45-FF21FA7E3C48}">
      <dsp:nvSpPr>
        <dsp:cNvPr id="0" name=""/>
        <dsp:cNvSpPr/>
      </dsp:nvSpPr>
      <dsp:spPr>
        <a:xfrm>
          <a:off x="4123329" y="2547150"/>
          <a:ext cx="533149" cy="533149"/>
        </a:xfrm>
        <a:prstGeom prst="rect">
          <a:avLst/>
        </a:prstGeom>
        <a:blipFill>
          <a:blip xmlns:r="http://schemas.openxmlformats.org/officeDocument/2006/relationships" r:embed="rId9">
            <a:extLst>
              <a:ext uri="{96DAC541-7B7A-43D3-8B79-37D633B846F1}">
                <asvg:svgBlip xmlns:asvg="http://schemas.microsoft.com/office/drawing/2016/SVG/main" r:embed="rId10"/>
              </a:ext>
            </a:extLst>
          </a:blip>
          <a:srcRect/>
          <a:stretch>
            <a:fillRect/>
          </a:stretch>
        </a:blipFill>
        <a:ln w="55000" cap="flat" cmpd="thickThin"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326FBF6E-5C09-49FA-B604-D07D59C71ED0}">
      <dsp:nvSpPr>
        <dsp:cNvPr id="0" name=""/>
        <dsp:cNvSpPr/>
      </dsp:nvSpPr>
      <dsp:spPr>
        <a:xfrm>
          <a:off x="5046492" y="2354113"/>
          <a:ext cx="2166740" cy="9192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0" tIns="0" rIns="0" bIns="0" numCol="1" spcCol="1270" anchor="ctr" anchorCtr="0">
          <a:noAutofit/>
        </a:bodyPr>
        <a:lstStyle/>
        <a:p>
          <a:pPr marL="0" lvl="0" indent="0" algn="l" defTabSz="1244600">
            <a:lnSpc>
              <a:spcPct val="100000"/>
            </a:lnSpc>
            <a:spcBef>
              <a:spcPct val="0"/>
            </a:spcBef>
            <a:spcAft>
              <a:spcPct val="35000"/>
            </a:spcAft>
            <a:buNone/>
          </a:pPr>
          <a:r>
            <a:rPr lang="en-US" sz="2800" kern="1200" dirty="0"/>
            <a:t>No working on vacation</a:t>
          </a:r>
        </a:p>
      </dsp:txBody>
      <dsp:txXfrm>
        <a:off x="5046492" y="2354113"/>
        <a:ext cx="2166740" cy="919223"/>
      </dsp:txXfrm>
    </dsp:sp>
  </dsp:spTree>
</dsp:drawing>
</file>

<file path=ppt/diagrams/layout1.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2.xml><?xml version="1.0" encoding="utf-8"?>
<dgm:layoutDef xmlns:dgm="http://schemas.openxmlformats.org/drawingml/2006/diagram" xmlns:a="http://schemas.openxmlformats.org/drawingml/2006/main" uniqueId="urn:microsoft.com/office/officeart/2005/8/layout/StepDownProcess">
  <dgm:title val=""/>
  <dgm:desc val=""/>
  <dgm:catLst>
    <dgm:cat type="process" pri="1600"/>
  </dgm:catLst>
  <dgm:sampData>
    <dgm:dataModel>
      <dgm:ptLst>
        <dgm:pt modelId="0" type="doc"/>
        <dgm:pt modelId="10">
          <dgm:prSet phldr="1"/>
        </dgm:pt>
        <dgm:pt modelId="11">
          <dgm:prSet phldr="1"/>
        </dgm:pt>
        <dgm:pt modelId="20">
          <dgm:prSet phldr="1"/>
        </dgm:pt>
        <dgm:pt modelId="21">
          <dgm:prSet phldr="1"/>
        </dgm:pt>
        <dgm:pt modelId="30">
          <dgm:prSet phldr="1"/>
        </dgm:pt>
        <dgm:pt modelId="31">
          <dgm:prSet phldr="1"/>
        </dgm:pt>
      </dgm:ptLst>
      <dgm:cxnLst>
        <dgm:cxn modelId="60" srcId="0" destId="10" srcOrd="0" destOrd="0"/>
        <dgm:cxn modelId="12" srcId="10" destId="11" srcOrd="0" destOrd="0"/>
        <dgm:cxn modelId="70" srcId="0" destId="20" srcOrd="1" destOrd="0"/>
        <dgm:cxn modelId="22" srcId="20" destId="21" srcOrd="0" destOrd="0"/>
        <dgm:cxn modelId="80" srcId="0" destId="30" srcOrd="2" destOrd="0"/>
        <dgm:cxn modelId="32" srcId="30" destId="31" srcOrd="0" destOrd="0"/>
      </dgm:cxnLst>
      <dgm:bg/>
      <dgm:whole/>
    </dgm:dataModel>
  </dgm:sampData>
  <dgm:styleData>
    <dgm:dataModel>
      <dgm:ptLst>
        <dgm:pt modelId="0" type="doc"/>
        <dgm:pt modelId="10">
          <dgm:prSet phldr="1"/>
        </dgm:pt>
        <dgm:pt modelId="20">
          <dgm:prSet phldr="1"/>
        </dgm:pt>
      </dgm:ptLst>
      <dgm:cxnLst>
        <dgm:cxn modelId="60" srcId="0" destId="10" srcOrd="0" destOrd="0"/>
        <dgm:cxn modelId="7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60" srcId="0" destId="10" srcOrd="0" destOrd="0"/>
        <dgm:cxn modelId="70" srcId="0" destId="20" srcOrd="1" destOrd="0"/>
        <dgm:cxn modelId="80" srcId="0" destId="30" srcOrd="2" destOrd="0"/>
        <dgm:cxn modelId="90" srcId="0" destId="40" srcOrd="3" destOrd="0"/>
      </dgm:cxnLst>
      <dgm:bg/>
      <dgm:whole/>
    </dgm:dataModel>
  </dgm:clrData>
  <dgm:layoutNode name="rootnode">
    <dgm:varLst>
      <dgm:chMax/>
      <dgm:chPref/>
      <dgm:dir/>
      <dgm:animLvl val="lvl"/>
    </dgm:varLst>
    <dgm:choose name="Name0">
      <dgm:if name="Name1" func="var" arg="dir" op="equ" val="norm">
        <dgm:alg type="snake">
          <dgm:param type="grDir" val="tL"/>
          <dgm:param type="flowDir" val="row"/>
          <dgm:param type="off" val="off"/>
          <dgm:param type="bkpt" val="fixed"/>
          <dgm:param type="bkPtFixedVal" val="1"/>
        </dgm:alg>
      </dgm:if>
      <dgm:else name="Name2">
        <dgm:alg type="snake">
          <dgm:param type="grDir" val="tR"/>
          <dgm:param type="flowDir" val="row"/>
          <dgm:param type="off" val="off"/>
          <dgm:param type="bkpt" val="fixed"/>
          <dgm:param type="bkPtFixedVal" val="1"/>
        </dgm:alg>
      </dgm:else>
    </dgm:choose>
    <dgm:shape xmlns:r="http://schemas.openxmlformats.org/officeDocument/2006/relationships" r:blip="">
      <dgm:adjLst/>
    </dgm:shape>
    <dgm:choose name="Name3">
      <dgm:if name="Name4" func="var" arg="dir" op="equ" val="norm">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if>
      <dgm:else name="Name5">
        <dgm:constrLst>
          <dgm:constr type="alignOff" forName="rootnode" val="0.48"/>
          <dgm:constr type="primFontSz" for="des" forName="ParentText" val="65"/>
          <dgm:constr type="primFontSz" for="des" forName="ChildText" refType="primFontSz" refFor="des" refForName="ParentText" op="lte"/>
          <dgm:constr type="w" for="ch" forName="composite" refType="w"/>
          <dgm:constr type="h" for="ch" forName="composite" refType="h"/>
          <dgm:constr type="sp" refType="h" refFor="ch" refForName="composite" op="equ" fact="-0.38"/>
        </dgm:constrLst>
      </dgm:else>
    </dgm:choose>
    <dgm:forEach name="nodesForEach" axis="ch" ptType="node">
      <dgm:layoutNode name="composite">
        <dgm:alg type="composite">
          <dgm:param type="ar" val="1.2439"/>
        </dgm:alg>
        <dgm:shape xmlns:r="http://schemas.openxmlformats.org/officeDocument/2006/relationships" r:blip="">
          <dgm:adjLst/>
        </dgm:shape>
        <dgm:choose name="Name6">
          <dgm:if name="Name7" func="var" arg="dir" op="equ" val="norm">
            <dgm:constrLst>
              <dgm:constr type="l" for="ch" forName="bentUpArrow1" refType="w" fact="0.07"/>
              <dgm:constr type="t" for="ch" forName="bentUpArrow1" refType="h" fact="0.524"/>
              <dgm:constr type="w" for="ch" forName="bentUpArrow1" refType="w" fact="0.3844"/>
              <dgm:constr type="h" for="ch" forName="bentUpArrow1" refType="h" fact="0.42"/>
              <dgm:constr type="l" for="ch" forName="ParentText" refType="w" fact="0"/>
              <dgm:constr type="t" for="ch" forName="ParentText" refType="h" fact="0"/>
              <dgm:constr type="w" for="ch" forName="ParentText" refType="w" fact="0.5684"/>
              <dgm:constr type="h" for="ch" forName="ParentText" refType="h" fact="0.4949"/>
              <dgm:constr type="l" for="ch" forName="ChildText" refType="w" refFor="ch" refForName="ParentText"/>
              <dgm:constr type="t" for="ch" forName="ChildText" refType="h" fact="0.05"/>
              <dgm:constr type="w" for="ch" forName="ChildText" refType="w" fact="0.4134"/>
              <dgm:constr type="h" for="ch" forName="ChildText" refType="h" fact="0.4"/>
              <dgm:constr type="l" for="ch" forName="FinalChildText" refType="w" refFor="ch" refForName="ParentText"/>
              <dgm:constr type="t" for="ch" forName="FinalChildText" refType="h" fact="0.05"/>
              <dgm:constr type="w" for="ch" forName="FinalChildText" refType="w" fact="0.4134"/>
              <dgm:constr type="h" for="ch" forName="FinalChildText" refType="h" fact="0.4"/>
            </dgm:constrLst>
          </dgm:if>
          <dgm:else name="Name8">
            <dgm:constrLst>
              <dgm:constr type="r" for="ch" forName="bentUpArrow1" refType="w" fact="0.97"/>
              <dgm:constr type="t" for="ch" forName="bentUpArrow1" refType="h" fact="0.524"/>
              <dgm:constr type="w" for="ch" forName="bentUpArrow1" refType="w" fact="0.3844"/>
              <dgm:constr type="h" for="ch" forName="bentUpArrow1" refType="h" fact="0.42"/>
              <dgm:constr type="l" for="ch" forName="ParentText" refType="w" fact="0.4316"/>
              <dgm:constr type="t" for="ch" forName="ParentText" refType="h" fact="0"/>
              <dgm:constr type="w" for="ch" forName="ParentText" refType="w" fact="0.5684"/>
              <dgm:constr type="h" for="ch" forName="ParentText" refType="h" fact="0.4949"/>
              <dgm:constr type="l" for="ch" forName="ChildText" refType="w" fact="0"/>
              <dgm:constr type="t" for="ch" forName="ChildText" refType="h" fact="0.05"/>
              <dgm:constr type="w" for="ch" forName="ChildText" refType="w" fact="0.4134"/>
              <dgm:constr type="h" for="ch" forName="ChildText" refType="h" fact="0.4"/>
              <dgm:constr type="l" for="ch" forName="FinalChildText" refType="w" fact="0"/>
              <dgm:constr type="t" for="ch" forName="FinalChildText" refType="h" fact="0.05"/>
              <dgm:constr type="w" for="ch" forName="FinalChildText" refType="w" fact="0.4134"/>
              <dgm:constr type="h" for="ch" forName="FinalChildText" refType="h" fact="0.4"/>
            </dgm:constrLst>
          </dgm:else>
        </dgm:choose>
        <dgm:choose name="Name9">
          <dgm:if name="Name10" axis="followSib" ptType="node" func="cnt" op="gte" val="1">
            <dgm:layoutNode name="bentUpArrow1" styleLbl="alignImgPlace1">
              <dgm:alg type="sp"/>
              <dgm:choose name="Name11">
                <dgm:if name="Name12" func="var" arg="dir" op="equ" val="norm">
                  <dgm:shape xmlns:r="http://schemas.openxmlformats.org/officeDocument/2006/relationships" rot="90" type="bentUpArrow" r:blip="">
                    <dgm:adjLst>
                      <dgm:adj idx="1" val="0.3284"/>
                      <dgm:adj idx="2" val="0.25"/>
                      <dgm:adj idx="3" val="0.3578"/>
                    </dgm:adjLst>
                  </dgm:shape>
                </dgm:if>
                <dgm:else name="Name13">
                  <dgm:shape xmlns:r="http://schemas.openxmlformats.org/officeDocument/2006/relationships" rot="180" type="bentArrow" r:blip="">
                    <dgm:adjLst>
                      <dgm:adj idx="1" val="0.3284"/>
                      <dgm:adj idx="2" val="0.25"/>
                      <dgm:adj idx="3" val="0.3578"/>
                      <dgm:adj idx="4" val="0"/>
                    </dgm:adjLst>
                  </dgm:shape>
                </dgm:else>
              </dgm:choose>
              <dgm:presOf/>
            </dgm:layoutNode>
          </dgm:if>
          <dgm:else name="Name14"/>
        </dgm:choose>
        <dgm:layoutNode name="ParentText" styleLbl="node1">
          <dgm:varLst>
            <dgm:chMax val="1"/>
            <dgm:chPref val="1"/>
            <dgm:bulletEnabled val="1"/>
          </dgm:varLst>
          <dgm:alg type="tx"/>
          <dgm:shape xmlns:r="http://schemas.openxmlformats.org/officeDocument/2006/relationships" type="roundRect" r:blip="">
            <dgm:adjLst>
              <dgm:adj idx="1" val="0.1667"/>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15">
          <dgm:if name="Name16" axis="followSib" ptType="node" func="cnt" op="equ" val="0">
            <dgm:choose name="Name17">
              <dgm:if name="Name18" axis="ch" ptType="node" func="cnt" op="gte" val="1">
                <dgm:layoutNode name="Final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if>
              <dgm:else name="Name19"/>
            </dgm:choose>
          </dgm:if>
          <dgm:else name="Name20">
            <dgm:layoutNode name="ChildText" styleLbl="revTx">
              <dgm:varLst>
                <dgm:chMax val="0"/>
                <dgm:chPref val="0"/>
                <dgm:bulletEnabled val="1"/>
              </dgm:varLst>
              <dgm:alg type="tx">
                <dgm:param type="stBulletLvl" val="1"/>
                <dgm:param type="txAnchorVertCh" val="mid"/>
                <dgm:param type="parTxLTRAlign" val="l"/>
              </dgm:alg>
              <dgm:shape xmlns:r="http://schemas.openxmlformats.org/officeDocument/2006/relationships" type="rect" r:blip="">
                <dgm:adjLst/>
              </dgm:shape>
              <dgm:presOf axis="des"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else>
        </dgm:choos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3.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5/8/layout/list1">
  <dgm:title val=""/>
  <dgm:desc val=""/>
  <dgm:catLst>
    <dgm:cat type="list" pri="4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dir/>
      <dgm:animLvl val="lvl"/>
      <dgm:resizeHandles val="exact"/>
    </dgm:varLst>
    <dgm:choose name="Name0">
      <dgm:if name="Name1" func="var" arg="dir" op="equ" val="norm">
        <dgm:alg type="lin">
          <dgm:param type="linDir" val="fromT"/>
          <dgm:param type="vertAlign" val="mid"/>
          <dgm:param type="horzAlign" val="l"/>
          <dgm:param type="nodeHorzAlign" val="l"/>
        </dgm:alg>
      </dgm:if>
      <dgm:else name="Name2">
        <dgm:alg type="lin">
          <dgm:param type="linDir" val="fromT"/>
          <dgm:param type="vertAlign" val="mid"/>
          <dgm:param type="horzAlign" val="r"/>
          <dgm:param type="nodeHorzAlign" val="r"/>
        </dgm:alg>
      </dgm:else>
    </dgm:choose>
    <dgm:shape xmlns:r="http://schemas.openxmlformats.org/officeDocument/2006/relationships" r:blip="">
      <dgm:adjLst/>
    </dgm:shape>
    <dgm:presOf/>
    <dgm:constrLst>
      <dgm:constr type="w" for="ch" forName="parentLin" refType="w"/>
      <dgm:constr type="h" for="ch" forName="parentLin" val="INF"/>
      <dgm:constr type="w" for="des" forName="parentLeftMargin" refType="w" fact="0.05"/>
      <dgm:constr type="w" for="des" forName="parentText" refType="w" fact="0.7"/>
      <dgm:constr type="h" for="des" forName="parentText" refType="primFontSz" refFor="des" refForName="parentText" fact="0.82"/>
      <dgm:constr type="h" for="ch" forName="negativeSpace" refType="primFontSz" refFor="des" refForName="parentText" fact="-0.41"/>
      <dgm:constr type="h" for="ch" forName="negativeSpace" refType="h" refFor="des" refForName="parentText" op="lte" fact="-0.82"/>
      <dgm:constr type="h" for="ch" forName="negativeSpace" refType="h" refFor="des" refForName="parentText" op="gte" fact="-0.82"/>
      <dgm:constr type="w" for="ch" forName="childText" refType="w"/>
      <dgm:constr type="h" for="ch" forName="childText" refType="primFontSz" refFor="des" refForName="parentText" fact="0.7"/>
      <dgm:constr type="primFontSz" for="des" forName="parentText" val="65"/>
      <dgm:constr type="primFontSz" for="ch" forName="childText" refType="primFontSz" refFor="des" refForName="parentText"/>
      <dgm:constr type="tMarg" for="ch" forName="childText" refType="primFontSz" refFor="des" refForName="parentText" fact="1.64"/>
      <dgm:constr type="tMarg" for="ch" forName="childText" refType="h" refFor="des" refForName="parentText" op="lte" fact="3.28"/>
      <dgm:constr type="tMarg" for="ch" forName="childText" refType="h" refFor="des" refForName="parentText" op="gte" fact="3.28"/>
      <dgm:constr type="lMarg" for="ch" forName="childText" refType="w" fact="0.22"/>
      <dgm:constr type="rMarg" for="ch" forName="childText" refType="lMarg" refFor="ch" refForName="childText"/>
      <dgm:constr type="lMarg" for="des" forName="parentText" refType="w" fact="0.075"/>
      <dgm:constr type="rMarg" for="des" forName="parentText" refType="lMarg" refFor="des" refForName="parentText"/>
      <dgm:constr type="h" for="ch" forName="spaceBetweenRectangles" refType="primFontSz" refFor="des" refForName="parentText" fact="0.15"/>
    </dgm:constrLst>
    <dgm:ruleLst>
      <dgm:rule type="primFontSz" for="des" forName="parentText" val="5" fact="NaN" max="NaN"/>
    </dgm:ruleLst>
    <dgm:forEach name="Name3" axis="ch" ptType="node">
      <dgm:layoutNode name="parentLin">
        <dgm:choose name="Name4">
          <dgm:if name="Name5" func="var" arg="dir" op="equ" val="norm">
            <dgm:alg type="lin">
              <dgm:param type="linDir" val="fromL"/>
              <dgm:param type="horzAlign" val="l"/>
              <dgm:param type="nodeHorzAlign" val="l"/>
            </dgm:alg>
          </dgm:if>
          <dgm:else name="Name6">
            <dgm:alg type="lin">
              <dgm:param type="linDir" val="fromR"/>
              <dgm:param type="horzAlign" val="r"/>
              <dgm:param type="nodeHorzAlign" val="r"/>
            </dgm:alg>
          </dgm:else>
        </dgm:choose>
        <dgm:shape xmlns:r="http://schemas.openxmlformats.org/officeDocument/2006/relationships" r:blip="">
          <dgm:adjLst/>
        </dgm:shape>
        <dgm:presOf/>
        <dgm:constrLst/>
        <dgm:ruleLst/>
        <dgm:layoutNode name="parentLeftMargin">
          <dgm:alg type="sp"/>
          <dgm:shape xmlns:r="http://schemas.openxmlformats.org/officeDocument/2006/relationships" type="rect" r:blip="" hideGeom="1">
            <dgm:adjLst/>
          </dgm:shape>
          <dgm:presOf axis="self"/>
          <dgm:constrLst>
            <dgm:constr type="h"/>
          </dgm:constrLst>
          <dgm:ruleLst/>
        </dgm:layoutNode>
        <dgm:layoutNode name="parentText" styleLbl="node1">
          <dgm:varLst>
            <dgm:chMax val="0"/>
            <dgm:bulletEnabled val="1"/>
          </dgm:varLst>
          <dgm:choose name="Name7">
            <dgm:if name="Name8" func="var" arg="dir" op="equ" val="norm">
              <dgm:alg type="tx">
                <dgm:param type="parTxLTRAlign" val="l"/>
                <dgm:param type="parTxRTLAlign" val="l"/>
              </dgm:alg>
            </dgm:if>
            <dgm:else name="Name9">
              <dgm:alg type="tx">
                <dgm:param type="parTxLTRAlign" val="r"/>
                <dgm:param type="parTxRTLAlign" val="r"/>
              </dgm:alg>
            </dgm:else>
          </dgm:choose>
          <dgm:shape xmlns:r="http://schemas.openxmlformats.org/officeDocument/2006/relationships" type="roundRect" r:blip="">
            <dgm:adjLst/>
          </dgm:shape>
          <dgm:presOf axis="self" ptType="node"/>
          <dgm:constrLst>
            <dgm:constr type="tMarg"/>
            <dgm:constr type="bMarg"/>
          </dgm:constrLst>
          <dgm:ruleLst/>
        </dgm:layoutNode>
      </dgm:layoutNode>
      <dgm:layoutNode name="negativeSpace">
        <dgm:alg type="sp"/>
        <dgm:shape xmlns:r="http://schemas.openxmlformats.org/officeDocument/2006/relationships" r:blip="">
          <dgm:adjLst/>
        </dgm:shape>
        <dgm:presOf/>
        <dgm:constrLst/>
        <dgm:ruleLst/>
      </dgm:layoutNode>
      <dgm:layoutNode name="childText" styleLbl="conFgAcc1">
        <dgm:varLst>
          <dgm:bulletEnabled val="1"/>
        </dgm:varLst>
        <dgm:alg type="tx">
          <dgm:param type="stBulletLvl" val="1"/>
        </dgm:alg>
        <dgm:shape xmlns:r="http://schemas.openxmlformats.org/officeDocument/2006/relationships" type="rect" r:blip="" zOrderOff="-2">
          <dgm:adjLst/>
        </dgm:shape>
        <dgm:presOf axis="des" ptType="node"/>
        <dgm:constrLst>
          <dgm:constr type="secFontSz" refType="primFontSz"/>
        </dgm:constrLst>
        <dgm:ruleLst>
          <dgm:rule type="h" val="INF" fact="NaN" max="NaN"/>
        </dgm:ruleLst>
      </dgm:layoutNode>
      <dgm:forEach name="Name10" axis="followSib" ptType="sibTrans" cnt="1">
        <dgm:layoutNode name="spaceBetweenRectangles">
          <dgm:alg type="sp"/>
          <dgm:shape xmlns:r="http://schemas.openxmlformats.org/officeDocument/2006/relationships" r:blip="">
            <dgm:adjLst/>
          </dgm:shape>
          <dgm:presOf/>
          <dgm:constrLst/>
          <dgm:ruleLst/>
        </dgm:layoutNode>
      </dgm:forEach>
    </dgm:forEach>
  </dgm:layoutNode>
</dgm:layoutDef>
</file>

<file path=ppt/diagrams/layout5.xml><?xml version="1.0" encoding="utf-8"?>
<dgm:layoutDef xmlns:dgm="http://schemas.openxmlformats.org/drawingml/2006/diagram" xmlns:a="http://schemas.openxmlformats.org/drawingml/2006/main" uniqueId="urn:microsoft.com/office/officeart/2018/2/layout/IconVerticalSolidList">
  <dgm:title val="Icon Vertical Solid List"/>
  <dgm:desc val="Use to show a series of visuals from top to bottom with Level 1 or Level 1 and Level 2 text grouped in a shape. Works best with icons or small pictures with lengthier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choose name="Name0">
      <dgm:if name="Name1" axis="self"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hoose name="Name3">
      <dgm:if name="Name4" axis="ch" ptType="node" func="cnt" op="lte" val="3">
        <dgm:constrLst>
          <dgm:constr type="h" for="ch" forName="compNode" refType="h" fact="0.3"/>
          <dgm:constr type="w" for="ch" forName="compNode" refType="w"/>
          <dgm:constr type="h" for="ch" forName="sibTrans" refType="h" refFor="ch" refForName="compNode" fact="0.25"/>
          <dgm:constr type="primFontSz" for="des" forName="parTx" val="25"/>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5" axis="ch" ptType="node" func="cnt" op="lte" val="4">
        <dgm:constrLst>
          <dgm:constr type="h" for="ch" forName="compNode" refType="h" fact="0.3"/>
          <dgm:constr type="w" for="ch" forName="compNode" refType="w"/>
          <dgm:constr type="h" for="ch" forName="sibTrans" refType="h" refFor="ch" refForName="compNode" fact="0.25"/>
          <dgm:constr type="primFontSz" for="des" forName="parTx" val="22"/>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if name="Name6" axis="ch" ptType="node" func="cnt" op="lte" val="6">
        <dgm:constrLst>
          <dgm:constr type="h" for="ch" forName="compNode" refType="h" fact="0.3"/>
          <dgm:constr type="w" for="ch" forName="compNode" refType="w"/>
          <dgm:constr type="h" for="ch" forName="sibTrans" refType="h" refFor="ch" refForName="compNode" fact="0.25"/>
          <dgm:constr type="primFontSz" for="des" forName="parTx" val="19"/>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if>
      <dgm:else name="Name7">
        <dgm:constrLst>
          <dgm:constr type="h" for="ch" forName="compNode" refType="h" fact="0.3"/>
          <dgm:constr type="w" for="ch" forName="compNode" refType="w"/>
          <dgm:constr type="h" for="ch" forName="sibTrans" refType="h" refFor="ch" refForName="compNode" fact="0.25"/>
          <dgm:constr type="primFontSz" for="des" forName="parTx" val="16"/>
          <dgm:constr type="primFontSz" for="des" forName="desTx" refType="primFontSz" refFor="des" refForName="parTx" op="lte" fact="0.75"/>
          <dgm:constr type="h" for="des" forName="compNode" op="equ"/>
          <dgm:constr type="h" for="des" forName="bgRect" op="equ"/>
          <dgm:constr type="h" for="des" forName="iconRect" op="equ"/>
          <dgm:constr type="w" for="des" forName="iconRect" op="equ"/>
          <dgm:constr type="h" for="des" forName="spaceRect" op="equ"/>
          <dgm:constr type="h" for="des" forName="parTx" op="equ"/>
          <dgm:constr type="h" for="des" forName="desTx" op="equ"/>
        </dgm:constrLst>
      </dgm:else>
    </dgm:choose>
    <dgm:ruleLst>
      <dgm:rule type="h" for="ch" forName="compNode" val="0" fact="NaN" max="NaN"/>
    </dgm:ruleLst>
    <dgm:forEach name="Name8" axis="ch" ptType="node">
      <dgm:layoutNode name="compNode">
        <dgm:alg type="composite"/>
        <dgm:shape xmlns:r="http://schemas.openxmlformats.org/officeDocument/2006/relationships" r:blip="">
          <dgm:adjLst/>
        </dgm:shape>
        <dgm:presOf axis="self"/>
        <dgm:choose name="Name9">
          <dgm:if name="Name10" axis="ch" ptType="node" func="cnt" op="gte" val="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w" for="ch" forName="parTx" refType="w" fact="0.45"/>
              <dgm:constr type="h" for="ch" forName="parTx" refType="h"/>
              <dgm:constr type="l" for="ch" forName="parTx" refType="r" refFor="ch" refForName="spaceRect"/>
              <dgm:constr type="t" for="ch" forName="parTx"/>
              <dgm:constr type="h" for="ch" forName="desTx" refType="h"/>
              <dgm:constr type="l" for="ch" forName="desTx" refType="r" refFor="ch" refForName="parTx"/>
              <dgm:constr type="t" for="ch" forName="desTx"/>
            </dgm:constrLst>
          </dgm:if>
          <dgm:else name="Name11">
            <dgm:constrLst>
              <dgm:constr type="w" for="ch" forName="bgRect" refType="w"/>
              <dgm:constr type="h" for="ch" forName="bgRect" refType="h"/>
              <dgm:constr type="l" for="ch" forName="bgRect"/>
              <dgm:constr type="t" for="ch" forName="bgRect"/>
              <dgm:constr type="h" for="ch" forName="iconRect" refType="h" fact="0.55"/>
              <dgm:constr type="w" for="ch" forName="iconRect" refType="h" refFor="ch" refForName="iconRect"/>
              <dgm:constr type="l" for="ch" forName="iconRect" refType="h" refFor="ch" refForName="iconRect" fact="0.55"/>
              <dgm:constr type="ctrY" for="ch" forName="iconRect" refType="ctrY" refFor="ch" refForName="bgRect"/>
              <dgm:constr type="w" for="ch" forName="spaceRect" refType="l" refFor="ch" refForName="iconRect"/>
              <dgm:constr type="h" for="ch" forName="spaceRect" refType="h"/>
              <dgm:constr type="l" for="ch" forName="spaceRect" refType="r" refFor="ch" refForName="iconRect"/>
              <dgm:constr type="t" for="ch" forName="spaceRect"/>
              <dgm:constr type="h" for="ch" forName="parTx" refType="h"/>
              <dgm:constr type="l" for="ch" forName="parTx" refType="r" refFor="ch" refForName="spaceRect"/>
              <dgm:constr type="t" for="ch" forName="parTx"/>
            </dgm:constrLst>
          </dgm:else>
        </dgm:choose>
        <dgm:ruleLst>
          <dgm:rule type="h" val="INF" fact="NaN" max="NaN"/>
        </dgm:ruleLst>
        <dgm:layoutNode name="bgRect" styleLbl="bgShp">
          <dgm:alg type="sp"/>
          <dgm:shape xmlns:r="http://schemas.openxmlformats.org/officeDocument/2006/relationships" type="roundRect" r:blip="">
            <dgm:adjLst>
              <dgm:adj idx="1" val="0.1"/>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parTx" styleLbl="revTx">
          <dgm:varLst>
            <dgm:chMax val="0"/>
            <dgm:chPref val="0"/>
          </dgm:varLst>
          <dgm:alg type="tx">
            <dgm:param type="txAnchorVert" val="mid"/>
            <dgm:param type="parTxLTRAlign" val="l"/>
            <dgm:param type="shpTxLTRAlignCh" val="l"/>
            <dgm:param type="parTxRTLAlign" val="r"/>
            <dgm:param type="shpTxRTLAlignCh" val="r"/>
          </dgm:alg>
          <dgm:shape xmlns:r="http://schemas.openxmlformats.org/officeDocument/2006/relationships" type="rect" r:blip="">
            <dgm:adjLst/>
          </dgm:shape>
          <dgm:presOf axis="self" ptType="node"/>
          <dgm:constrLst>
            <dgm:constr type="lMarg" refType="h" fact="0.3"/>
            <dgm:constr type="rMarg" refType="h" fact="0.3"/>
            <dgm:constr type="tMarg" refType="h" fact="0.3"/>
            <dgm:constr type="bMarg" refType="h" fact="0.3"/>
          </dgm:constrLst>
          <dgm:ruleLst>
            <dgm:rule type="primFontSz" val="14" fact="NaN" max="NaN"/>
            <dgm:rule type="h" val="INF" fact="NaN" max="NaN"/>
          </dgm:ruleLst>
        </dgm:layoutNode>
        <dgm:choose name="Name12">
          <dgm:if name="Name13" axis="ch" ptType="node" func="cnt" op="gte" val="1">
            <dgm:layoutNode name="desTx" styleLbl="revTx">
              <dgm:varLst/>
              <dgm:alg type="tx">
                <dgm:param type="txAnchorVertCh" val="mid"/>
                <dgm:param type="parTxLTRAlign" val="l"/>
                <dgm:param type="shpTxLTRAlignCh" val="l"/>
                <dgm:param type="parTxRTLAlign" val="r"/>
                <dgm:param type="shpTxRTLAlignCh" val="r"/>
                <dgm:param type="stBulletLvl" val="0"/>
              </dgm:alg>
              <dgm:shape xmlns:r="http://schemas.openxmlformats.org/officeDocument/2006/relationships" type="rect" r:blip="">
                <dgm:adjLst/>
              </dgm:shape>
              <dgm:presOf axis="des" ptType="node"/>
              <dgm:constrLst>
                <dgm:constr type="primFontSz" val="18"/>
                <dgm:constr type="secFontSz" refType="primFontSz"/>
                <dgm:constr type="lMarg" refType="h" fact="0.3"/>
                <dgm:constr type="rMarg" refType="h" fact="0.3"/>
                <dgm:constr type="tMarg" refType="h" fact="0.3"/>
                <dgm:constr type="bMarg" refType="h" fact="0.3"/>
              </dgm:constrLst>
              <dgm:ruleLst>
                <dgm:rule type="primFontSz" val="11" fact="NaN" max="NaN"/>
              </dgm:ruleLst>
            </dgm:layoutNode>
          </dgm:if>
          <dgm:else name="Name14"/>
        </dgm:choose>
      </dgm:layoutNode>
      <dgm:forEach name="Name15" axis="followSib" ptType="sibTrans" cnt="1">
        <dgm:layoutNode name="sibTrans">
          <dgm:alg type="sp"/>
          <dgm:shape xmlns:r="http://schemas.openxmlformats.org/officeDocument/2006/relationships" r:blip="">
            <dgm:adjLst/>
          </dgm:shape>
          <dgm:presOf axis="self"/>
          <dgm:constrLst/>
          <dgm:ruleLst/>
        </dgm:layoutNode>
      </dgm:forEach>
    </dgm:forEach>
  </dgm:layoutNode>
  <dgm:extLst>
    <a:ext uri="{68A01E43-0DF5-4B5B-8FA6-DAF915123BFB}">
      <dgm1612:lstStyle xmlns:dgm1612="http://schemas.microsoft.com/office/drawing/2016/12/diagram">
        <a:lvl1pPr>
          <a:lnSpc>
            <a:spcPct val="100000"/>
          </a:lnSpc>
        </a:lvl1pPr>
        <a:lvl2pPr>
          <a:lnSpc>
            <a:spcPct val="100000"/>
          </a:lnSpc>
        </a:lvl2pPr>
      </dgm1612:lstStyle>
    </a:ext>
  </dgm:extLst>
</dgm:layoutDef>
</file>

<file path=ppt/diagrams/layout6.xml><?xml version="1.0" encoding="utf-8"?>
<dgm:layoutDef xmlns:dgm="http://schemas.openxmlformats.org/drawingml/2006/diagram" xmlns:a="http://schemas.openxmlformats.org/drawingml/2006/main" uniqueId="urn:microsoft.com/office/officeart/2008/layout/PictureStrips">
  <dgm:title val=""/>
  <dgm:desc val=""/>
  <dgm:catLst>
    <dgm:cat type="list" pri="12500"/>
    <dgm:cat type="picture" pri="13000"/>
    <dgm:cat type="pictureconvert" pri="13000"/>
  </dgm:catLst>
  <dgm:sampData>
    <dgm:dataModel>
      <dgm:ptLst>
        <dgm:pt modelId="0" type="doc"/>
        <dgm:pt modelId="10">
          <dgm:prSet phldr="1"/>
        </dgm:pt>
        <dgm:pt modelId="20">
          <dgm:prSet phldr="1"/>
        </dgm:pt>
        <dgm:pt modelId="30">
          <dgm:prSet phldr="1"/>
        </dgm:pt>
      </dgm:ptLst>
      <dgm:cxnLst>
        <dgm:cxn modelId="40" srcId="0" destId="10" srcOrd="0" destOrd="0"/>
        <dgm:cxn modelId="50" srcId="0" destId="20" srcOrd="1" destOrd="0"/>
        <dgm:cxn modelId="60" srcId="0" destId="30" srcOrd="2" destOrd="0"/>
      </dgm:cxnLst>
      <dgm:bg/>
      <dgm:whole/>
    </dgm:dataModel>
  </dgm:sampData>
  <dgm:styleData>
    <dgm:dataModel>
      <dgm:ptLst>
        <dgm:pt modelId="0" type="doc"/>
        <dgm:pt modelId="10">
          <dgm:prSet phldr="1"/>
        </dgm:pt>
        <dgm:pt modelId="20">
          <dgm:prSet phldr="1"/>
        </dgm:pt>
      </dgm:ptLst>
      <dgm:cxnLst>
        <dgm:cxn modelId="40" srcId="0" destId="10" srcOrd="0" destOrd="0"/>
        <dgm:cxn modelId="50" srcId="0" destId="20" srcOrd="1" destOrd="0"/>
      </dgm:cxnLst>
      <dgm:bg/>
      <dgm:whole/>
    </dgm:dataModel>
  </dgm:styleData>
  <dgm:clrData>
    <dgm:dataModel>
      <dgm:ptLst>
        <dgm:pt modelId="0" type="doc"/>
        <dgm:pt modelId="10">
          <dgm:prSet phldr="1"/>
        </dgm:pt>
        <dgm:pt modelId="20">
          <dgm:prSet phldr="1"/>
        </dgm:pt>
        <dgm:pt modelId="30">
          <dgm:prSet phldr="1"/>
        </dgm:pt>
        <dgm:pt modelId="40">
          <dgm:prSet phldr="1"/>
        </dgm:pt>
      </dgm:ptLst>
      <dgm:cxnLst>
        <dgm:cxn modelId="40" srcId="0" destId="10" srcOrd="0" destOrd="0"/>
        <dgm:cxn modelId="50" srcId="0" destId="20" srcOrd="1" destOrd="0"/>
        <dgm:cxn modelId="60" srcId="0" destId="30" srcOrd="2" destOrd="0"/>
        <dgm:cxn modelId="70" srcId="0" destId="40" srcOrd="2" destOrd="0"/>
      </dgm:cxnLst>
      <dgm:bg/>
      <dgm:whole/>
    </dgm:dataModel>
  </dgm:clrData>
  <dgm:layoutNode name="Name0">
    <dgm:varLst>
      <dgm:dir/>
      <dgm:resizeHandles val="exact"/>
    </dgm:varLst>
    <dgm:choose name="Name1">
      <dgm:if name="Name2" func="var" arg="dir" op="equ" val="norm">
        <dgm:alg type="snake">
          <dgm:param type="off" val="ctr"/>
        </dgm:alg>
      </dgm:if>
      <dgm:else name="Name3">
        <dgm:alg type="snake">
          <dgm:param type="off" val="ctr"/>
          <dgm:param type="grDir" val="tR"/>
        </dgm:alg>
      </dgm:else>
    </dgm:choose>
    <dgm:shape xmlns:r="http://schemas.openxmlformats.org/officeDocument/2006/relationships" r:blip="">
      <dgm:adjLst/>
    </dgm:shape>
    <dgm:constrLst>
      <dgm:constr type="primFontSz" for="des" ptType="node" op="equ" val="65"/>
      <dgm:constr type="w" for="ch" forName="composite" refType="w"/>
      <dgm:constr type="h" for="ch" forName="composite" refType="h"/>
      <dgm:constr type="sp" refType="h" refFor="ch" refForName="composite" op="equ" fact="0.1"/>
      <dgm:constr type="h" for="ch" forName="sibTrans" refType="h" refFor="ch" refForName="composite" op="equ" fact="0.1"/>
      <dgm:constr type="w" for="ch" forName="sibTrans" refType="h" refFor="ch" refForName="sibTrans" op="equ"/>
    </dgm:constrLst>
    <dgm:forEach name="nodesForEach" axis="ch" ptType="node">
      <dgm:layoutNode name="composite">
        <dgm:alg type="composite">
          <dgm:param type="ar" val="3"/>
        </dgm:alg>
        <dgm:shape xmlns:r="http://schemas.openxmlformats.org/officeDocument/2006/relationships" r:blip="">
          <dgm:adjLst/>
        </dgm:shape>
        <dgm:choose name="Name4">
          <dgm:if name="Name5" func="var" arg="dir" op="equ" val="norm">
            <dgm:constrLst>
              <dgm:constr type="l" for="ch" forName="rect1" refType="w" fact="0.04"/>
              <dgm:constr type="t" for="ch" forName="rect1" refType="h" fact="0.13"/>
              <dgm:constr type="w" for="ch" forName="rect1" refType="w" fact="0.96"/>
              <dgm:constr type="h" for="ch" forName="rect1" refType="h" fact="0.9"/>
              <dgm:constr type="l" for="ch" forName="rect2" refType="w" fact="0"/>
              <dgm:constr type="t" for="ch" forName="rect2" refType="h" fact="0"/>
              <dgm:constr type="w" for="ch" forName="rect2" refType="w" fact="0.21"/>
              <dgm:constr type="h" for="ch" forName="rect2" refType="w" fact="0.315"/>
            </dgm:constrLst>
          </dgm:if>
          <dgm:else name="Name6">
            <dgm:constrLst>
              <dgm:constr type="l" for="ch" forName="rect1" refType="w" fact="0"/>
              <dgm:constr type="t" for="ch" forName="rect1" refType="h" fact="0.13"/>
              <dgm:constr type="w" for="ch" forName="rect1" refType="w" fact="0.96"/>
              <dgm:constr type="h" for="ch" forName="rect1" refType="h" fact="0.9"/>
              <dgm:constr type="l" for="ch" forName="rect2" refType="w" fact="0.79"/>
              <dgm:constr type="t" for="ch" forName="rect2" refType="h" fact="0"/>
              <dgm:constr type="w" for="ch" forName="rect2" refType="w" fact="0.21"/>
              <dgm:constr type="h" for="ch" forName="rect2" refType="w" fact="0.315"/>
            </dgm:constrLst>
          </dgm:else>
        </dgm:choose>
        <dgm:layoutNode name="rect1" styleLbl="trAlignAcc1">
          <dgm:varLst>
            <dgm:bulletEnabled val="1"/>
          </dgm:varLst>
          <dgm:alg type="tx">
            <dgm:param type="parTxLTRAlign" val="l"/>
          </dgm:alg>
          <dgm:shape xmlns:r="http://schemas.openxmlformats.org/officeDocument/2006/relationships" type="rect" r:blip="">
            <dgm:adjLst/>
          </dgm:shape>
          <dgm:presOf axis="desOrSelf" ptType="node"/>
          <dgm:choose name="Name7">
            <dgm:if name="Name8" func="var" arg="dir" op="equ" val="norm">
              <dgm:constrLst>
                <dgm:constr type="lMarg" refType="w" fact="0.6"/>
                <dgm:constr type="rMarg" refType="primFontSz" fact="0.3"/>
                <dgm:constr type="tMarg" refType="primFontSz" fact="0.3"/>
                <dgm:constr type="bMarg" refType="primFontSz" fact="0.3"/>
              </dgm:constrLst>
            </dgm:if>
            <dgm:else name="Name9">
              <dgm:constrLst>
                <dgm:constr type="lMarg" refType="primFontSz" fact="0.3"/>
                <dgm:constr type="rMarg" refType="w" fact="0.6"/>
                <dgm:constr type="tMarg" refType="primFontSz" fact="0.3"/>
                <dgm:constr type="bMarg" refType="primFontSz" fact="0.3"/>
              </dgm:constrLst>
            </dgm:else>
          </dgm:choose>
          <dgm:ruleLst>
            <dgm:rule type="primFontSz" val="5" fact="NaN" max="NaN"/>
          </dgm:ruleLst>
        </dgm:layoutNode>
        <dgm:layoutNode name="rect2" styleLbl="fgImgPlace1">
          <dgm:alg type="sp"/>
          <dgm:shape xmlns:r="http://schemas.openxmlformats.org/officeDocument/2006/relationships" type="rect" r:blip="" blipPhldr="1">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7.xml><?xml version="1.0" encoding="utf-8"?>
<dgm:layoutDef xmlns:dgm="http://schemas.openxmlformats.org/drawingml/2006/diagram" xmlns:a="http://schemas.openxmlformats.org/drawingml/2006/main" uniqueId="urn:microsoft.com/office/officeart/2008/layout/LinedList">
  <dgm:title val=""/>
  <dgm:desc val=""/>
  <dgm:catLst>
    <dgm:cat type="hierarchy" pri="8000"/>
    <dgm:cat type="list" pri="25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clrData>
  <dgm:layoutNode name="vert0">
    <dgm:varLst>
      <dgm:dir/>
      <dgm:animOne val="branch"/>
      <dgm:animLvl val="lvl"/>
    </dgm:varLst>
    <dgm:choose name="Name0">
      <dgm:if name="Name1" func="var" arg="dir" op="equ" val="norm">
        <dgm:alg type="lin">
          <dgm:param type="linDir" val="fromT"/>
          <dgm:param type="nodeHorzAlign" val="l"/>
        </dgm:alg>
      </dgm:if>
      <dgm:else name="Name2">
        <dgm:alg type="lin">
          <dgm:param type="linDir" val="fromT"/>
          <dgm:param type="nodeHorzAlign" val="r"/>
        </dgm:alg>
      </dgm:else>
    </dgm:choose>
    <dgm:shape xmlns:r="http://schemas.openxmlformats.org/officeDocument/2006/relationships" r:blip="">
      <dgm:adjLst/>
    </dgm:shape>
    <dgm:presOf/>
    <dgm:constrLst>
      <dgm:constr type="w" for="ch" forName="horz1" refType="w"/>
      <dgm:constr type="h" for="ch" forName="horz1" refType="h"/>
      <dgm:constr type="h" for="des" forName="vert1" refType="h"/>
      <dgm:constr type="h" for="des" forName="tx1" refType="h"/>
      <dgm:constr type="h" for="des" forName="horz2" refType="h"/>
      <dgm:constr type="h" for="des" forName="vert2" refType="h"/>
      <dgm:constr type="h" for="des" forName="horz3" refType="h"/>
      <dgm:constr type="h" for="des" forName="vert3" refType="h"/>
      <dgm:constr type="h" for="des" forName="horz4" refType="h"/>
      <dgm:constr type="h" for="des" ptType="node" refType="h"/>
      <dgm:constr type="primFontSz" for="des" forName="tx1" op="equ" val="65"/>
      <dgm:constr type="primFontSz" for="des" forName="tx2" op="equ" val="65"/>
      <dgm:constr type="primFontSz" for="des" forName="tx3" op="equ" val="65"/>
      <dgm:constr type="primFontSz" for="des" forName="tx4" op="equ" val="65"/>
      <dgm:constr type="w" for="des" forName="thickLine" refType="w"/>
      <dgm:constr type="h" for="des" forName="thickLine"/>
      <dgm:constr type="h" for="des" forName="thinLine1"/>
      <dgm:constr type="h" for="des" forName="thinLine2b"/>
      <dgm:constr type="h" for="des" forName="thinLine3"/>
      <dgm:constr type="h" for="des" forName="vertSpace2a" refType="h" fact="0.05"/>
      <dgm:constr type="h" for="des" forName="vertSpace2b" refType="h" refFor="des" refForName="vertSpace2a"/>
    </dgm:constrLst>
    <dgm:forEach name="Name3" axis="ch" ptType="node">
      <dgm:layoutNode name="thickLine" styleLbl="alignNode1">
        <dgm:alg type="sp"/>
        <dgm:shape xmlns:r="http://schemas.openxmlformats.org/officeDocument/2006/relationships" type="line" r:blip="">
          <dgm:adjLst/>
        </dgm:shape>
        <dgm:presOf/>
      </dgm:layoutNode>
      <dgm:layoutNode name="horz1">
        <dgm:choose name="Name4">
          <dgm:if name="Name5" func="var" arg="dir" op="equ" val="norm">
            <dgm:alg type="lin">
              <dgm:param type="linDir" val="fromL"/>
              <dgm:param type="nodeVertAlign" val="t"/>
            </dgm:alg>
          </dgm:if>
          <dgm:else name="Name6">
            <dgm:alg type="lin">
              <dgm:param type="linDir" val="fromR"/>
              <dgm:param type="nodeVertAlign" val="t"/>
            </dgm:alg>
          </dgm:else>
        </dgm:choose>
        <dgm:shape xmlns:r="http://schemas.openxmlformats.org/officeDocument/2006/relationships" r:blip="">
          <dgm:adjLst/>
        </dgm:shape>
        <dgm:presOf/>
        <dgm:choose name="Name7">
          <dgm:if name="Name8" axis="root des" func="maxDepth" op="equ" val="1">
            <dgm:constrLst>
              <dgm:constr type="w" for="ch" forName="tx1" refType="w"/>
            </dgm:constrLst>
          </dgm:if>
          <dgm:if name="Name9" axis="root des" func="maxDepth" op="equ" val="2">
            <dgm:constrLst>
              <dgm:constr type="w" for="ch" forName="tx1" refType="w" fact="0.2"/>
              <dgm:constr type="w" for="des" forName="tx2" refType="w" fact="0.785"/>
              <dgm:constr type="w" for="des" forName="horzSpace2" refType="w" fact="0.015"/>
              <dgm:constr type="w" for="des" forName="thinLine2b" refType="w" fact="0.8"/>
            </dgm:constrLst>
          </dgm:if>
          <dgm:if name="Name10" axis="root des" func="maxDepth" op="equ" val="3">
            <dgm:constrLst>
              <dgm:constr type="w" for="ch" forName="tx1" refType="w" fact="0.2"/>
              <dgm:constr type="w" for="des" forName="tx2" refType="w" fact="0.385"/>
              <dgm:constr type="w" for="des" forName="tx3" refType="w" fact="0.385"/>
              <dgm:constr type="w" for="des" forName="horzSpace2" refType="w" fact="0.015"/>
              <dgm:constr type="w" for="des" forName="horzSpace3" refType="w" fact="0.015"/>
              <dgm:constr type="w" for="des" forName="thinLine2b" refType="w" fact="0.8"/>
              <dgm:constr type="w" for="des" forName="thinLine3" refType="w" fact="0.385"/>
            </dgm:constrLst>
          </dgm:if>
          <dgm:if name="Name11" axis="root des" func="maxDepth" op="gte" val="4">
            <dgm:constrLst>
              <dgm:constr type="w" for="ch" forName="tx1" refType="w" fact="0.2"/>
              <dgm:constr type="w" for="des" forName="tx2" refType="w" fact="0.2516"/>
              <dgm:constr type="w" for="des" forName="tx3" refType="w" fact="0.2516"/>
              <dgm:constr type="w" for="des" forName="tx4" refType="w" fact="0.2516"/>
              <dgm:constr type="w" for="des" forName="horzSpace2" refType="w" fact="0.015"/>
              <dgm:constr type="w" for="des" forName="horzSpace3" refType="w" fact="0.015"/>
              <dgm:constr type="w" for="des" forName="horzSpace4" refType="w" fact="0.015"/>
              <dgm:constr type="w" for="des" forName="thinLine2b" refType="w" fact="0.8"/>
              <dgm:constr type="w" for="des" forName="thinLine3" refType="w" fact="0.5332"/>
            </dgm:constrLst>
          </dgm:if>
          <dgm:else name="Name12"/>
        </dgm:choose>
        <dgm:layoutNode name="tx1"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1">
          <dgm:choose name="Name13">
            <dgm:if name="Name14" func="var" arg="dir" op="equ" val="norm">
              <dgm:alg type="lin">
                <dgm:param type="linDir" val="fromT"/>
                <dgm:param type="nodeHorzAlign" val="l"/>
              </dgm:alg>
            </dgm:if>
            <dgm:else name="Name15">
              <dgm:alg type="lin">
                <dgm:param type="linDir" val="fromT"/>
                <dgm:param type="nodeHorzAlign" val="r"/>
              </dgm:alg>
            </dgm:else>
          </dgm:choose>
          <dgm:shape xmlns:r="http://schemas.openxmlformats.org/officeDocument/2006/relationships" r:blip="">
            <dgm:adjLst/>
          </dgm:shape>
          <dgm:presOf/>
          <dgm:forEach name="Name16" axis="ch" ptType="node">
            <dgm:choose name="Name17">
              <dgm:if name="Name18" axis="self" ptType="node" func="pos" op="equ" val="1">
                <dgm:layoutNode name="vertSpace2a">
                  <dgm:alg type="sp"/>
                  <dgm:shape xmlns:r="http://schemas.openxmlformats.org/officeDocument/2006/relationships" r:blip="">
                    <dgm:adjLst/>
                  </dgm:shape>
                  <dgm:presOf/>
                </dgm:layoutNode>
              </dgm:if>
              <dgm:else name="Name19"/>
            </dgm:choose>
            <dgm:layoutNode name="horz2">
              <dgm:choose name="Name20">
                <dgm:if name="Name21" func="var" arg="dir" op="equ" val="norm">
                  <dgm:alg type="lin">
                    <dgm:param type="linDir" val="fromL"/>
                    <dgm:param type="nodeVertAlign" val="t"/>
                  </dgm:alg>
                </dgm:if>
                <dgm:else name="Name22">
                  <dgm:alg type="lin">
                    <dgm:param type="linDir" val="fromR"/>
                    <dgm:param type="nodeVertAlign" val="t"/>
                  </dgm:alg>
                </dgm:else>
              </dgm:choose>
              <dgm:shape xmlns:r="http://schemas.openxmlformats.org/officeDocument/2006/relationships" r:blip="">
                <dgm:adjLst/>
              </dgm:shape>
              <dgm:presOf/>
              <dgm:layoutNode name="horzSpace2">
                <dgm:alg type="sp"/>
                <dgm:shape xmlns:r="http://schemas.openxmlformats.org/officeDocument/2006/relationships" r:blip="">
                  <dgm:adjLst/>
                </dgm:shape>
                <dgm:presOf/>
              </dgm:layoutNode>
              <dgm:layoutNode name="tx2"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2">
                <dgm:choose name="Name23">
                  <dgm:if name="Name24" func="var" arg="dir" op="equ" val="norm">
                    <dgm:alg type="lin">
                      <dgm:param type="linDir" val="fromT"/>
                      <dgm:param type="nodeHorzAlign" val="l"/>
                    </dgm:alg>
                  </dgm:if>
                  <dgm:else name="Name25">
                    <dgm:alg type="lin">
                      <dgm:param type="linDir" val="fromT"/>
                      <dgm:param type="nodeHorzAlign" val="r"/>
                    </dgm:alg>
                  </dgm:else>
                </dgm:choose>
                <dgm:shape xmlns:r="http://schemas.openxmlformats.org/officeDocument/2006/relationships" r:blip="">
                  <dgm:adjLst/>
                </dgm:shape>
                <dgm:presOf/>
                <dgm:forEach name="Name26" axis="ch" ptType="node">
                  <dgm:layoutNode name="horz3">
                    <dgm:choose name="Name27">
                      <dgm:if name="Name28" func="var" arg="dir" op="equ" val="norm">
                        <dgm:alg type="lin">
                          <dgm:param type="linDir" val="fromL"/>
                          <dgm:param type="nodeVertAlign" val="t"/>
                        </dgm:alg>
                      </dgm:if>
                      <dgm:else name="Name29">
                        <dgm:alg type="lin">
                          <dgm:param type="linDir" val="fromR"/>
                          <dgm:param type="nodeVertAlign" val="t"/>
                        </dgm:alg>
                      </dgm:else>
                    </dgm:choose>
                    <dgm:shape xmlns:r="http://schemas.openxmlformats.org/officeDocument/2006/relationships" r:blip="">
                      <dgm:adjLst/>
                    </dgm:shape>
                    <dgm:presOf/>
                    <dgm:layoutNode name="horzSpace3">
                      <dgm:alg type="sp"/>
                      <dgm:shape xmlns:r="http://schemas.openxmlformats.org/officeDocument/2006/relationships" r:blip="">
                        <dgm:adjLst/>
                      </dgm:shape>
                      <dgm:presOf/>
                    </dgm:layoutNode>
                    <dgm:layoutNode name="tx3" styleLbl="revTx">
                      <dgm:alg type="tx">
                        <dgm:param type="parTxLTRAlign" val="l"/>
                        <dgm:param type="parTxRTLAlign" val="r"/>
                        <dgm:param type="txAnchorVert" val="t"/>
                      </dgm:alg>
                      <dgm:shape xmlns:r="http://schemas.openxmlformats.org/officeDocument/2006/relationships" type="rect" r:blip="">
                        <dgm:adjLst/>
                      </dgm:shape>
                      <dgm:presOf axis="self"/>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name="vert3">
                      <dgm:choose name="Name30">
                        <dgm:if name="Name31" func="var" arg="dir" op="equ" val="norm">
                          <dgm:alg type="lin">
                            <dgm:param type="linDir" val="fromT"/>
                            <dgm:param type="nodeHorzAlign" val="l"/>
                          </dgm:alg>
                        </dgm:if>
                        <dgm:else name="Name32">
                          <dgm:alg type="lin">
                            <dgm:param type="linDir" val="fromT"/>
                            <dgm:param type="nodeHorzAlign" val="r"/>
                          </dgm:alg>
                        </dgm:else>
                      </dgm:choose>
                      <dgm:shape xmlns:r="http://schemas.openxmlformats.org/officeDocument/2006/relationships" r:blip="">
                        <dgm:adjLst/>
                      </dgm:shape>
                      <dgm:presOf/>
                      <dgm:forEach name="Name33" axis="ch" ptType="node">
                        <dgm:layoutNode name="horz4">
                          <dgm:choose name="Name34">
                            <dgm:if name="Name35" func="var" arg="dir" op="equ" val="norm">
                              <dgm:alg type="lin">
                                <dgm:param type="linDir" val="fromL"/>
                                <dgm:param type="nodeVertAlign" val="t"/>
                              </dgm:alg>
                            </dgm:if>
                            <dgm:else name="Name36">
                              <dgm:alg type="lin">
                                <dgm:param type="linDir" val="fromR"/>
                                <dgm:param type="nodeVertAlign" val="t"/>
                              </dgm:alg>
                            </dgm:else>
                          </dgm:choose>
                          <dgm:shape xmlns:r="http://schemas.openxmlformats.org/officeDocument/2006/relationships" r:blip="">
                            <dgm:adjLst/>
                          </dgm:shape>
                          <dgm:presOf/>
                          <dgm:layoutNode name="horzSpace4">
                            <dgm:alg type="sp"/>
                            <dgm:shape xmlns:r="http://schemas.openxmlformats.org/officeDocument/2006/relationships" r:blip="">
                              <dgm:adjLst/>
                            </dgm:shape>
                            <dgm:presOf/>
                          </dgm:layoutNode>
                          <dgm:layoutNode name="tx4" styleLbl="revTx">
                            <dgm:varLst>
                              <dgm:bulletEnabled val="1"/>
                            </dgm:varLst>
                            <dgm:alg type="tx">
                              <dgm:param type="parTxLTRAlign" val="l"/>
                              <dgm:param type="parTxRTLAlign" val="r"/>
                              <dgm:param type="txAnchorVert" val="t"/>
                            </dgm:alg>
                            <dgm:shape xmlns:r="http://schemas.openxmlformats.org/officeDocument/2006/relationships" type="rect" r:blip="">
                              <dgm:adjLst/>
                            </dgm:shape>
                            <dgm:presOf axis="desOrSelf" ptType="node"/>
                            <dgm:constrLst>
                              <dgm:constr type="tMarg" refType="primFontSz" fact="0.3"/>
                              <dgm:constr type="bMarg" refType="primFontSz" fact="0.3"/>
                              <dgm:constr type="lMarg" refType="primFontSz" fact="0.3"/>
                              <dgm:constr type="rMarg" refType="primFontSz" fact="0.3"/>
                            </dgm:constrLst>
                            <dgm:ruleLst>
                              <dgm:rule type="primFontSz" val="5" fact="NaN" max="NaN"/>
                            </dgm:ruleLst>
                          </dgm:layoutNode>
                        </dgm:layoutNode>
                      </dgm:forEach>
                    </dgm:layoutNode>
                  </dgm:layoutNode>
                  <dgm:forEach name="Name37" axis="followSib" ptType="sibTrans" cnt="1">
                    <dgm:layoutNode name="thinLine3" styleLbl="callout">
                      <dgm:alg type="sp"/>
                      <dgm:shape xmlns:r="http://schemas.openxmlformats.org/officeDocument/2006/relationships" type="line" r:blip="">
                        <dgm:adjLst/>
                      </dgm:shape>
                      <dgm:presOf/>
                    </dgm:layoutNode>
                  </dgm:forEach>
                </dgm:forEach>
              </dgm:layoutNode>
            </dgm:layoutNode>
            <dgm:layoutNode name="thinLine2b" styleLbl="callout">
              <dgm:alg type="sp"/>
              <dgm:shape xmlns:r="http://schemas.openxmlformats.org/officeDocument/2006/relationships" type="line" r:blip="">
                <dgm:adjLst/>
              </dgm:shape>
              <dgm:presOf/>
            </dgm:layoutNode>
            <dgm:layoutNode name="vertSpace2b">
              <dgm:alg type="sp"/>
              <dgm:shape xmlns:r="http://schemas.openxmlformats.org/officeDocument/2006/relationships" r:blip="">
                <dgm:adjLst/>
              </dgm:shape>
              <dgm:presOf/>
            </dgm:layoutNode>
          </dgm:forEach>
        </dgm:layoutNode>
      </dgm:layoutNode>
    </dgm:forEach>
  </dgm:layoutNode>
</dgm:layoutDef>
</file>

<file path=ppt/diagrams/layout8.xml><?xml version="1.0" encoding="utf-8"?>
<dgm:layoutDef xmlns:dgm="http://schemas.openxmlformats.org/drawingml/2006/diagram" xmlns:a="http://schemas.openxmlformats.org/drawingml/2006/main" uniqueId="urn:microsoft.com/office/officeart/2018/2/layout/IconCircleList">
  <dgm:title val="Icon Circle List"/>
  <dgm:desc val="Use to show non-sequential or grouped chunks of information accompanied by related visuals. Circular shapes can hold an icon or small picture and corresponding text box shows Level 1 text. Works best for icons or small pictures with medium-length descriptions."/>
  <dgm:catLst>
    <dgm:cat type="icon" pri="500"/>
  </dgm:catLst>
  <dgm:sampData useDef="1">
    <dgm:dataModel>
      <dgm:ptLst/>
      <dgm:bg/>
      <dgm:whole/>
    </dgm:dataModel>
  </dgm:sampData>
  <dgm:styleData useDef="1">
    <dgm:dataModel>
      <dgm:ptLst/>
      <dgm:bg/>
      <dgm:whole/>
    </dgm:dataModel>
  </dgm:styleData>
  <dgm:clrData useDef="1">
    <dgm:dataModel>
      <dgm:ptLst/>
      <dgm:bg/>
      <dgm:whole/>
    </dgm:dataModel>
  </dgm:clrData>
  <dgm:layoutNode name="root">
    <dgm:varLst>
      <dgm:dir/>
      <dgm:resizeHandles val="exact"/>
    </dgm:varLst>
    <dgm:alg type="sp"/>
    <dgm:shape xmlns:r="http://schemas.openxmlformats.org/officeDocument/2006/relationships" r:blip="">
      <dgm:adjLst/>
    </dgm:shape>
    <dgm:presOf/>
    <dgm:choose name="Name0">
      <dgm:if name="Name1" axis="ch" ptType="node" func="cnt" op="lte" val="3">
        <dgm:constrLst>
          <dgm:constr type="w" for="ch" forName="container" refType="w"/>
          <dgm:constr type="h" for="ch" forName="container" refType="h" fact="0.4"/>
        </dgm:constrLst>
      </dgm:if>
      <dgm:else name="Name2">
        <dgm:constrLst>
          <dgm:constr type="w" for="ch" forName="container" refType="w"/>
          <dgm:constr type="h" for="ch" forName="container" refType="h"/>
        </dgm:constrLst>
      </dgm:else>
    </dgm:choose>
    <dgm:ruleLst>
      <dgm:rule type="h" for="ch" forName="container" val="INF" fact="NaN" max="NaN"/>
    </dgm:ruleLst>
    <dgm:layoutNode name="container">
      <dgm:varLst>
        <dgm:dir/>
        <dgm:resizeHandles val="exact"/>
      </dgm:varLst>
      <dgm:choose name="Name3">
        <dgm:if name="Name4" axis="self" func="var" arg="dir" op="equ" val="norm">
          <dgm:alg type="snake">
            <dgm:param type="grDir" val="tL"/>
            <dgm:param type="flowDir" val="row"/>
            <dgm:param type="contDir" val="sameDir"/>
          </dgm:alg>
        </dgm:if>
        <dgm:else name="Name5">
          <dgm:alg type="snake">
            <dgm:param type="grDir" val="tR"/>
            <dgm:param type="flowDir" val="row"/>
            <dgm:param type="contDir" val="sameDir"/>
          </dgm:alg>
        </dgm:else>
      </dgm:choose>
      <dgm:shape xmlns:r="http://schemas.openxmlformats.org/officeDocument/2006/relationships" r:blip="">
        <dgm:adjLst/>
      </dgm:shape>
      <dgm:presOf/>
      <dgm:constrLst>
        <dgm:constr type="w" for="ch" forName="compNode" refType="w"/>
        <dgm:constr type="h" for="ch" forName="compNode" refType="w" fact="0.28"/>
        <dgm:constr type="w" for="ch" forName="sibTrans" refType="w" refFor="ch" refForName="compNode" fact="0.115"/>
        <dgm:constr type="sp" refType="h" op="equ" fact="0.17"/>
        <dgm:constr type="primFontSz" for="des" ptType="node" op="equ" val="24"/>
        <dgm:constr type="h" for="des" forName="compNode" op="equ"/>
        <dgm:constr type="h" for="des" forName="iconBgRect" op="equ"/>
      </dgm:constrLst>
      <dgm:ruleLst>
        <dgm:rule type="w" for="ch" forName="compNode" val="60" fact="NaN" max="NaN"/>
      </dgm:ruleLst>
      <dgm:forEach name="Name6" axis="ch" ptType="node">
        <dgm:layoutNode name="compNode">
          <dgm:alg type="composite"/>
          <dgm:shape xmlns:r="http://schemas.openxmlformats.org/officeDocument/2006/relationships" r:blip="">
            <dgm:adjLst/>
          </dgm:shape>
          <dgm:presOf axis="self"/>
          <dgm:constrLst>
            <dgm:constr type="w" for="ch" forName="iconBgRect" refType="w" fact="0.28"/>
            <dgm:constr type="h" for="ch" forName="iconBgRect" refType="w" refFor="ch" refForName="iconBgRect"/>
            <dgm:constr type="t" for="ch" forName="iconBgRect"/>
            <dgm:constr type="l" for="ch" forName="iconBgRect"/>
            <dgm:constr type="w" for="ch" forName="iconRect" refType="w" refFor="ch" refForName="iconBgRect" fact="0.58"/>
            <dgm:constr type="h" for="ch" forName="iconRect" refType="w" refFor="ch" refForName="iconRect"/>
            <dgm:constr type="ctrX" for="ch" forName="iconRect" refType="ctrX" refFor="ch" refForName="iconBgRect"/>
            <dgm:constr type="ctrY" for="ch" forName="iconRect" refType="ctrY" refFor="ch" refForName="iconBgRect"/>
            <dgm:constr type="w" for="ch" forName="spaceRect" refType="w" fact="0.06"/>
            <dgm:constr type="h" for="ch" forName="spaceRect" refType="h" refFor="ch" refForName="iconBgRect"/>
            <dgm:constr type="t" for="ch" forName="spaceRect" refType="t" refFor="ch" refForName="iconBgRect"/>
            <dgm:constr type="l" for="ch" forName="spaceRect" refType="r" refFor="ch" refForName="iconBgRect"/>
            <dgm:constr type="h" for="ch" forName="textRect" refType="h" refFor="ch" refForName="iconBgRect"/>
            <dgm:constr type="t" for="ch" forName="textRect" refType="t" refFor="ch" refForName="iconBgRect"/>
            <dgm:constr type="l" for="ch" forName="textRect" refType="r" refFor="ch" refForName="spaceRect"/>
          </dgm:constrLst>
          <dgm:ruleLst/>
          <dgm:layoutNode name="iconBgRect" styleLbl="bgShp">
            <dgm:alg type="sp"/>
            <dgm:shape xmlns:r="http://schemas.openxmlformats.org/officeDocument/2006/relationships" type="ellipse" r:blip="">
              <dgm:adjLst/>
            </dgm:shape>
            <dgm:presOf/>
            <dgm:constrLst/>
            <dgm:ruleLst/>
          </dgm:layoutNode>
          <dgm:layoutNode name="iconRect" styleLbl="node1">
            <dgm:alg type="sp"/>
            <dgm:shape xmlns:r="http://schemas.openxmlformats.org/officeDocument/2006/relationships" type="rect" r:blip="" blipPhldr="1">
              <dgm:adjLst/>
            </dgm:shape>
            <dgm:presOf/>
            <dgm:constrLst/>
            <dgm:ruleLst/>
          </dgm:layoutNode>
          <dgm:layoutNode name="spaceRect">
            <dgm:alg type="sp"/>
            <dgm:shape xmlns:r="http://schemas.openxmlformats.org/officeDocument/2006/relationships" r:blip="">
              <dgm:adjLst/>
            </dgm:shape>
            <dgm:presOf/>
            <dgm:constrLst/>
            <dgm:ruleLst/>
          </dgm:layoutNode>
          <dgm:layoutNode name="textRect" styleLbl="revTx">
            <dgm:varLst>
              <dgm:chMax val="1"/>
              <dgm:chPref val="1"/>
            </dgm:varLst>
            <dgm:choose name="Name7">
              <dgm:if name="Name8" func="var" arg="dir" op="equ" val="norm">
                <dgm:alg type="tx">
                  <dgm:param type="txAnchorVert" val="mid"/>
                  <dgm:param type="parTxLTRAlign" val="l"/>
                  <dgm:param type="shpTxLTRAlignCh" val="l"/>
                  <dgm:param type="parTxRTLAlign" val="l"/>
                  <dgm:param type="shpTxRTLAlignCh" val="l"/>
                </dgm:alg>
              </dgm:if>
              <dgm:else name="Name9">
                <dgm:alg type="tx">
                  <dgm:param type="txAnchorVert" val="mid"/>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self" ptType="node"/>
            <dgm:constrLst>
              <dgm:constr type="lMarg"/>
              <dgm:constr type="rMarg"/>
              <dgm:constr type="tMarg"/>
              <dgm:constr type="bMarg"/>
            </dgm:constrLst>
            <dgm:ruleLst>
              <dgm:rule type="primFontSz" val="11" fact="NaN" max="NaN"/>
            </dgm:ruleLst>
          </dgm:layoutNode>
        </dgm:layoutNode>
        <dgm:forEach name="Name10"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extLst>
    <a:ext uri="{68A01E43-0DF5-4B5B-8FA6-DAF915123BFB}">
      <dgm1612:lstStyle xmlns:dgm1612="http://schemas.microsoft.com/office/drawing/2016/12/diagram">
        <a:lvl1pPr>
          <a:lnSpc>
            <a:spcPct val="100000"/>
          </a:lnSpc>
        </a:lvl1pPr>
      </dgm1612:lstStyle>
    </a:ext>
  </dgm:extLst>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2">
  <dgm:title val=""/>
  <dgm:desc val=""/>
  <dgm:catLst>
    <dgm:cat type="3D" pri="11200"/>
  </dgm:catLst>
  <dgm:scene3d>
    <a:camera prst="orthographicFront"/>
    <a:lightRig rig="threePt" dir="t"/>
  </dgm:scene3d>
  <dgm:styleLbl name="node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a:rot lat="0" lon="0" rev="7500000"/>
      </a:lightRig>
    </dgm:scene3d>
    <dgm:sp3d prstMaterial="plastic">
      <a:bevelT w="127000" h="25400" prst="relaxedInset"/>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tx1"/>
      </a:fontRef>
    </dgm:style>
  </dgm:styleLbl>
  <dgm:styleLbl name="aling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dgm:style>
  </dgm:styleLbl>
  <dgm:styleLbl name="alignImgPlace1">
    <dgm:scene3d>
      <a:camera prst="orthographicFront"/>
      <a:lightRig rig="threePt" dir="t">
        <a:rot lat="0" lon="0" rev="7500000"/>
      </a:lightRig>
    </dgm:scene3d>
    <dgm:sp3d z="2540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bgImgPlace1">
    <dgm:scene3d>
      <a:camera prst="orthographicFront"/>
      <a:lightRig rig="threePt" dir="t">
        <a:rot lat="0" lon="0" rev="7500000"/>
      </a:lightRig>
    </dgm:scene3d>
    <dgm:sp3d z="-152400" extrusionH="63500" contourW="12700" prstMaterial="matte">
      <a:contourClr>
        <a:schemeClr val="lt1"/>
      </a:contourClr>
    </dgm:sp3d>
    <dgm:txPr/>
    <dgm:style>
      <a:lnRef idx="0">
        <a:scrgbClr r="0" g="0" b="0"/>
      </a:lnRef>
      <a:fillRef idx="1">
        <a:scrgbClr r="0" g="0" b="0"/>
      </a:fillRef>
      <a:effectRef idx="0">
        <a:scrgbClr r="0" g="0" b="0"/>
      </a:effectRef>
      <a:fontRef idx="minor"/>
    </dgm:style>
  </dgm:styleLbl>
  <dgm:styleLbl name="sibTrans2D1">
    <dgm:scene3d>
      <a:camera prst="orthographicFront"/>
      <a:lightRig rig="threePt" dir="t">
        <a:rot lat="0" lon="0" rev="7500000"/>
      </a:lightRig>
    </dgm:scene3d>
    <dgm:sp3d z="-700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f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bgSibTrans2D1">
    <dgm:scene3d>
      <a:camera prst="orthographicFront"/>
      <a:lightRig rig="threePt" dir="t">
        <a:rot lat="0" lon="0" rev="7500000"/>
      </a:lightRig>
    </dgm:scene3d>
    <dgm:sp3d z="-152400" extrusionH="63500" prstMaterial="matte">
      <a:bevelT w="25400" h="63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sibTrans1D1">
    <dgm:scene3d>
      <a:camera prst="orthographicFront"/>
      <a:lightRig rig="threePt" dir="t">
        <a:rot lat="0" lon="0" rev="7500000"/>
      </a:lightRig>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a:rot lat="0" lon="0" rev="7500000"/>
      </a:lightRig>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a:rot lat="0" lon="0" rev="7500000"/>
      </a:lightRig>
    </dgm:scene3d>
    <dgm:sp3d prstMaterial="plastic">
      <a:bevelT w="127000" h="25400" prst="relaxedInset"/>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parChTrans2D2">
    <dgm:scene3d>
      <a:camera prst="orthographicFront"/>
      <a:lightRig rig="threePt" dir="t">
        <a:rot lat="0" lon="0" rev="7500000"/>
      </a:lightRig>
    </dgm:scene3d>
    <dgm:sp3d extrusionH="63500" prstMaterial="matte">
      <a:bevelT w="50800" h="19050" prst="relaxedInset"/>
      <a:contourClr>
        <a:schemeClr val="bg1"/>
      </a:contourClr>
    </dgm:sp3d>
    <dgm:txPr/>
    <dgm:style>
      <a:lnRef idx="0">
        <a:scrgbClr r="0" g="0" b="0"/>
      </a:lnRef>
      <a:fillRef idx="1">
        <a:scrgbClr r="0" g="0" b="0"/>
      </a:fillRef>
      <a:effectRef idx="0">
        <a:scrgbClr r="0" g="0" b="0"/>
      </a:effectRef>
      <a:fontRef idx="minor">
        <a:schemeClr val="lt1"/>
      </a:fontRef>
    </dgm:style>
  </dgm:styleLbl>
  <dgm:styleLbl name="parChTrans2D3">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threePt" dir="t">
        <a:rot lat="0" lon="0" rev="7500000"/>
      </a:lightRig>
    </dgm:scene3d>
    <dgm:sp3d z="60000" prstMaterial="flat">
      <a:bevelT w="120900" h="88900"/>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a:rot lat="0" lon="0" rev="7500000"/>
      </a:lightRig>
    </dgm:scene3d>
    <dgm:sp3d z="-40000" prstMaterial="matte"/>
    <dgm:txPr/>
    <dgm:style>
      <a:lnRef idx="2">
        <a:scrgbClr r="0" g="0" b="0"/>
      </a:lnRef>
      <a:fillRef idx="0">
        <a:scrgbClr r="0" g="0" b="0"/>
      </a:fillRef>
      <a:effectRef idx="0">
        <a:scrgbClr r="0" g="0" b="0"/>
      </a:effectRef>
      <a:fontRef idx="minor"/>
    </dgm:style>
  </dgm:styleLbl>
  <dgm:styleLbl name="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a:rot lat="0" lon="0" rev="7500000"/>
      </a:lightRig>
    </dgm:scene3d>
    <dgm:sp3d z="152400" extrusionH="63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a:rot lat="0" lon="0" rev="7500000"/>
      </a:lightRig>
    </dgm:scene3d>
    <dgm:sp3d extrusionH="190500" prstMaterial="dkEdge">
      <a:bevelT w="135400" h="16350" prst="relaxedInset"/>
      <a:contourClr>
        <a:schemeClr val="bg1"/>
      </a:contourClr>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a:rot lat="0" lon="0" rev="7500000"/>
      </a:lightRig>
    </dgm:scene3d>
    <dgm:sp3d prstMaterial="plastic">
      <a:bevelT w="127000" h="35400"/>
    </dgm:sp3d>
    <dgm:txPr/>
    <dgm:style>
      <a:lnRef idx="1">
        <a:scrgbClr r="0" g="0" b="0"/>
      </a:lnRef>
      <a:fillRef idx="1">
        <a:scrgbClr r="0" g="0" b="0"/>
      </a:fillRef>
      <a:effectRef idx="2">
        <a:scrgbClr r="0" g="0" b="0"/>
      </a:effectRef>
      <a:fontRef idx="minor">
        <a:schemeClr val="lt1"/>
      </a:fontRef>
    </dgm:style>
  </dgm:styleLbl>
  <dgm:styleLbl name="bgAcc1">
    <dgm:scene3d>
      <a:camera prst="orthographicFront"/>
      <a:lightRig rig="threePt" dir="t">
        <a:rot lat="0" lon="0" rev="7500000"/>
      </a:lightRig>
    </dgm:scene3d>
    <dgm:sp3d z="-152400" extrusionH="63500" prstMaterial="dkEdge">
      <a:bevelT w="124450" h="16350" prst="relaxedInset"/>
      <a:contourClr>
        <a:schemeClr val="bg1"/>
      </a:contourClr>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a:rot lat="0" lon="0" rev="7500000"/>
      </a:lightRig>
    </dgm:scene3d>
    <dgm:sp3d z="152400" extrusionH="63500" prstMaterial="dkEdge">
      <a:bevelT w="120800" h="19050" prst="relaxedInset"/>
      <a:contourClr>
        <a:schemeClr val="bg1"/>
      </a:contourClr>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a:rot lat="0" lon="0" rev="7500000"/>
      </a:lightRig>
    </dgm:scene3d>
    <dgm:sp3d extrusionH="190500" prstMaterial="dkEdge">
      <a:bevelT w="120650" h="38100" prst="relaxedInset"/>
      <a:contourClr>
        <a:schemeClr val="bg1"/>
      </a:contourClr>
    </dgm:sp3d>
    <dgm:txPr/>
    <dgm:style>
      <a:lnRef idx="1">
        <a:scrgbClr r="0" g="0" b="0"/>
      </a:lnRef>
      <a:fillRef idx="1">
        <a:scrgbClr r="0" g="0" b="0"/>
      </a:fillRef>
      <a:effectRef idx="2">
        <a:scrgbClr r="0" g="0" b="0"/>
      </a:effectRef>
      <a:fontRef idx="minor"/>
    </dgm:style>
  </dgm:styleLbl>
  <dgm:styleLbl name="solidBgAcc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a:rot lat="0" lon="0" rev="7500000"/>
      </a:lightRig>
    </dgm:scene3d>
    <dgm:sp3d extrusionH="190500" prstMaterial="dkEdge">
      <a:bevelT w="120650" h="38100" prst="relaxedInset"/>
      <a:bevelB w="120650" h="57150" prst="relaxedInset"/>
      <a:contourClr>
        <a:schemeClr val="bg1"/>
      </a:contourClr>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a:rot lat="0" lon="0" rev="7500000"/>
      </a:lightRig>
    </dgm:scene3d>
    <dgm:sp3d z="-152400" extrusionH="63500" prstMaterial="dkEdge">
      <a:bevelT w="144450" h="36350" prst="relaxedInset"/>
      <a:contourClr>
        <a:schemeClr val="bg1"/>
      </a:contourClr>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a:rot lat="0" lon="0" rev="7500000"/>
      </a:lightRig>
    </dgm:scene3d>
    <dgm:sp3d z="152400" extrusionH="63500" prstMaterial="dkEdge">
      <a:bevelT w="125400" h="36350" prst="relaxedInset"/>
      <a:contourClr>
        <a:schemeClr val="bg1"/>
      </a:contourClr>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a:rot lat="0" lon="0" rev="7500000"/>
      </a:lightRig>
    </dgm:scene3d>
    <dgm:sp3d z="-152400" extrusionH="63500" prstMaterial="matte">
      <a:bevelT w="144450" h="6350" prst="relaxedInset"/>
      <a:contourClr>
        <a:schemeClr val="bg1"/>
      </a:contourClr>
    </dgm:sp3d>
    <dgm:txPr/>
    <dgm:style>
      <a:lnRef idx="0">
        <a:scrgbClr r="0" g="0" b="0"/>
      </a:lnRef>
      <a:fillRef idx="3">
        <a:scrgbClr r="0" g="0" b="0"/>
      </a:fillRef>
      <a:effectRef idx="0">
        <a:scrgbClr r="0" g="0" b="0"/>
      </a:effectRef>
      <a:fontRef idx="minor"/>
    </dgm:style>
  </dgm:styleLbl>
  <dgm:styleLbl name="dkBgShp">
    <dgm:scene3d>
      <a:camera prst="orthographicFront"/>
      <a:lightRig rig="threePt" dir="t">
        <a:rot lat="0" lon="0" rev="7500000"/>
      </a:lightRig>
    </dgm:scene3d>
    <dgm:sp3d prstMaterial="plastic">
      <a:bevelT w="127000" h="25400" prst="relaxedInset"/>
      <a:bevelB w="88900" h="121750" prst="angle"/>
    </dgm:sp3d>
    <dgm:txPr/>
    <dgm:style>
      <a:lnRef idx="0">
        <a:scrgbClr r="0" g="0" b="0"/>
      </a:lnRef>
      <a:fillRef idx="1">
        <a:scrgbClr r="0" g="0" b="0"/>
      </a:fillRef>
      <a:effectRef idx="2">
        <a:scrgbClr r="0" g="0" b="0"/>
      </a:effectRef>
      <a:fontRef idx="minor">
        <a:schemeClr val="lt1"/>
      </a:fontRef>
    </dgm:style>
  </dgm:styleLbl>
  <dgm:styleLbl name="trBgShp">
    <dgm:scene3d>
      <a:camera prst="orthographicFront"/>
      <a:lightRig rig="threePt" dir="t"/>
    </dgm:scene3d>
    <dgm:sp3d z="-152400" prstMaterial="matte"/>
    <dgm:txPr/>
    <dgm:style>
      <a:lnRef idx="0">
        <a:scrgbClr r="0" g="0" b="0"/>
      </a:lnRef>
      <a:fillRef idx="1">
        <a:scrgbClr r="0" g="0" b="0"/>
      </a:fillRef>
      <a:effectRef idx="0">
        <a:scrgbClr r="0" g="0" b="0"/>
      </a:effectRef>
      <a:fontRef idx="minor"/>
    </dgm:style>
  </dgm:styleLbl>
  <dgm:styleLbl name="fgShp">
    <dgm:scene3d>
      <a:camera prst="orthographicFront"/>
      <a:lightRig rig="threePt" dir="t">
        <a:rot lat="0" lon="0" rev="7500000"/>
      </a:lightRig>
    </dgm:scene3d>
    <dgm:sp3d z="152400" extrusionH="63500" prstMaterial="matte">
      <a:bevelT w="50800" h="19050" prst="relaxedInset"/>
      <a:contourClr>
        <a:schemeClr val="bg1"/>
      </a:contourClr>
    </dgm:sp3d>
    <dgm:txPr/>
    <dgm:style>
      <a:lnRef idx="0">
        <a:scrgbClr r="0" g="0" b="0"/>
      </a:lnRef>
      <a:fillRef idx="1">
        <a:scrgbClr r="0" g="0" b="0"/>
      </a:fillRef>
      <a:effectRef idx="2">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3037840" cy="466434"/>
          </a:xfrm>
          <a:prstGeom prst="rect">
            <a:avLst/>
          </a:prstGeom>
        </p:spPr>
        <p:txBody>
          <a:bodyPr vert="horz" lIns="93177" tIns="46589" rIns="93177" bIns="46589" rtlCol="0"/>
          <a:lstStyle>
            <a:lvl1pPr algn="l">
              <a:defRPr sz="1200"/>
            </a:lvl1pPr>
          </a:lstStyle>
          <a:p>
            <a:endParaRPr lang="en-US"/>
          </a:p>
        </p:txBody>
      </p:sp>
      <p:sp>
        <p:nvSpPr>
          <p:cNvPr id="3" name="Date Placeholder 2"/>
          <p:cNvSpPr>
            <a:spLocks noGrp="1"/>
          </p:cNvSpPr>
          <p:nvPr>
            <p:ph type="dt" idx="1"/>
          </p:nvPr>
        </p:nvSpPr>
        <p:spPr>
          <a:xfrm>
            <a:off x="3970938" y="0"/>
            <a:ext cx="3037840" cy="466434"/>
          </a:xfrm>
          <a:prstGeom prst="rect">
            <a:avLst/>
          </a:prstGeom>
        </p:spPr>
        <p:txBody>
          <a:bodyPr vert="horz" lIns="93177" tIns="46589" rIns="93177" bIns="46589" rtlCol="0"/>
          <a:lstStyle>
            <a:lvl1pPr algn="r">
              <a:defRPr sz="1200"/>
            </a:lvl1pPr>
          </a:lstStyle>
          <a:p>
            <a:fld id="{25988513-2595-4299-BE07-5670E3097976}" type="datetimeFigureOut">
              <a:rPr lang="en-US" smtClean="0"/>
              <a:t>2024-09-24</a:t>
            </a:fld>
            <a:endParaRPr lang="en-US"/>
          </a:p>
        </p:txBody>
      </p:sp>
      <p:sp>
        <p:nvSpPr>
          <p:cNvPr id="4" name="Slide Image Placeholder 3"/>
          <p:cNvSpPr>
            <a:spLocks noGrp="1" noRot="1" noChangeAspect="1"/>
          </p:cNvSpPr>
          <p:nvPr>
            <p:ph type="sldImg" idx="2"/>
          </p:nvPr>
        </p:nvSpPr>
        <p:spPr>
          <a:xfrm>
            <a:off x="717550" y="1162050"/>
            <a:ext cx="5575300" cy="3136900"/>
          </a:xfrm>
          <a:prstGeom prst="rect">
            <a:avLst/>
          </a:prstGeom>
          <a:noFill/>
          <a:ln w="12700">
            <a:solidFill>
              <a:prstClr val="black"/>
            </a:solidFill>
          </a:ln>
        </p:spPr>
        <p:txBody>
          <a:bodyPr vert="horz" lIns="93177" tIns="46589" rIns="93177" bIns="46589" rtlCol="0" anchor="ctr"/>
          <a:lstStyle/>
          <a:p>
            <a:endParaRPr lang="en-US"/>
          </a:p>
        </p:txBody>
      </p:sp>
      <p:sp>
        <p:nvSpPr>
          <p:cNvPr id="5" name="Notes Placeholder 4"/>
          <p:cNvSpPr>
            <a:spLocks noGrp="1"/>
          </p:cNvSpPr>
          <p:nvPr>
            <p:ph type="body" sz="quarter" idx="3"/>
          </p:nvPr>
        </p:nvSpPr>
        <p:spPr>
          <a:xfrm>
            <a:off x="701040" y="4473892"/>
            <a:ext cx="5608320" cy="3660458"/>
          </a:xfrm>
          <a:prstGeom prst="rect">
            <a:avLst/>
          </a:prstGeom>
        </p:spPr>
        <p:txBody>
          <a:bodyPr vert="horz" lIns="93177" tIns="46589" rIns="93177" bIns="46589"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829967"/>
            <a:ext cx="3037840" cy="466433"/>
          </a:xfrm>
          <a:prstGeom prst="rect">
            <a:avLst/>
          </a:prstGeom>
        </p:spPr>
        <p:txBody>
          <a:bodyPr vert="horz" lIns="93177" tIns="46589" rIns="93177" bIns="46589" rtlCol="0" anchor="b"/>
          <a:lstStyle>
            <a:lvl1pPr algn="l">
              <a:defRPr sz="1200"/>
            </a:lvl1pPr>
          </a:lstStyle>
          <a:p>
            <a:endParaRPr lang="en-US"/>
          </a:p>
        </p:txBody>
      </p:sp>
      <p:sp>
        <p:nvSpPr>
          <p:cNvPr id="7" name="Slide Number Placeholder 6"/>
          <p:cNvSpPr>
            <a:spLocks noGrp="1"/>
          </p:cNvSpPr>
          <p:nvPr>
            <p:ph type="sldNum" sz="quarter" idx="5"/>
          </p:nvPr>
        </p:nvSpPr>
        <p:spPr>
          <a:xfrm>
            <a:off x="3970938" y="8829967"/>
            <a:ext cx="3037840" cy="466433"/>
          </a:xfrm>
          <a:prstGeom prst="rect">
            <a:avLst/>
          </a:prstGeom>
        </p:spPr>
        <p:txBody>
          <a:bodyPr vert="horz" lIns="93177" tIns="46589" rIns="93177" bIns="46589" rtlCol="0" anchor="b"/>
          <a:lstStyle>
            <a:lvl1pPr algn="r">
              <a:defRPr sz="1200"/>
            </a:lvl1pPr>
          </a:lstStyle>
          <a:p>
            <a:fld id="{720CC95D-7311-442A-B7D7-6502DB525741}" type="slidenum">
              <a:rPr lang="en-US" smtClean="0"/>
              <a:t>‹#›</a:t>
            </a:fld>
            <a:endParaRPr lang="en-US"/>
          </a:p>
        </p:txBody>
      </p:sp>
    </p:spTree>
    <p:extLst>
      <p:ext uri="{BB962C8B-B14F-4D97-AF65-F5344CB8AC3E}">
        <p14:creationId xmlns:p14="http://schemas.microsoft.com/office/powerpoint/2010/main" val="38198628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3" Type="http://schemas.openxmlformats.org/officeDocument/2006/relationships/hyperlink" Target="https://www.adpri.org/gen-z-rises-into-management/" TargetMode="External"/><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3" Type="http://schemas.openxmlformats.org/officeDocument/2006/relationships/hyperlink" Target="https://www.austintexas.org/visit-austin-foundation/professional-development/austin-tourism-insider/" TargetMode="External"/><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1</a:t>
            </a:fld>
            <a:endParaRPr lang="en-US"/>
          </a:p>
        </p:txBody>
      </p:sp>
    </p:spTree>
    <p:extLst>
      <p:ext uri="{BB962C8B-B14F-4D97-AF65-F5344CB8AC3E}">
        <p14:creationId xmlns:p14="http://schemas.microsoft.com/office/powerpoint/2010/main" val="378090100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10</a:t>
            </a:fld>
            <a:endParaRPr lang="en-US"/>
          </a:p>
        </p:txBody>
      </p:sp>
    </p:spTree>
    <p:extLst>
      <p:ext uri="{BB962C8B-B14F-4D97-AF65-F5344CB8AC3E}">
        <p14:creationId xmlns:p14="http://schemas.microsoft.com/office/powerpoint/2010/main" val="253967241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Exchange"/>
              </a:rPr>
              <a:t>Gen Z has overtaken baby boomers in the workforce this year, with 21 million of them employed full time in the U.S., according to an analysis from job-ranking site Glassdoor. They account for more than a third of all hires and 16.8% of the total workforce, according to </a:t>
            </a:r>
            <a:r>
              <a:rPr lang="en-US" b="0" i="0" u="sng" dirty="0">
                <a:effectLst/>
                <a:latin typeface="Exchange"/>
                <a:hlinkClick r:id="rId3"/>
              </a:rPr>
              <a:t>payroll and HR data analyzed</a:t>
            </a:r>
            <a:r>
              <a:rPr lang="en-US" b="0" i="0" dirty="0">
                <a:solidFill>
                  <a:srgbClr val="222222"/>
                </a:solidFill>
                <a:effectLst/>
                <a:latin typeface="Exchange"/>
              </a:rPr>
              <a:t> by ADP Research. The oldest members of Gen Z are 27, three years shy of the big 3-0. The youngest are 12, long from their office years. </a:t>
            </a:r>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11</a:t>
            </a:fld>
            <a:endParaRPr lang="en-US"/>
          </a:p>
        </p:txBody>
      </p:sp>
    </p:spTree>
    <p:extLst>
      <p:ext uri="{BB962C8B-B14F-4D97-AF65-F5344CB8AC3E}">
        <p14:creationId xmlns:p14="http://schemas.microsoft.com/office/powerpoint/2010/main" val="389528938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12</a:t>
            </a:fld>
            <a:endParaRPr lang="en-US">
              <a:solidFill>
                <a:prstClr val="black"/>
              </a:solidFill>
              <a:latin typeface="Calibri" panose="020F0502020204030204"/>
            </a:endParaRPr>
          </a:p>
        </p:txBody>
      </p:sp>
    </p:spTree>
    <p:extLst>
      <p:ext uri="{BB962C8B-B14F-4D97-AF65-F5344CB8AC3E}">
        <p14:creationId xmlns:p14="http://schemas.microsoft.com/office/powerpoint/2010/main" val="305153635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Small businesses have long been known as job creators, responsible for more than 60% of net new jobs between 1995 and 2023, according to the Small Business Administration. Much of that growth comes from a small subset of businesses. New business activity has fallen from its early pandemic peak, but remains at elevated levels, according to monthly Census Bureau data through July that captures applications to the Internal Revenue Service for employer identification numbers, an early step in starting a new business.  </a:t>
            </a:r>
          </a:p>
          <a:p>
            <a:endParaRPr lang="en-US" dirty="0"/>
          </a:p>
          <a:p>
            <a:r>
              <a:rPr lang="en-US" dirty="0"/>
              <a:t>“The increase in business creation is fantastic news,” said Stanford University economist Nicholas Bloom. “For several decades now, we’ve been worried about a drop in [economic] dynamism.”</a:t>
            </a: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13</a:t>
            </a:fld>
            <a:endParaRPr lang="en-US"/>
          </a:p>
        </p:txBody>
      </p:sp>
    </p:spTree>
    <p:extLst>
      <p:ext uri="{BB962C8B-B14F-4D97-AF65-F5344CB8AC3E}">
        <p14:creationId xmlns:p14="http://schemas.microsoft.com/office/powerpoint/2010/main" val="176164698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dirty="0"/>
              <a:t>As Bill talked about earlier, tourism is the gateway to introduce people to our destinations.   We’ll here are a couple of CVBs that are tackling the labor issues head on. </a:t>
            </a:r>
          </a:p>
          <a:p>
            <a:pPr algn="l"/>
            <a:r>
              <a:rPr lang="en-US" dirty="0"/>
              <a:t>LA - </a:t>
            </a:r>
            <a:r>
              <a:rPr lang="en-US" b="0" i="0" dirty="0">
                <a:solidFill>
                  <a:srgbClr val="5A5A5A"/>
                </a:solidFill>
                <a:effectLst/>
                <a:latin typeface="Crimson Text"/>
              </a:rPr>
              <a:t>Career Academy with the goal of increasing equity in career representation by inspiring the youth of historically underserved communities to consider diverse career paths. </a:t>
            </a:r>
            <a:r>
              <a:rPr lang="en-US" b="0" i="0" dirty="0">
                <a:solidFill>
                  <a:srgbClr val="5A5A5A"/>
                </a:solidFill>
                <a:effectLst/>
                <a:latin typeface="var(--font-crimson)"/>
              </a:rPr>
              <a:t>Each student received a tour of the exhibition hall, met with executive leaders to learn about career opportunities, fostered meaningful connections, and learned about future career day opportunities available within the industry. Over 4,100 people attended the convention, 65% of whom were senior executives.</a:t>
            </a:r>
          </a:p>
          <a:p>
            <a:pPr algn="l"/>
            <a:r>
              <a:rPr lang="en-US" b="0" i="0" dirty="0">
                <a:solidFill>
                  <a:srgbClr val="5A5A5A"/>
                </a:solidFill>
                <a:effectLst/>
                <a:latin typeface="var(--font-crimson)"/>
              </a:rPr>
              <a:t>Moreover, Los Angeles’s Career Academy bridges the connections between students and meeting planners looking to authentically impact Los Angeles.  </a:t>
            </a:r>
            <a:r>
              <a:rPr lang="en-US" b="0" i="0" dirty="0">
                <a:solidFill>
                  <a:srgbClr val="5A5A5A"/>
                </a:solidFill>
                <a:effectLst/>
                <a:latin typeface="Crimson Text"/>
              </a:rPr>
              <a:t>While the convention was not hospitality-focused, the bureau brought students together with senior-level executives at technology companies, and this can make the connection between other sectors and hospitality. The academy highlights the connection between youth engagement in choosing career paths and where they see themselves represented.</a:t>
            </a:r>
          </a:p>
          <a:p>
            <a:pPr algn="l"/>
            <a:endParaRPr lang="en-US" b="0" i="0" dirty="0">
              <a:solidFill>
                <a:srgbClr val="5A5A5A"/>
              </a:solidFill>
              <a:effectLst/>
              <a:latin typeface="Crimson Text"/>
            </a:endParaRPr>
          </a:p>
          <a:p>
            <a:pPr algn="l"/>
            <a:r>
              <a:rPr lang="en-US" b="0" i="0" dirty="0">
                <a:solidFill>
                  <a:srgbClr val="5A5A5A"/>
                </a:solidFill>
                <a:effectLst/>
                <a:latin typeface="Crimson Text"/>
              </a:rPr>
              <a:t>Austin - Founded in 2019, the mission of the Visit Austin Foundation (VAF) is to develop and promote education, job training, and career opportunities within the hospitality and tourism sector. The foundation has several key objectives in helping to close the labor shortage gap and increase engagement--particularly with the youth. By offering mentorships and scholarships, the foundation hopes to attract young people to the tourism and hospitality industry, and to educate the public about a wide range of career opportunities within the industry. Additionally, the foundation has provided resources for providing careers in hospitality including the </a:t>
            </a:r>
            <a:r>
              <a:rPr lang="en-US" b="1" i="0" u="sng" dirty="0">
                <a:effectLst/>
                <a:latin typeface="Crimson Text"/>
                <a:hlinkClick r:id="rId3"/>
              </a:rPr>
              <a:t>Austin Tourism Insider Hospitality Training Program</a:t>
            </a:r>
            <a:r>
              <a:rPr lang="en-US" b="0" i="0" dirty="0">
                <a:solidFill>
                  <a:srgbClr val="5A5A5A"/>
                </a:solidFill>
                <a:effectLst/>
                <a:latin typeface="Crimson Text"/>
              </a:rPr>
              <a:t>. The training program is intended to support the community’s tourism and hospitality employees, including new hires, and residents who are passionate about Austin and hospitality. Through a one-day course, employees learn expert knowledge about Austin’s tourism assets, improve their confidence in making recommendations that help to elevate the visitor experience, ignite their passion for the industry, and build a deeper sense of connection within the community.</a:t>
            </a:r>
            <a:endParaRPr lang="en-US" b="0" i="0" dirty="0">
              <a:solidFill>
                <a:srgbClr val="5A5A5A"/>
              </a:solidFill>
              <a:effectLst/>
              <a:latin typeface="var(--font-crimson)"/>
            </a:endParaRPr>
          </a:p>
          <a:p>
            <a:endParaRPr lang="en-US" b="0" i="0" dirty="0">
              <a:solidFill>
                <a:srgbClr val="5A5A5A"/>
              </a:solidFill>
              <a:effectLst/>
              <a:latin typeface="Crimson Text"/>
            </a:endParaRP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14</a:t>
            </a:fld>
            <a:endParaRPr lang="en-US"/>
          </a:p>
        </p:txBody>
      </p:sp>
    </p:spTree>
    <p:extLst>
      <p:ext uri="{BB962C8B-B14F-4D97-AF65-F5344CB8AC3E}">
        <p14:creationId xmlns:p14="http://schemas.microsoft.com/office/powerpoint/2010/main" val="284839972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15</a:t>
            </a:fld>
            <a:endParaRPr lang="en-US"/>
          </a:p>
        </p:txBody>
      </p:sp>
    </p:spTree>
    <p:extLst>
      <p:ext uri="{BB962C8B-B14F-4D97-AF65-F5344CB8AC3E}">
        <p14:creationId xmlns:p14="http://schemas.microsoft.com/office/powerpoint/2010/main" val="2244247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We have general engagement. We have built relationships with state colleges and universities and especially those graduating in industries that have a major </a:t>
            </a:r>
            <a:r>
              <a:rPr lang="en-US" sz="1400" dirty="0" err="1">
                <a:latin typeface="Calibri" panose="020F0502020204030204" pitchFamily="34" charset="0"/>
                <a:ea typeface="Calibri" panose="020F0502020204030204" pitchFamily="34" charset="0"/>
                <a:cs typeface="Times New Roman" panose="02020603050405020304" pitchFamily="18" charset="0"/>
              </a:rPr>
              <a:t>prescene</a:t>
            </a:r>
            <a:r>
              <a:rPr lang="en-US" sz="1400" dirty="0">
                <a:latin typeface="Calibri" panose="020F0502020204030204" pitchFamily="34" charset="0"/>
                <a:ea typeface="Calibri" panose="020F0502020204030204" pitchFamily="34" charset="0"/>
                <a:cs typeface="Times New Roman" panose="02020603050405020304" pitchFamily="18" charset="0"/>
              </a:rPr>
              <a:t> in Madison County. We actively manage those relationships. We also take groups of employers to targeted schools. We look to target those students that were home during Christmas break and tell them about working in HSV. We host a college and career fair during their winter break. We examine those firms that are hiring entry level talent. But we try to management the expectations; i.e.  you are not going to five someone with five-years of experience with all the certifications you want. We target four year degree Gen </a:t>
            </a:r>
            <a:r>
              <a:rPr lang="en-US" sz="1400" dirty="0" err="1">
                <a:latin typeface="Calibri" panose="020F0502020204030204" pitchFamily="34" charset="0"/>
                <a:ea typeface="Calibri" panose="020F0502020204030204" pitchFamily="34" charset="0"/>
                <a:cs typeface="Times New Roman" panose="02020603050405020304" pitchFamily="18" charset="0"/>
              </a:rPr>
              <a:t>Zers</a:t>
            </a:r>
            <a:r>
              <a:rPr lang="en-US" sz="1400" dirty="0">
                <a:latin typeface="Calibri" panose="020F0502020204030204" pitchFamily="34" charset="0"/>
                <a:ea typeface="Calibri" panose="020F0502020204030204" pitchFamily="34" charset="0"/>
                <a:cs typeface="Times New Roman" panose="02020603050405020304" pitchFamily="18" charset="0"/>
              </a:rPr>
              <a:t> at job fairs and have high school career fair to connect them here. </a:t>
            </a:r>
          </a:p>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Next, we create an environment of how they wish to reside in your community. We start to inform them  while they are still in school. We get them together with a company with a company that looks like them. We try to help them build a community with each other and with Huntsville companies.</a:t>
            </a:r>
          </a:p>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We try to get them to know their community on their own, by offering professional networking opportunities.  We have young professional groups that can engage them: Young Professionals networking, Rotary Club.</a:t>
            </a:r>
          </a:p>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How do you have a community that is attracting people of a certain generation? Not just work here but live where they are.  We created a strategic vision of attracting people who are young. We have seen a lot of growth in our urban environment. We have growth in Mid-City. We make accessible natural resources – bike trails, hiking, the city is intentional about hearing the voice of the young people. Sustainability is top of mind. In our Strategic efforts, music is an economic driver as it  is different than the traditional space or biotech. We create a space to make it exciting for artists. We want a high caliber of talent.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built relationships with state colleges and universities and especially those graduating in industries that have a major presence in Madison County. We actively manage those relationships. They took groups of employers to targeted schools.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targeted students that were home during Christmas break and told them about working in HSV; they hosted a college and career fair during their winter break. We examine those firms that are hiring entry level talent.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They tried to manage the expectations; i.e.  you are not going to five someone with five years of experience with all the certifications you want. We target four year degree Gen </a:t>
            </a:r>
            <a:r>
              <a:rPr lang="en-US" sz="1800" kern="100" dirty="0" err="1">
                <a:effectLst/>
                <a:latin typeface="Aptos" panose="020B0004020202020204" pitchFamily="34" charset="0"/>
                <a:ea typeface="Aptos" panose="020B0004020202020204" pitchFamily="34" charset="0"/>
                <a:cs typeface="Times New Roman" panose="02020603050405020304" pitchFamily="18" charset="0"/>
              </a:rPr>
              <a:t>Zers</a:t>
            </a:r>
            <a:r>
              <a:rPr lang="en-US" sz="1800" kern="100" dirty="0">
                <a:effectLst/>
                <a:latin typeface="Aptos" panose="020B0004020202020204" pitchFamily="34" charset="0"/>
                <a:ea typeface="Aptos" panose="020B0004020202020204" pitchFamily="34" charset="0"/>
                <a:cs typeface="Times New Roman" panose="02020603050405020304" pitchFamily="18" charset="0"/>
              </a:rPr>
              <a:t> at job fairs and have high school career fair to connect them here.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Next, they created an environment of how the Gen Zer wished to reside in your community. We start to inform them  while they are still in school. We get them together with a company with a company that looks like them. We try to help them build a community with each other and with Huntsville companies.</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offering professional networking opportunities.  We have young professional groups that can engage them: Young Professionals networking, Rotary Club.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asked them to get to know their community on their own.</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How do you have a community that is attracting people of a certain generation? Not just work here but live where they are.  We created a strategic vision of attracting people who are young. We have seen a lot of growth in our urban environment. We have growth in Mid-City. </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We make accessible natural resources – bike trails, hiking.</a:t>
            </a:r>
          </a:p>
          <a:p>
            <a:pPr marL="0" marR="0">
              <a:lnSpc>
                <a:spcPct val="107000"/>
              </a:lnSpc>
              <a:spcBef>
                <a:spcPts val="0"/>
              </a:spcBef>
              <a:spcAft>
                <a:spcPts val="800"/>
              </a:spcAft>
            </a:pPr>
            <a:r>
              <a:rPr lang="en-US" sz="1800" kern="100" dirty="0">
                <a:effectLst/>
                <a:latin typeface="Aptos" panose="020B0004020202020204" pitchFamily="34" charset="0"/>
                <a:ea typeface="Aptos" panose="020B0004020202020204" pitchFamily="34" charset="0"/>
                <a:cs typeface="Times New Roman" panose="02020603050405020304" pitchFamily="18" charset="0"/>
              </a:rPr>
              <a:t>The city is intentional about hearing the voice of the young people. Sustainability is top of mind. In our Strategic efforts, music is an economic driver as it  is different than the traditional space or biotech. We create a space to make it exciting for artists. We want a high caliber of talent. </a:t>
            </a:r>
          </a:p>
          <a:p>
            <a:pPr>
              <a:lnSpc>
                <a:spcPct val="107000"/>
              </a:lnSpc>
              <a:spcAft>
                <a:spcPts val="815"/>
              </a:spcAft>
            </a:pPr>
            <a:endParaRPr lang="en-US" sz="1400" dirty="0">
              <a:latin typeface="Calibri" panose="020F0502020204030204" pitchFamily="34" charset="0"/>
              <a:ea typeface="Calibri" panose="020F0502020204030204" pitchFamily="34" charset="0"/>
              <a:cs typeface="Times New Roman" panose="02020603050405020304" pitchFamily="18" charset="0"/>
            </a:endParaRPr>
          </a:p>
        </p:txBody>
      </p:sp>
      <p:sp>
        <p:nvSpPr>
          <p:cNvPr id="4" name="Slide Number Placeholder 3"/>
          <p:cNvSpPr>
            <a:spLocks noGrp="1"/>
          </p:cNvSpPr>
          <p:nvPr>
            <p:ph type="sldNum" sz="quarter" idx="5"/>
          </p:nvPr>
        </p:nvSpPr>
        <p:spPr/>
        <p:txBody>
          <a:bodyPr/>
          <a:lstStyle/>
          <a:p>
            <a:fld id="{720CC95D-7311-442A-B7D7-6502DB525741}" type="slidenum">
              <a:rPr lang="en-US" smtClean="0"/>
              <a:t>16</a:t>
            </a:fld>
            <a:endParaRPr lang="en-US"/>
          </a:p>
        </p:txBody>
      </p:sp>
    </p:spTree>
    <p:extLst>
      <p:ext uri="{BB962C8B-B14F-4D97-AF65-F5344CB8AC3E}">
        <p14:creationId xmlns:p14="http://schemas.microsoft.com/office/powerpoint/2010/main" val="31289073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It has to be authentic and genuine; it takes a lot of time. The genuineness of the work of the community is paying off – we had to work at it.  1. a more vibrant downtown – hence, they created Downtown Huntsville, Inc. We had a master plan for Research Park where it is a live work play community and to create a sense of place. It started 10 years ago. We have made a concerted effort with music and the music industry over the last 3 years; we did a music audit which was never done before in the U.S. Huntsville built a strategy for near and long term. Intentionally we want to be the choice of early talent. You cannot a destination for young talent overnight without being ungenuine. It must be a long term.   “Are you genuine in wanting me there?”</a:t>
            </a:r>
          </a:p>
          <a:p>
            <a:pPr>
              <a:lnSpc>
                <a:spcPct val="107000"/>
              </a:lnSpc>
              <a:spcAft>
                <a:spcPts val="815"/>
              </a:spcAft>
            </a:pPr>
            <a:r>
              <a:rPr lang="en-US" sz="1400" dirty="0">
                <a:latin typeface="Calibri" panose="020F0502020204030204" pitchFamily="34" charset="0"/>
                <a:ea typeface="Calibri" panose="020F0502020204030204" pitchFamily="34" charset="0"/>
                <a:cs typeface="Times New Roman" panose="02020603050405020304" pitchFamily="18" charset="0"/>
              </a:rPr>
              <a:t>Tagline: “A Smart Place” – asmartplace.com. We created content to consider living here. They created a “Live Here” page – how cool Huntsville is. We are right for most people – it is a privilege to communicate that way. You want to keep what is genuine about your community true.  Don’t be something you are not. There is a spot for most people here. </a:t>
            </a:r>
          </a:p>
          <a:p>
            <a:r>
              <a:rPr lang="en-US" sz="1400" dirty="0">
                <a:latin typeface="Calibri" panose="020F0502020204030204" pitchFamily="34" charset="0"/>
                <a:ea typeface="Calibri" panose="020F0502020204030204" pitchFamily="34" charset="0"/>
                <a:cs typeface="Times New Roman" panose="02020603050405020304" pitchFamily="18" charset="0"/>
              </a:rPr>
              <a:t>The CVB is a huge and important partner. A person came here as a tourist, they came for a space camp and became a resident.  You never know someone’s first encounter with a community will be. Partnering across the community is crucial and made that success.  With the CVB, the Chamber shares resources and content with them. We have a great working relationship with HMCCVB. I can reach out anytime. The growth of sports is very intentional. It helps the CVB bring in sporting events. It reduced barriers when we have great communication. Those relationships stay top of mind. </a:t>
            </a:r>
            <a:endParaRPr lang="en-US" sz="1400" dirty="0"/>
          </a:p>
        </p:txBody>
      </p:sp>
      <p:sp>
        <p:nvSpPr>
          <p:cNvPr id="4" name="Slide Number Placeholder 3"/>
          <p:cNvSpPr>
            <a:spLocks noGrp="1"/>
          </p:cNvSpPr>
          <p:nvPr>
            <p:ph type="sldNum" sz="quarter" idx="5"/>
          </p:nvPr>
        </p:nvSpPr>
        <p:spPr/>
        <p:txBody>
          <a:bodyPr/>
          <a:lstStyle/>
          <a:p>
            <a:fld id="{720CC95D-7311-442A-B7D7-6502DB525741}" type="slidenum">
              <a:rPr lang="en-US" smtClean="0"/>
              <a:t>17</a:t>
            </a:fld>
            <a:endParaRPr lang="en-US"/>
          </a:p>
        </p:txBody>
      </p:sp>
    </p:spTree>
    <p:extLst>
      <p:ext uri="{BB962C8B-B14F-4D97-AF65-F5344CB8AC3E}">
        <p14:creationId xmlns:p14="http://schemas.microsoft.com/office/powerpoint/2010/main" val="28315165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18</a:t>
            </a:fld>
            <a:endParaRPr lang="en-US"/>
          </a:p>
        </p:txBody>
      </p:sp>
    </p:spTree>
    <p:extLst>
      <p:ext uri="{BB962C8B-B14F-4D97-AF65-F5344CB8AC3E}">
        <p14:creationId xmlns:p14="http://schemas.microsoft.com/office/powerpoint/2010/main" val="338243150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Attracting Gen Z Talent</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Communities are using a variety of strategies to attract Gen Z talent, focusing on what this generation values in their professional and personal lives. Here are some key approaches: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1. **Emphasizing Purpose and Impact**</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**Purpose-Driven Work**: Gen Z values jobs that align with their personal values and have a positive impact on society. Communities are promoting opportunities for meaningful work, such as roles in sustainability, social justice, and community development.</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**Community Involvement**: Offering ways for Gen Z to get involved in local causes, volunteer opportunities, and civic engagement activities helps attract them to areas where they feel they can make a difference.</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2. **Flexible and Hybrid Work Environments**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**Remote Work Options**: With many Gen Z workers prioritizing work-life balance and flexibility, communities that support remote or hybrid work environments are more appealing. Offering co-working spaces, strong digital infrastructure, and tech-friendly environments is key.</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**Creative Workspaces**: Communities are also investing in modern, collaborative workspaces that appeal to Gen Z’s preference for creative and dynamic environments.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3. **Affordable Living and Quality of Life**</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**Affordable Housing**: High living costs can deter young talent from moving to or staying in certain areas. Communities that offer affordable housing options, especially in urban areas, are more likely to attract Gen Z.</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**Vibrant Social Scene**: A strong focus on entertainment, arts, culture, and nightlife can make a community more attractive to younger generations. Communities are investing in music venues, cultural festivals, and diverse dining options.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**Green Spaces and Wellness**: Parks, trails, and recreational areas that support an active lifestyle are important for Gen Z, who value health and wellness.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4. **Educational and Professional Development Opportunities**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**Access to Education**: Proximity to universities and access to continuous learning opportunities, such as workshops, seminars, and professional development courses, are highly attractive to Gen Z.</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**Networking and Mentorship**: Communities that foster strong networking opportunities and mentorship programs can help Gen Z feel supported in their career growth.</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6. **Tech and Innovation Hubs**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**Innovation Ecosystems**: Communities with thriving tech scenes, startup ecosystems, and innovation hubs are particularly appealing to Gen Z, who are often interested in entrepreneurial ventures and cutting-edge industries.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**Support for Entrepreneurs**: Offering resources, such as incubators, accelerators, and funding opportunities, can attract Gen Z talent interested in starting their own businesses.</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7. **Strong Digital Presence and Engagement**</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**Active Social Media Engagement**: Communities that actively engage with Gen Z through social media, showcasing their culture, opportunities, and lifestyle, can effectively attract young talent.</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 **Online Resources**: Comprehensive websites, virtual tours, and digital resources that highlight what the community has to offer are crucial in appealing to tech-savvy Gen Z.</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 </a:t>
            </a:r>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By aligning these strategies with the values and expectations of Gen Z, communities can successfully attract and retain this new generation of talent.</a:t>
            </a: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19</a:t>
            </a:fld>
            <a:endParaRPr lang="en-US"/>
          </a:p>
        </p:txBody>
      </p:sp>
    </p:spTree>
    <p:extLst>
      <p:ext uri="{BB962C8B-B14F-4D97-AF65-F5344CB8AC3E}">
        <p14:creationId xmlns:p14="http://schemas.microsoft.com/office/powerpoint/2010/main" val="28413817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Alabama Mountain Lakes</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Thank you so much for joining us in discussion of attracting Gen </a:t>
            </a:r>
            <a:r>
              <a:rPr lang="en-US" sz="1800" kern="100" dirty="0" err="1">
                <a:latin typeface="Arial" panose="020B0604020202020204" pitchFamily="34" charset="0"/>
                <a:ea typeface="Aptos" panose="020B0004020202020204" pitchFamily="34" charset="0"/>
                <a:cs typeface="Times New Roman" panose="02020603050405020304" pitchFamily="18" charset="0"/>
              </a:rPr>
              <a:t>Zers</a:t>
            </a:r>
            <a:r>
              <a:rPr lang="en-US" sz="1800" kern="100" dirty="0">
                <a:latin typeface="Arial" panose="020B0604020202020204" pitchFamily="34" charset="0"/>
                <a:ea typeface="Aptos" panose="020B0004020202020204" pitchFamily="34" charset="0"/>
                <a:cs typeface="Times New Roman" panose="02020603050405020304" pitchFamily="18" charset="0"/>
              </a:rPr>
              <a:t> and Millennials to your community and organization and how to keep them. We are delighted to see you here today.  As you know, the labor force is constantly shifting, changing, churning – let’s see if we can make sense of it all and put things in perspective of how to capture the best talent. Our desire is that you can hopefully take back what you hear today to your hometown to raise visitation, receipts and goodwill even more in your local communities. </a:t>
            </a:r>
          </a:p>
          <a:p>
            <a:pPr>
              <a:lnSpc>
                <a:spcPct val="107000"/>
              </a:lnSpc>
              <a:spcAft>
                <a:spcPts val="815"/>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Before we dive in, let’s recognize a couple of people. Bill Geist and Terri White are some of the foremost voices in travel and tourism. Because of their efforts they have raised the discourse and visibility of travel across the United States.  Tourism today would not be where it is at without the foresight and insights provided by these two.  Terri and Bill, thank you for all you do for the DMO community.  If you get a chance, take the time to talk with them before they leave.</a:t>
            </a:r>
          </a:p>
          <a:p>
            <a:pPr>
              <a:lnSpc>
                <a:spcPct val="107000"/>
              </a:lnSpc>
              <a:spcAft>
                <a:spcPts val="815"/>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Also let’s take a moment to thank those who have put on today’s program.  All of us in this room put on events at one time or another – and as you know, it is never easy.  Hence, let’s take the time to thank the staff of Alabama Mountain Lakes.  Please stand so we can recognize you.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Tami Reist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Angie Pierce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Penne Beasley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err="1">
                <a:latin typeface="Arial" panose="020B0604020202020204" pitchFamily="34" charset="0"/>
                <a:ea typeface="Aptos" panose="020B0004020202020204" pitchFamily="34" charset="0"/>
                <a:cs typeface="Times New Roman" panose="02020603050405020304" pitchFamily="18" charset="0"/>
              </a:rPr>
              <a:t>Melea</a:t>
            </a:r>
            <a:r>
              <a:rPr lang="en-US" sz="1800" kern="100" dirty="0">
                <a:latin typeface="Arial" panose="020B0604020202020204" pitchFamily="34" charset="0"/>
                <a:ea typeface="Aptos" panose="020B0004020202020204" pitchFamily="34" charset="0"/>
                <a:cs typeface="Times New Roman" panose="02020603050405020304" pitchFamily="18" charset="0"/>
              </a:rPr>
              <a:t> Hames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Thereasa Hulgan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Randa </a:t>
            </a:r>
            <a:r>
              <a:rPr lang="en-US" sz="1800" kern="100" dirty="0" err="1">
                <a:latin typeface="Arial" panose="020B0604020202020204" pitchFamily="34" charset="0"/>
                <a:ea typeface="Aptos" panose="020B0004020202020204" pitchFamily="34" charset="0"/>
                <a:cs typeface="Times New Roman" panose="02020603050405020304" pitchFamily="18" charset="0"/>
              </a:rPr>
              <a:t>Hovater</a:t>
            </a:r>
            <a:r>
              <a:rPr lang="en-US" sz="1800" kern="100" dirty="0">
                <a:latin typeface="Arial" panose="020B0604020202020204" pitchFamily="34" charset="0"/>
                <a:ea typeface="Aptos" panose="020B0004020202020204" pitchFamily="34" charset="0"/>
                <a:cs typeface="Times New Roman" panose="02020603050405020304" pitchFamily="18" charset="0"/>
              </a:rPr>
              <a:t> </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Craig Johnston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Karen Beasley</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Leslee Herrington</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Mickie Collier</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Jerry Yarbrough</a:t>
            </a:r>
          </a:p>
          <a:p>
            <a:pPr>
              <a:lnSpc>
                <a:spcPct val="107000"/>
              </a:lnSpc>
              <a:spcAft>
                <a:spcPts val="815"/>
              </a:spcAft>
            </a:pP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pPr>
              <a:lnSpc>
                <a:spcPct val="107000"/>
              </a:lnSpc>
              <a:spcAft>
                <a:spcPts val="815"/>
              </a:spcAft>
            </a:pPr>
            <a:r>
              <a:rPr lang="en-US" sz="1800" kern="100" dirty="0">
                <a:latin typeface="Arial" panose="020B0604020202020204" pitchFamily="34" charset="0"/>
                <a:ea typeface="Aptos" panose="020B0004020202020204" pitchFamily="34" charset="0"/>
                <a:cs typeface="Times New Roman" panose="02020603050405020304" pitchFamily="18" charset="0"/>
              </a:rPr>
              <a:t>If you have the opportunity, please thank each of the staff individually for hosting a tremendous day of learning and networking.</a:t>
            </a:r>
            <a:endParaRPr lang="en-US" sz="1800" kern="100" dirty="0">
              <a:latin typeface="Aptos" panose="020B0004020202020204" pitchFamily="34" charset="0"/>
              <a:ea typeface="Aptos" panose="020B000402020202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2</a:t>
            </a:fld>
            <a:endParaRPr lang="en-US"/>
          </a:p>
        </p:txBody>
      </p:sp>
    </p:spTree>
    <p:extLst>
      <p:ext uri="{BB962C8B-B14F-4D97-AF65-F5344CB8AC3E}">
        <p14:creationId xmlns:p14="http://schemas.microsoft.com/office/powerpoint/2010/main" val="3352414001"/>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1" dirty="0">
                <a:latin typeface="Calibri" panose="020F0502020204030204" pitchFamily="34" charset="0"/>
                <a:ea typeface="Calibri" panose="020F0502020204030204" pitchFamily="34" charset="0"/>
                <a:cs typeface="Times New Roman" panose="02020603050405020304" pitchFamily="18" charset="0"/>
              </a:rPr>
              <a:t>Diversity is the watchword for Gen Z:</a:t>
            </a:r>
            <a:r>
              <a:rPr lang="en-US" dirty="0">
                <a:latin typeface="Calibri" panose="020F0502020204030204" pitchFamily="34" charset="0"/>
                <a:ea typeface="Calibri" panose="020F0502020204030204" pitchFamily="34" charset="0"/>
                <a:cs typeface="Times New Roman" panose="02020603050405020304" pitchFamily="18" charset="0"/>
              </a:rPr>
              <a:t> Diversity matters to them through many dimensions, not just isolated to race and gender but also related to identity and orientation. Companies that can better represent the spectrum of differences in their external branding/marketing are much more likely to diversify their talent pipelines.</a:t>
            </a:r>
          </a:p>
          <a:p>
            <a:pPr defTabSz="931774">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**Diversity and Inclusion**</a:t>
            </a: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   - **Inclusive Communities**: Gen Z places a high value on diversity and inclusion. Communities that are known for being welcoming to all, regardless of background, race, gender, or sexual orientation, are more likely to attract Gen Z talent.</a:t>
            </a:r>
          </a:p>
          <a:p>
            <a:pPr>
              <a:lnSpc>
                <a:spcPct val="107000"/>
              </a:lnSpc>
              <a:spcAft>
                <a:spcPts val="815"/>
              </a:spcAft>
            </a:pPr>
            <a:r>
              <a:rPr lang="en-US" dirty="0">
                <a:latin typeface="Calibri" panose="020F0502020204030204" pitchFamily="34" charset="0"/>
                <a:ea typeface="Calibri" panose="020F0502020204030204" pitchFamily="34" charset="0"/>
                <a:cs typeface="Times New Roman" panose="02020603050405020304" pitchFamily="18" charset="0"/>
              </a:rPr>
              <a:t>   - **Diverse Workforces**: Promoting workplaces with diverse teams and inclusive practices also helps in attracting this generation.</a:t>
            </a:r>
          </a:p>
          <a:p>
            <a:pPr defTabSz="931774">
              <a:defRPr/>
            </a:pPr>
            <a:endParaRPr lang="en-US" dirty="0">
              <a:latin typeface="Calibri" panose="020F0502020204030204" pitchFamily="34" charset="0"/>
              <a:ea typeface="Calibri" panose="020F0502020204030204" pitchFamily="34" charset="0"/>
              <a:cs typeface="Times New Roman" panose="02020603050405020304" pitchFamily="18" charset="0"/>
            </a:endParaRP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20</a:t>
            </a:fld>
            <a:endParaRPr lang="en-US"/>
          </a:p>
        </p:txBody>
      </p:sp>
    </p:spTree>
    <p:extLst>
      <p:ext uri="{BB962C8B-B14F-4D97-AF65-F5344CB8AC3E}">
        <p14:creationId xmlns:p14="http://schemas.microsoft.com/office/powerpoint/2010/main" val="417987508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So now that we’ve hired them, how do we help them?</a:t>
            </a:r>
          </a:p>
          <a:p>
            <a:r>
              <a:rPr lang="en-US" dirty="0"/>
              <a:t>Here are some observations we’ve witnessed with Gen </a:t>
            </a:r>
            <a:r>
              <a:rPr lang="en-US" dirty="0" err="1"/>
              <a:t>Zers</a:t>
            </a:r>
            <a:r>
              <a:rPr lang="en-US" dirty="0"/>
              <a:t>.</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21</a:t>
            </a:fld>
            <a:endParaRPr lang="en-US">
              <a:solidFill>
                <a:prstClr val="black"/>
              </a:solidFill>
              <a:latin typeface="Calibri" panose="020F0502020204030204"/>
            </a:endParaRPr>
          </a:p>
        </p:txBody>
      </p:sp>
    </p:spTree>
    <p:extLst>
      <p:ext uri="{BB962C8B-B14F-4D97-AF65-F5344CB8AC3E}">
        <p14:creationId xmlns:p14="http://schemas.microsoft.com/office/powerpoint/2010/main" val="17683425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dirty="0"/>
              <a:t>Do not use “fragile” “snowflakes” “entitled”.  Stereotypes are mental shortcuts that do not help anyone. They bring a hacker mindset.</a:t>
            </a:r>
          </a:p>
          <a:p>
            <a:endParaRPr lang="en-US" dirty="0"/>
          </a:p>
          <a:p>
            <a:r>
              <a:rPr lang="en-US" dirty="0"/>
              <a:t>They ask for the moon.  “Maybe after ten years!” They are audacious; they ask for more money, autonomy.  Micromanage for a month and then show autonomy.</a:t>
            </a:r>
          </a:p>
          <a:p>
            <a:endParaRPr lang="en-US" dirty="0"/>
          </a:p>
          <a:p>
            <a:r>
              <a:rPr lang="en-US" dirty="0"/>
              <a:t>They wish to have a voice quicker than earlier generations. Everybody has a voice but not everybody has an equal voice.  You earn the depth of voice along the way. </a:t>
            </a:r>
          </a:p>
          <a:p>
            <a:endParaRPr lang="en-US" dirty="0"/>
          </a:p>
          <a:p>
            <a:r>
              <a:rPr lang="en-US" dirty="0"/>
              <a:t>72% of high school students wish to be an entrepreneur.  How about gig economies within an organization.  They need help but wish to produce.</a:t>
            </a:r>
          </a:p>
          <a:p>
            <a:endParaRPr lang="en-US" dirty="0"/>
          </a:p>
          <a:p>
            <a:pPr>
              <a:lnSpc>
                <a:spcPct val="107000"/>
              </a:lnSpc>
              <a:spcAft>
                <a:spcPts val="815"/>
              </a:spcAft>
            </a:pPr>
            <a:r>
              <a:rPr lang="en-US" sz="1800" dirty="0">
                <a:latin typeface="Calibri" panose="020F0502020204030204" pitchFamily="34" charset="0"/>
                <a:ea typeface="Calibri" panose="020F0502020204030204" pitchFamily="34" charset="0"/>
                <a:cs typeface="Times New Roman" panose="02020603050405020304" pitchFamily="18" charset="0"/>
              </a:rPr>
              <a:t>Gen </a:t>
            </a:r>
            <a:r>
              <a:rPr lang="en-US" sz="1800" dirty="0" err="1">
                <a:latin typeface="Calibri" panose="020F0502020204030204" pitchFamily="34" charset="0"/>
                <a:ea typeface="Calibri" panose="020F0502020204030204" pitchFamily="34" charset="0"/>
                <a:cs typeface="Times New Roman" panose="02020603050405020304" pitchFamily="18" charset="0"/>
              </a:rPr>
              <a:t>Zers</a:t>
            </a:r>
            <a:r>
              <a:rPr lang="en-US" sz="1800" dirty="0">
                <a:latin typeface="Calibri" panose="020F0502020204030204" pitchFamily="34" charset="0"/>
                <a:ea typeface="Calibri" panose="020F0502020204030204" pitchFamily="34" charset="0"/>
                <a:cs typeface="Times New Roman" panose="02020603050405020304" pitchFamily="18" charset="0"/>
              </a:rPr>
              <a:t> test lowers in entitlement: Entitlement is morphing into empowerment.  They feel empowered and they are better at saving than Millennials. They look at boomer parents who have not been good at savings.</a:t>
            </a:r>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22</a:t>
            </a:fld>
            <a:endParaRPr lang="en-US"/>
          </a:p>
        </p:txBody>
      </p:sp>
    </p:spTree>
    <p:extLst>
      <p:ext uri="{BB962C8B-B14F-4D97-AF65-F5344CB8AC3E}">
        <p14:creationId xmlns:p14="http://schemas.microsoft.com/office/powerpoint/2010/main" val="254691387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23</a:t>
            </a:fld>
            <a:endParaRPr lang="en-US"/>
          </a:p>
        </p:txBody>
      </p:sp>
    </p:spTree>
    <p:extLst>
      <p:ext uri="{BB962C8B-B14F-4D97-AF65-F5344CB8AC3E}">
        <p14:creationId xmlns:p14="http://schemas.microsoft.com/office/powerpoint/2010/main" val="198217957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a:p>
            <a:r>
              <a:rPr lang="en-US" dirty="0"/>
              <a:t>Average Gen Zer takes in 10,000 messages a day.  Most Gen </a:t>
            </a:r>
            <a:r>
              <a:rPr lang="en-US" dirty="0" err="1"/>
              <a:t>Zers</a:t>
            </a:r>
            <a:r>
              <a:rPr lang="en-US" dirty="0"/>
              <a:t> say they are anxious and overwhelmed. We must lead with better care. </a:t>
            </a: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24</a:t>
            </a:fld>
            <a:endParaRPr lang="en-US"/>
          </a:p>
        </p:txBody>
      </p:sp>
    </p:spTree>
    <p:extLst>
      <p:ext uri="{BB962C8B-B14F-4D97-AF65-F5344CB8AC3E}">
        <p14:creationId xmlns:p14="http://schemas.microsoft.com/office/powerpoint/2010/main" val="361655099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i="0" dirty="0">
                <a:solidFill>
                  <a:srgbClr val="222222"/>
                </a:solidFill>
                <a:effectLst/>
                <a:latin typeface="Exchange"/>
              </a:rPr>
              <a:t>She has secured mental-health resources for farmers and is trying to get federal money to test private wells for contamination into the next farm bill.   </a:t>
            </a:r>
            <a:r>
              <a:rPr lang="en-US" dirty="0"/>
              <a:t>Randy </a:t>
            </a:r>
            <a:r>
              <a:rPr lang="en-US" dirty="0" err="1"/>
              <a:t>Roecker</a:t>
            </a:r>
            <a:r>
              <a:rPr lang="en-US" dirty="0"/>
              <a:t>, 60, a dairy farmer in Loganville, Wis., said he usually supports conservative candidates but will vote for Baldwin, in part because of the mental-health resources she secured. He said he supports her fight to keep the label “milk” off nondairy beverages made of almonds, oats and other alternatives. </a:t>
            </a:r>
          </a:p>
        </p:txBody>
      </p:sp>
      <p:sp>
        <p:nvSpPr>
          <p:cNvPr id="4" name="Slide Number Placeholder 3"/>
          <p:cNvSpPr>
            <a:spLocks noGrp="1"/>
          </p:cNvSpPr>
          <p:nvPr>
            <p:ph type="sldNum" sz="quarter" idx="5"/>
          </p:nvPr>
        </p:nvSpPr>
        <p:spPr/>
        <p:txBody>
          <a:bodyPr/>
          <a:lstStyle/>
          <a:p>
            <a:fld id="{720CC95D-7311-442A-B7D7-6502DB525741}" type="slidenum">
              <a:rPr lang="en-US" smtClean="0"/>
              <a:t>25</a:t>
            </a:fld>
            <a:endParaRPr lang="en-US"/>
          </a:p>
        </p:txBody>
      </p:sp>
    </p:spTree>
    <p:extLst>
      <p:ext uri="{BB962C8B-B14F-4D97-AF65-F5344CB8AC3E}">
        <p14:creationId xmlns:p14="http://schemas.microsoft.com/office/powerpoint/2010/main" val="81117982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62969C94-4CDC-4253-B2B9-D5F27DC38D2F}" type="slidenum">
              <a:rPr lang="en-US" smtClean="0"/>
              <a:t>26</a:t>
            </a:fld>
            <a:endParaRPr lang="en-US"/>
          </a:p>
        </p:txBody>
      </p:sp>
    </p:spTree>
    <p:extLst>
      <p:ext uri="{BB962C8B-B14F-4D97-AF65-F5344CB8AC3E}">
        <p14:creationId xmlns:p14="http://schemas.microsoft.com/office/powerpoint/2010/main" val="287181914"/>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27</a:t>
            </a:fld>
            <a:endParaRPr lang="en-US"/>
          </a:p>
        </p:txBody>
      </p:sp>
    </p:spTree>
    <p:extLst>
      <p:ext uri="{BB962C8B-B14F-4D97-AF65-F5344CB8AC3E}">
        <p14:creationId xmlns:p14="http://schemas.microsoft.com/office/powerpoint/2010/main" val="3871095266"/>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28</a:t>
            </a:fld>
            <a:endParaRPr lang="en-US"/>
          </a:p>
        </p:txBody>
      </p:sp>
    </p:spTree>
    <p:extLst>
      <p:ext uri="{BB962C8B-B14F-4D97-AF65-F5344CB8AC3E}">
        <p14:creationId xmlns:p14="http://schemas.microsoft.com/office/powerpoint/2010/main" val="439996633"/>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29</a:t>
            </a:fld>
            <a:endParaRPr lang="en-US"/>
          </a:p>
        </p:txBody>
      </p:sp>
    </p:spTree>
    <p:extLst>
      <p:ext uri="{BB962C8B-B14F-4D97-AF65-F5344CB8AC3E}">
        <p14:creationId xmlns:p14="http://schemas.microsoft.com/office/powerpoint/2010/main" val="18796205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Let’s refresh our memories on how we divide the generations. </a:t>
            </a:r>
          </a:p>
        </p:txBody>
      </p:sp>
      <p:sp>
        <p:nvSpPr>
          <p:cNvPr id="4" name="Slide Number Placeholder 3"/>
          <p:cNvSpPr>
            <a:spLocks noGrp="1"/>
          </p:cNvSpPr>
          <p:nvPr>
            <p:ph type="sldNum" sz="quarter" idx="5"/>
          </p:nvPr>
        </p:nvSpPr>
        <p:spPr/>
        <p:txBody>
          <a:bodyPr/>
          <a:lstStyle/>
          <a:p>
            <a:fld id="{720CC95D-7311-442A-B7D7-6502DB525741}" type="slidenum">
              <a:rPr lang="en-US" smtClean="0"/>
              <a:t>3</a:t>
            </a:fld>
            <a:endParaRPr lang="en-US"/>
          </a:p>
        </p:txBody>
      </p:sp>
    </p:spTree>
    <p:extLst>
      <p:ext uri="{BB962C8B-B14F-4D97-AF65-F5344CB8AC3E}">
        <p14:creationId xmlns:p14="http://schemas.microsoft.com/office/powerpoint/2010/main" val="136052844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30</a:t>
            </a:fld>
            <a:endParaRPr lang="en-US"/>
          </a:p>
        </p:txBody>
      </p:sp>
    </p:spTree>
    <p:extLst>
      <p:ext uri="{BB962C8B-B14F-4D97-AF65-F5344CB8AC3E}">
        <p14:creationId xmlns:p14="http://schemas.microsoft.com/office/powerpoint/2010/main" val="62185962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June of this year, a substantial section of the Teton Pass highway collapsed in a landslide, severing a crucial connection between Jackson, Wyoming and the towns of Victor and Driggs, Idaho. A subsequent detour added 60 miles each way, which added three hours to a round-trip commute. with the median now hovering around $4.5 million, compared with $1.6 million in 2019. The result is insufficient affordable housing in Jackson, which has led it to rely on other, less expensive towns to house its worker population. There are currently 1,543 people registered as waiting for affordable housing. in a first, some Jackson residents are opening their extra rooms and guesthouses to local workers on an as-needed basis, often for free.  The Community Foundation of Jackson Hole, a nonprofit that manages philanthropy started its first housing matchmaking program: 41 people, a mixture of full-time and part-time residents, agreed to let people stay in their homes free of charge. The list spiked the first week after the collapse to 76 people who needed housing help. </a:t>
            </a:r>
          </a:p>
          <a:p>
            <a:endParaRPr lang="en-US" dirty="0"/>
          </a:p>
          <a:p>
            <a:r>
              <a:rPr lang="en-US" dirty="0"/>
              <a:t>President of the organization says she wasn’t sure if the homeowners would step up. “You say you want to help but do you really mean it?” she says. But she was happily surprised at the response. “There have been great connections made,” she says. She believes many more homeowners would be willing to open up rooms for commuters if they knew how much it was needed. The landslide drove home how vulnerable Jackson Hole is when it comes to relying on workers.</a:t>
            </a:r>
          </a:p>
        </p:txBody>
      </p:sp>
      <p:sp>
        <p:nvSpPr>
          <p:cNvPr id="4" name="Slide Number Placeholder 3"/>
          <p:cNvSpPr>
            <a:spLocks noGrp="1"/>
          </p:cNvSpPr>
          <p:nvPr>
            <p:ph type="sldNum" sz="quarter" idx="5"/>
          </p:nvPr>
        </p:nvSpPr>
        <p:spPr/>
        <p:txBody>
          <a:bodyPr/>
          <a:lstStyle/>
          <a:p>
            <a:fld id="{720CC95D-7311-442A-B7D7-6502DB525741}" type="slidenum">
              <a:rPr lang="en-US" smtClean="0"/>
              <a:t>31</a:t>
            </a:fld>
            <a:endParaRPr lang="en-US"/>
          </a:p>
        </p:txBody>
      </p:sp>
    </p:spTree>
    <p:extLst>
      <p:ext uri="{BB962C8B-B14F-4D97-AF65-F5344CB8AC3E}">
        <p14:creationId xmlns:p14="http://schemas.microsoft.com/office/powerpoint/2010/main" val="1339822943"/>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32</a:t>
            </a:fld>
            <a:endParaRPr lang="en-US"/>
          </a:p>
        </p:txBody>
      </p:sp>
    </p:spTree>
    <p:extLst>
      <p:ext uri="{BB962C8B-B14F-4D97-AF65-F5344CB8AC3E}">
        <p14:creationId xmlns:p14="http://schemas.microsoft.com/office/powerpoint/2010/main" val="17602416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33</a:t>
            </a:fld>
            <a:endParaRPr lang="en-US"/>
          </a:p>
        </p:txBody>
      </p:sp>
    </p:spTree>
    <p:extLst>
      <p:ext uri="{BB962C8B-B14F-4D97-AF65-F5344CB8AC3E}">
        <p14:creationId xmlns:p14="http://schemas.microsoft.com/office/powerpoint/2010/main" val="2756725067"/>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34</a:t>
            </a:fld>
            <a:endParaRPr lang="en-US"/>
          </a:p>
        </p:txBody>
      </p:sp>
    </p:spTree>
    <p:extLst>
      <p:ext uri="{BB962C8B-B14F-4D97-AF65-F5344CB8AC3E}">
        <p14:creationId xmlns:p14="http://schemas.microsoft.com/office/powerpoint/2010/main" val="189158357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35</a:t>
            </a:fld>
            <a:endParaRPr lang="en-US"/>
          </a:p>
        </p:txBody>
      </p:sp>
    </p:spTree>
    <p:extLst>
      <p:ext uri="{BB962C8B-B14F-4D97-AF65-F5344CB8AC3E}">
        <p14:creationId xmlns:p14="http://schemas.microsoft.com/office/powerpoint/2010/main" val="4236756539"/>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https://www.businessinsider.com/what-travelers-splurge-on-for-vacation-trends-2023-11</a:t>
            </a:r>
          </a:p>
          <a:p>
            <a:endParaRPr lang="en-US" dirty="0"/>
          </a:p>
          <a:p>
            <a:pPr algn="l">
              <a:buFont typeface="Arial" panose="020B0604020202020204" pitchFamily="34" charset="0"/>
              <a:buChar char="•"/>
            </a:pPr>
            <a:r>
              <a:rPr lang="en-US" b="1" i="0" dirty="0">
                <a:solidFill>
                  <a:srgbClr val="111111"/>
                </a:solidFill>
                <a:effectLst/>
                <a:latin typeface="LabGrotesque"/>
              </a:rPr>
              <a:t>Many people with disposable income are traveling in style.</a:t>
            </a:r>
          </a:p>
          <a:p>
            <a:pPr algn="l">
              <a:buFont typeface="Arial" panose="020B0604020202020204" pitchFamily="34" charset="0"/>
              <a:buChar char="•"/>
            </a:pPr>
            <a:r>
              <a:rPr lang="en-US" b="1" i="0" dirty="0">
                <a:solidFill>
                  <a:srgbClr val="111111"/>
                </a:solidFill>
                <a:effectLst/>
                <a:latin typeface="LabGrotesque"/>
              </a:rPr>
              <a:t>They're spending money and travel points on comfort, convenience, and memorable experiences.</a:t>
            </a:r>
          </a:p>
          <a:p>
            <a:pPr algn="l">
              <a:buFont typeface="Arial" panose="020B0604020202020204" pitchFamily="34" charset="0"/>
              <a:buChar char="•"/>
            </a:pPr>
            <a:r>
              <a:rPr lang="en-US" b="1" i="0" dirty="0">
                <a:solidFill>
                  <a:srgbClr val="111111"/>
                </a:solidFill>
                <a:effectLst/>
                <a:latin typeface="LabGrotesque"/>
              </a:rPr>
              <a:t>Some splurge on fine dining and luxury hotels while others hire photographers to capture the moment.</a:t>
            </a:r>
          </a:p>
          <a:p>
            <a:endParaRPr lang="en-US" dirty="0"/>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36</a:t>
            </a:fld>
            <a:endParaRPr lang="en-US">
              <a:solidFill>
                <a:prstClr val="black"/>
              </a:solidFill>
              <a:latin typeface="Calibri" panose="020F0502020204030204"/>
            </a:endParaRPr>
          </a:p>
        </p:txBody>
      </p:sp>
    </p:spTree>
    <p:extLst>
      <p:ext uri="{BB962C8B-B14F-4D97-AF65-F5344CB8AC3E}">
        <p14:creationId xmlns:p14="http://schemas.microsoft.com/office/powerpoint/2010/main" val="82331475"/>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Purchasing a home is not an option for many; however, many are wanting to indulge in experiences.</a:t>
            </a:r>
          </a:p>
          <a:p>
            <a:endParaRPr lang="en-US" dirty="0"/>
          </a:p>
          <a:p>
            <a:r>
              <a:rPr lang="en-US" dirty="0"/>
              <a:t>And the higher end experiences are flying off the rack</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37</a:t>
            </a:fld>
            <a:endParaRPr lang="en-US">
              <a:solidFill>
                <a:prstClr val="black"/>
              </a:solidFill>
              <a:latin typeface="Calibri" panose="020F0502020204030204"/>
            </a:endParaRPr>
          </a:p>
        </p:txBody>
      </p:sp>
    </p:spTree>
    <p:extLst>
      <p:ext uri="{BB962C8B-B14F-4D97-AF65-F5344CB8AC3E}">
        <p14:creationId xmlns:p14="http://schemas.microsoft.com/office/powerpoint/2010/main" val="69378080"/>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a:effectLst/>
                <a:latin typeface="var(--article-font-family)"/>
              </a:rPr>
              <a:t>Many travelers still want to explore new destinations and have meaningful experiences, but are placing a greater priority on taking care of themselves while they are traveling, says Amanda Al‑</a:t>
            </a:r>
            <a:r>
              <a:rPr lang="en-US" b="0" i="0" dirty="0" err="1">
                <a:effectLst/>
                <a:latin typeface="var(--article-font-family)"/>
              </a:rPr>
              <a:t>Masri</a:t>
            </a:r>
            <a:r>
              <a:rPr lang="en-US" b="0" i="0" dirty="0">
                <a:effectLst/>
                <a:latin typeface="var(--article-font-family)"/>
              </a:rPr>
              <a:t>, Hilton’s vice president of wellness. The company’s new </a:t>
            </a:r>
            <a:r>
              <a:rPr lang="en-US" b="0" i="0" dirty="0" err="1">
                <a:effectLst/>
                <a:latin typeface="var(--article-font-family)"/>
              </a:rPr>
              <a:t>Signia</a:t>
            </a:r>
            <a:r>
              <a:rPr lang="en-US" b="0" i="0" dirty="0">
                <a:effectLst/>
                <a:latin typeface="var(--article-font-family)"/>
              </a:rPr>
              <a:t> by Hilton Atlanta has 11 dedicated wellness rooms, which have an air purifier, blackout curtains and aromatherapy from the showerhead, she says.</a:t>
            </a:r>
          </a:p>
          <a:p>
            <a:pPr algn="l" rtl="0"/>
            <a:r>
              <a:rPr lang="en-US" b="0" i="0" dirty="0">
                <a:effectLst/>
                <a:latin typeface="var(--article-font-family)"/>
              </a:rPr>
              <a:t>Other hotel brands, including Tempo, have emphasized new designs, like putting more outlets away from the bed so people are less likely to check their charging phones overnight, she says.</a:t>
            </a:r>
          </a:p>
          <a:p>
            <a:endParaRPr lang="en-US" dirty="0"/>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38</a:t>
            </a:fld>
            <a:endParaRPr lang="en-US">
              <a:solidFill>
                <a:prstClr val="black"/>
              </a:solidFill>
              <a:latin typeface="Calibri" panose="020F0502020204030204"/>
            </a:endParaRPr>
          </a:p>
        </p:txBody>
      </p:sp>
    </p:spTree>
    <p:extLst>
      <p:ext uri="{BB962C8B-B14F-4D97-AF65-F5344CB8AC3E}">
        <p14:creationId xmlns:p14="http://schemas.microsoft.com/office/powerpoint/2010/main" val="275240604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39</a:t>
            </a:fld>
            <a:endParaRPr lang="en-US"/>
          </a:p>
        </p:txBody>
      </p:sp>
    </p:spTree>
    <p:extLst>
      <p:ext uri="{BB962C8B-B14F-4D97-AF65-F5344CB8AC3E}">
        <p14:creationId xmlns:p14="http://schemas.microsoft.com/office/powerpoint/2010/main" val="131741683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a:t>
            </a:fld>
            <a:endParaRPr lang="en-US"/>
          </a:p>
        </p:txBody>
      </p:sp>
    </p:spTree>
    <p:extLst>
      <p:ext uri="{BB962C8B-B14F-4D97-AF65-F5344CB8AC3E}">
        <p14:creationId xmlns:p14="http://schemas.microsoft.com/office/powerpoint/2010/main" val="639126962"/>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defTabSz="931774">
              <a:defRPr/>
            </a:pPr>
            <a:r>
              <a:rPr lang="en-US" b="0" i="0" dirty="0">
                <a:effectLst/>
                <a:latin typeface="-apple-system"/>
              </a:rPr>
              <a:t>Outdoor recreation has proven to be a recession-proof industry and a driving force in the American economy, generating $689 billion in economic output spending and supporting 4.3 million jobs across the country.</a:t>
            </a:r>
            <a:endParaRPr lang="en-US" dirty="0"/>
          </a:p>
          <a:p>
            <a:endParaRPr lang="en-US" dirty="0"/>
          </a:p>
          <a:p>
            <a:r>
              <a:rPr lang="en-US" dirty="0"/>
              <a:t>https://www.wsj.com/articles/stress-relief-walk-nature-science-11659388504</a:t>
            </a:r>
          </a:p>
          <a:p>
            <a:endParaRPr lang="en-US" dirty="0"/>
          </a:p>
          <a:p>
            <a:r>
              <a:rPr lang="en-US" dirty="0"/>
              <a:t>90% report being stressed.  As little as 10 minutes of sitting or walking in nature can decrease one’s heart rate, blood pressure, and cortisol levels. Spending time in nature lowers the activity of our sympathetic nervous system which regulates stress hormones.  Added benefit: walking with a loved one further reduces stress by adding the element of social connecting. </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40</a:t>
            </a:fld>
            <a:endParaRPr lang="en-US">
              <a:solidFill>
                <a:prstClr val="black"/>
              </a:solidFill>
              <a:latin typeface="Calibri" panose="020F0502020204030204"/>
            </a:endParaRPr>
          </a:p>
        </p:txBody>
      </p:sp>
    </p:spTree>
    <p:extLst>
      <p:ext uri="{BB962C8B-B14F-4D97-AF65-F5344CB8AC3E}">
        <p14:creationId xmlns:p14="http://schemas.microsoft.com/office/powerpoint/2010/main" val="455485691"/>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https://www.wsj.com/articles/harness-the-healing-power-of-water-11661207276</a:t>
            </a:r>
          </a:p>
          <a:p>
            <a:endParaRPr lang="en-US" dirty="0"/>
          </a:p>
          <a:p>
            <a:r>
              <a:rPr lang="en-US" dirty="0"/>
              <a:t>Neuroscientists say that spending time near oceans, lakes, rivers and other blue spaces can provide a range of benefits including reducing anxiety, easing mental fatigue and rejuvenating us. A 2019 study found that it takes at least two hours a week in nature to improve our well-being, which can be broken into smaller stretches. A more recent, yet-to-be-published study found that spending a similar amount of time near water has the same benefits, says Mathew White, an environmental psychologist at the University of Vienna who studies the health benefits of water environments and was lead researcher on both studies. Scientists also have found that people who peered into aquariums had lower heart rates and better moods after just 15 minutes. </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41</a:t>
            </a:fld>
            <a:endParaRPr lang="en-US">
              <a:solidFill>
                <a:prstClr val="black"/>
              </a:solidFill>
              <a:latin typeface="Calibri" panose="020F0502020204030204"/>
            </a:endParaRPr>
          </a:p>
        </p:txBody>
      </p:sp>
    </p:spTree>
    <p:extLst>
      <p:ext uri="{BB962C8B-B14F-4D97-AF65-F5344CB8AC3E}">
        <p14:creationId xmlns:p14="http://schemas.microsoft.com/office/powerpoint/2010/main" val="22455284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42</a:t>
            </a:fld>
            <a:endParaRPr lang="en-US"/>
          </a:p>
        </p:txBody>
      </p:sp>
    </p:spTree>
    <p:extLst>
      <p:ext uri="{BB962C8B-B14F-4D97-AF65-F5344CB8AC3E}">
        <p14:creationId xmlns:p14="http://schemas.microsoft.com/office/powerpoint/2010/main" val="252136116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43</a:t>
            </a:fld>
            <a:endParaRPr lang="en-US"/>
          </a:p>
        </p:txBody>
      </p:sp>
    </p:spTree>
    <p:extLst>
      <p:ext uri="{BB962C8B-B14F-4D97-AF65-F5344CB8AC3E}">
        <p14:creationId xmlns:p14="http://schemas.microsoft.com/office/powerpoint/2010/main" val="679040402"/>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44</a:t>
            </a:fld>
            <a:endParaRPr lang="en-US"/>
          </a:p>
        </p:txBody>
      </p:sp>
    </p:spTree>
    <p:extLst>
      <p:ext uri="{BB962C8B-B14F-4D97-AF65-F5344CB8AC3E}">
        <p14:creationId xmlns:p14="http://schemas.microsoft.com/office/powerpoint/2010/main" val="2707743819"/>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45</a:t>
            </a:fld>
            <a:endParaRPr lang="en-US"/>
          </a:p>
        </p:txBody>
      </p:sp>
    </p:spTree>
    <p:extLst>
      <p:ext uri="{BB962C8B-B14F-4D97-AF65-F5344CB8AC3E}">
        <p14:creationId xmlns:p14="http://schemas.microsoft.com/office/powerpoint/2010/main" val="1069097417"/>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46</a:t>
            </a:fld>
            <a:endParaRPr lang="en-US"/>
          </a:p>
        </p:txBody>
      </p:sp>
    </p:spTree>
    <p:extLst>
      <p:ext uri="{BB962C8B-B14F-4D97-AF65-F5344CB8AC3E}">
        <p14:creationId xmlns:p14="http://schemas.microsoft.com/office/powerpoint/2010/main" val="129824960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47</a:t>
            </a:fld>
            <a:endParaRPr lang="en-US"/>
          </a:p>
        </p:txBody>
      </p:sp>
    </p:spTree>
    <p:extLst>
      <p:ext uri="{BB962C8B-B14F-4D97-AF65-F5344CB8AC3E}">
        <p14:creationId xmlns:p14="http://schemas.microsoft.com/office/powerpoint/2010/main" val="3746880765"/>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48</a:t>
            </a:fld>
            <a:endParaRPr lang="en-US"/>
          </a:p>
        </p:txBody>
      </p:sp>
    </p:spTree>
    <p:extLst>
      <p:ext uri="{BB962C8B-B14F-4D97-AF65-F5344CB8AC3E}">
        <p14:creationId xmlns:p14="http://schemas.microsoft.com/office/powerpoint/2010/main" val="387664638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49</a:t>
            </a:fld>
            <a:endParaRPr lang="en-US"/>
          </a:p>
        </p:txBody>
      </p:sp>
    </p:spTree>
    <p:extLst>
      <p:ext uri="{BB962C8B-B14F-4D97-AF65-F5344CB8AC3E}">
        <p14:creationId xmlns:p14="http://schemas.microsoft.com/office/powerpoint/2010/main" val="58399817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5</a:t>
            </a:fld>
            <a:endParaRPr lang="en-US"/>
          </a:p>
        </p:txBody>
      </p:sp>
    </p:spTree>
    <p:extLst>
      <p:ext uri="{BB962C8B-B14F-4D97-AF65-F5344CB8AC3E}">
        <p14:creationId xmlns:p14="http://schemas.microsoft.com/office/powerpoint/2010/main" val="756847871"/>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50</a:t>
            </a:fld>
            <a:endParaRPr lang="en-US"/>
          </a:p>
        </p:txBody>
      </p:sp>
    </p:spTree>
    <p:extLst>
      <p:ext uri="{BB962C8B-B14F-4D97-AF65-F5344CB8AC3E}">
        <p14:creationId xmlns:p14="http://schemas.microsoft.com/office/powerpoint/2010/main" val="1969577532"/>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51</a:t>
            </a:fld>
            <a:endParaRPr lang="en-US"/>
          </a:p>
        </p:txBody>
      </p:sp>
    </p:spTree>
    <p:extLst>
      <p:ext uri="{BB962C8B-B14F-4D97-AF65-F5344CB8AC3E}">
        <p14:creationId xmlns:p14="http://schemas.microsoft.com/office/powerpoint/2010/main" val="1309160378"/>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Flexibility and empathy</a:t>
            </a:r>
          </a:p>
          <a:p>
            <a:endParaRPr lang="en-US" dirty="0"/>
          </a:p>
          <a:p>
            <a:r>
              <a:rPr lang="en-US" dirty="0"/>
              <a:t>https://www.washingtonpost.com/food/2022/08/15/restaurant-perks-worker-shortage/ - Restaurant perks</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52</a:t>
            </a:fld>
            <a:endParaRPr lang="en-US">
              <a:solidFill>
                <a:prstClr val="black"/>
              </a:solidFill>
              <a:latin typeface="Calibri" panose="020F0502020204030204"/>
            </a:endParaRPr>
          </a:p>
        </p:txBody>
      </p:sp>
    </p:spTree>
    <p:extLst>
      <p:ext uri="{BB962C8B-B14F-4D97-AF65-F5344CB8AC3E}">
        <p14:creationId xmlns:p14="http://schemas.microsoft.com/office/powerpoint/2010/main" val="106066493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fontAlgn="base"/>
            <a:r>
              <a:rPr lang="en-US" b="0" i="0" dirty="0">
                <a:solidFill>
                  <a:srgbClr val="333333"/>
                </a:solidFill>
                <a:effectLst/>
                <a:latin typeface="var(--font-serif)"/>
              </a:rPr>
              <a:t>Residents are waking up to the importance of tourists.  They are actually becoming more grateful for the presence of travelers in their community.   DMOs – now is the time to do a resident sentiment and business sentiment survey concerning visitors in your community.  You can use this information when you ask to steady your budgets or to increase them. </a:t>
            </a:r>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53</a:t>
            </a:fld>
            <a:endParaRPr lang="en-US">
              <a:solidFill>
                <a:prstClr val="black"/>
              </a:solidFill>
              <a:latin typeface="Calibri" panose="020F0502020204030204"/>
            </a:endParaRPr>
          </a:p>
        </p:txBody>
      </p:sp>
    </p:spTree>
    <p:extLst>
      <p:ext uri="{BB962C8B-B14F-4D97-AF65-F5344CB8AC3E}">
        <p14:creationId xmlns:p14="http://schemas.microsoft.com/office/powerpoint/2010/main" val="3127546949"/>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https://www.wsj.com/articles/americans-are-vacationing-more-but-staying-in-work-mode-11659957377</a:t>
            </a:r>
          </a:p>
          <a:p>
            <a:pPr defTabSz="931774">
              <a:defRPr/>
            </a:pPr>
            <a:r>
              <a:rPr lang="en-US" b="1" i="0" dirty="0">
                <a:effectLst/>
                <a:latin typeface="var(--typography-headline-standard-xxl-font-family)"/>
              </a:rPr>
              <a:t>Americans Are Vacationing More, but Staying in Work Mode</a:t>
            </a:r>
          </a:p>
          <a:p>
            <a:endParaRPr lang="en-US" dirty="0"/>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54</a:t>
            </a:fld>
            <a:endParaRPr lang="en-US">
              <a:solidFill>
                <a:prstClr val="black"/>
              </a:solidFill>
              <a:latin typeface="Calibri" panose="020F0502020204030204"/>
            </a:endParaRPr>
          </a:p>
        </p:txBody>
      </p:sp>
    </p:spTree>
    <p:extLst>
      <p:ext uri="{BB962C8B-B14F-4D97-AF65-F5344CB8AC3E}">
        <p14:creationId xmlns:p14="http://schemas.microsoft.com/office/powerpoint/2010/main" val="4043813705"/>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55</a:t>
            </a:fld>
            <a:endParaRPr lang="en-US">
              <a:solidFill>
                <a:prstClr val="black"/>
              </a:solidFill>
              <a:latin typeface="Calibri" panose="020F0502020204030204"/>
            </a:endParaRPr>
          </a:p>
        </p:txBody>
      </p:sp>
    </p:spTree>
    <p:extLst>
      <p:ext uri="{BB962C8B-B14F-4D97-AF65-F5344CB8AC3E}">
        <p14:creationId xmlns:p14="http://schemas.microsoft.com/office/powerpoint/2010/main" val="30393191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56</a:t>
            </a:fld>
            <a:endParaRPr lang="en-US"/>
          </a:p>
        </p:txBody>
      </p:sp>
    </p:spTree>
    <p:extLst>
      <p:ext uri="{BB962C8B-B14F-4D97-AF65-F5344CB8AC3E}">
        <p14:creationId xmlns:p14="http://schemas.microsoft.com/office/powerpoint/2010/main" val="247090935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lvl="0"/>
            <a:r>
              <a:rPr lang="en-US" b="1" dirty="0"/>
              <a:t>Baby Boomer </a:t>
            </a:r>
            <a:r>
              <a:rPr lang="en-US" dirty="0"/>
              <a:t>– Give me the bottom line. I’ve been around sixty years. </a:t>
            </a:r>
          </a:p>
          <a:p>
            <a:pPr lvl="0"/>
            <a:r>
              <a:rPr lang="en-US" b="1" dirty="0"/>
              <a:t>Gen X</a:t>
            </a:r>
            <a:r>
              <a:rPr lang="en-US" dirty="0"/>
              <a:t> – Keep it real.  Tell me the situation but don’t tell me everything is hunky dory. Leave me alone.</a:t>
            </a:r>
          </a:p>
          <a:p>
            <a:pPr lvl="0"/>
            <a:r>
              <a:rPr lang="en-US" b="1" dirty="0"/>
              <a:t>Millennial</a:t>
            </a:r>
            <a:r>
              <a:rPr lang="en-US" dirty="0"/>
              <a:t> – Keep it interactive.</a:t>
            </a:r>
          </a:p>
          <a:p>
            <a:pPr lvl="0"/>
            <a:r>
              <a:rPr lang="en-US" b="1" dirty="0"/>
              <a:t>Gen Z</a:t>
            </a:r>
            <a:r>
              <a:rPr lang="en-US" dirty="0"/>
              <a:t> – Text me. Keep it short and on the screen. Don’t call me.</a:t>
            </a:r>
          </a:p>
          <a:p>
            <a:endParaRPr lang="en-US" dirty="0"/>
          </a:p>
        </p:txBody>
      </p:sp>
      <p:sp>
        <p:nvSpPr>
          <p:cNvPr id="4" name="Slide Number Placeholder 3"/>
          <p:cNvSpPr>
            <a:spLocks noGrp="1"/>
          </p:cNvSpPr>
          <p:nvPr>
            <p:ph type="sldNum" sz="quarter" idx="5"/>
          </p:nvPr>
        </p:nvSpPr>
        <p:spPr/>
        <p:txBody>
          <a:bodyPr/>
          <a:lstStyle/>
          <a:p>
            <a:fld id="{720CC95D-7311-442A-B7D7-6502DB525741}" type="slidenum">
              <a:rPr lang="en-US" smtClean="0"/>
              <a:t>6</a:t>
            </a:fld>
            <a:endParaRPr lang="en-US"/>
          </a:p>
        </p:txBody>
      </p:sp>
    </p:spTree>
    <p:extLst>
      <p:ext uri="{BB962C8B-B14F-4D97-AF65-F5344CB8AC3E}">
        <p14:creationId xmlns:p14="http://schemas.microsoft.com/office/powerpoint/2010/main" val="16022453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rtl="0"/>
            <a:r>
              <a:rPr lang="en-US" b="0" i="0" dirty="0">
                <a:effectLst/>
                <a:latin typeface="var(--article-font-family)"/>
              </a:rPr>
              <a:t>So why are we talking about generations today?  Because our labor force is changing and changing rapidly. </a:t>
            </a:r>
          </a:p>
          <a:p>
            <a:endParaRPr lang="en-US" dirty="0"/>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7</a:t>
            </a:fld>
            <a:endParaRPr lang="en-US">
              <a:solidFill>
                <a:prstClr val="black"/>
              </a:solidFill>
              <a:latin typeface="Calibri" panose="020F0502020204030204"/>
            </a:endParaRPr>
          </a:p>
        </p:txBody>
      </p:sp>
    </p:spTree>
    <p:extLst>
      <p:ext uri="{BB962C8B-B14F-4D97-AF65-F5344CB8AC3E}">
        <p14:creationId xmlns:p14="http://schemas.microsoft.com/office/powerpoint/2010/main" val="402271747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https://www.wsj.com/articles/the-great-resignation-started-long-ago-economy-pandemic-labor-force-participation-workforce-men-mothers-stimulus-welfare-11658440164</a:t>
            </a:r>
          </a:p>
          <a:p>
            <a:endParaRPr lang="en-US" dirty="0"/>
          </a:p>
          <a:p>
            <a:r>
              <a:rPr lang="en-US" dirty="0"/>
              <a:t>But 3.25 million Americans have left the workforce—labor-force participation among Americans 16 and older is 62.2%, down from 63.4% in February 2020.</a:t>
            </a:r>
          </a:p>
          <a:p>
            <a:endParaRPr lang="en-US" dirty="0"/>
          </a:p>
          <a:p>
            <a:r>
              <a:rPr lang="en-US" dirty="0"/>
              <a:t>Several factors are at work. The chamber notes that Americans have added $4 trillion to their savings accounts since early 2020. They had more money and less to spend it on, thanks to “enhanced unemployment benefits, stimulus checks, and not being able to go out.” The extra few hundred dollars a week from enhanced unemployment “led to 68% of claimants earning more on unemployment than they did while working.”</a:t>
            </a:r>
          </a:p>
          <a:p>
            <a:endParaRPr lang="en-US" dirty="0"/>
          </a:p>
          <a:p>
            <a:r>
              <a:rPr lang="en-US" b="0" i="0" dirty="0">
                <a:solidFill>
                  <a:srgbClr val="222222"/>
                </a:solidFill>
                <a:effectLst/>
                <a:latin typeface="Exchange"/>
              </a:rPr>
              <a:t>Labor-force participation for both sexes, he notes, peaked in 2000 at 67%. We’re now 5 points lower than that.</a:t>
            </a:r>
            <a:endParaRPr lang="en-US" dirty="0"/>
          </a:p>
          <a:p>
            <a:endParaRPr lang="en-US" dirty="0"/>
          </a:p>
          <a:p>
            <a:r>
              <a:rPr lang="en-US" dirty="0"/>
              <a:t>Difficulty finding good child care also keeps some from the workplace. During the pandemic a lot of child-care providers closed up or scaled back. A lot of working mothers left their jobs during the pandemic and apparently chose not to return. The labor-force participation rate for working mothers went from around 70% to 55% and hasn’t fully snapped back.</a:t>
            </a:r>
          </a:p>
          <a:p>
            <a:endParaRPr lang="en-US" dirty="0"/>
          </a:p>
          <a:p>
            <a:r>
              <a:rPr lang="en-US" dirty="0"/>
              <a:t>The Bureau of Labor Statistics reports that more than 47 million Americans voluntarily quit their jobs in 2021. The shock of the pandemic prompted reflection. Stimulus checks and enhanced unemployment helped make big personal change possible.</a:t>
            </a:r>
          </a:p>
          <a:p>
            <a:endParaRPr lang="en-US" dirty="0"/>
          </a:p>
          <a:p>
            <a:r>
              <a:rPr lang="en-US" dirty="0"/>
              <a:t>It isn’t only the young. Part of the story of job-leaving in America has to do with early retirement. “In 2021, older workers left their jobs at an accelerated rate, and they did so at younger ages.” They felt able to do so because their houses were suddenly worth more, they had retirement accounts, and they were afraid of getting sick.</a:t>
            </a:r>
          </a:p>
          <a:p>
            <a:endParaRPr lang="en-US" dirty="0"/>
          </a:p>
          <a:p>
            <a:r>
              <a:rPr lang="en-US" dirty="0"/>
              <a:t>The work rate for those in their prime working years, 25 to 54, has been declining since the turn of the century. The economic implications are obvious—slower growth, less expansion—and the personal implications are dire. </a:t>
            </a:r>
          </a:p>
          <a:p>
            <a:endParaRPr lang="en-US" dirty="0"/>
          </a:p>
          <a:p>
            <a:r>
              <a:rPr lang="en-US" dirty="0"/>
              <a:t>Staying apart, estranged from life and not sharing a larger mission can create “really tragic long term consequences,” Mr. </a:t>
            </a:r>
            <a:r>
              <a:rPr lang="en-US" dirty="0" err="1"/>
              <a:t>Eberstadt</a:t>
            </a:r>
            <a:r>
              <a:rPr lang="en-US" dirty="0"/>
              <a:t> says. These young people aren’t taking chances, leaving a job to start a small business. They aren’t finding themselves. They aren’t even looking.</a:t>
            </a:r>
          </a:p>
          <a:p>
            <a:endParaRPr lang="en-US" dirty="0"/>
          </a:p>
          <a:p>
            <a:endParaRPr lang="en-US" dirty="0"/>
          </a:p>
          <a:p>
            <a:r>
              <a:rPr lang="en-US" dirty="0"/>
              <a:t>https://www.wsj.com/articles/jobs-are-back-baby-but-maybe-not-your-job-11659713477 - Jobs Are Back, Baby, but Maybe Not Your Job</a:t>
            </a:r>
          </a:p>
          <a:p>
            <a:endParaRPr lang="en-US" dirty="0"/>
          </a:p>
          <a:p>
            <a:endParaRPr lang="en-US" dirty="0"/>
          </a:p>
          <a:p>
            <a:r>
              <a:rPr lang="en-US" dirty="0"/>
              <a:t>https://www.wsj.com/articles/the-americans-work-after-pandemic-retire-males-age-payments-covid-vaccines-pandemic-income-stimulus-consumer-11662138942</a:t>
            </a:r>
          </a:p>
          <a:p>
            <a:endParaRPr lang="en-US" dirty="0"/>
          </a:p>
          <a:p>
            <a:endParaRPr lang="en-US" dirty="0"/>
          </a:p>
          <a:p>
            <a:endParaRPr lang="en-US" dirty="0"/>
          </a:p>
        </p:txBody>
      </p:sp>
      <p:sp>
        <p:nvSpPr>
          <p:cNvPr id="4" name="Slide Number Placeholder 3"/>
          <p:cNvSpPr>
            <a:spLocks noGrp="1"/>
          </p:cNvSpPr>
          <p:nvPr>
            <p:ph type="sldNum" sz="quarter" idx="5"/>
          </p:nvPr>
        </p:nvSpPr>
        <p:spPr/>
        <p:txBody>
          <a:bodyPr/>
          <a:lstStyle/>
          <a:p>
            <a:pPr defTabSz="931774">
              <a:defRPr/>
            </a:pPr>
            <a:fld id="{55976185-888F-48D1-A2E7-11F443FE06D1}" type="slidenum">
              <a:rPr lang="en-US">
                <a:solidFill>
                  <a:prstClr val="black"/>
                </a:solidFill>
                <a:latin typeface="Calibri" panose="020F0502020204030204"/>
              </a:rPr>
              <a:pPr defTabSz="931774">
                <a:defRPr/>
              </a:pPr>
              <a:t>8</a:t>
            </a:fld>
            <a:endParaRPr lang="en-US">
              <a:solidFill>
                <a:prstClr val="black"/>
              </a:solidFill>
              <a:latin typeface="Calibri" panose="020F0502020204030204"/>
            </a:endParaRPr>
          </a:p>
        </p:txBody>
      </p:sp>
    </p:spTree>
    <p:extLst>
      <p:ext uri="{BB962C8B-B14F-4D97-AF65-F5344CB8AC3E}">
        <p14:creationId xmlns:p14="http://schemas.microsoft.com/office/powerpoint/2010/main" val="3521038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720CC95D-7311-442A-B7D7-6502DB525741}" type="slidenum">
              <a:rPr lang="en-US" smtClean="0"/>
              <a:t>9</a:t>
            </a:fld>
            <a:endParaRPr lang="en-US"/>
          </a:p>
        </p:txBody>
      </p:sp>
    </p:spTree>
    <p:extLst>
      <p:ext uri="{BB962C8B-B14F-4D97-AF65-F5344CB8AC3E}">
        <p14:creationId xmlns:p14="http://schemas.microsoft.com/office/powerpoint/2010/main" val="51474480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A2C5E3-083E-4997-0F28-C37BC4659DD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C936E6-C2DB-4AC9-6595-BD4E55441A2D}"/>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26D22C61-7023-7D16-78C3-831F64920A79}"/>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F8285F64-36E0-1626-648B-5820F98B06A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7BEFE6A0-4393-66C7-6D1D-EC1CDD111D09}"/>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2314198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0FF258B-614F-9BE7-0676-07EA768FEEF4}"/>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791B5450-C1E0-3C12-52EA-24E3F8028D11}"/>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7144B20-2A8A-3BCD-3F36-976C9DE2F7C4}"/>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8336813D-DE50-C2B3-620D-0B7DA5F6BE17}"/>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28080198-C02E-E908-715B-C00CA6FDF91C}"/>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373430210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6B7AE3A-32DA-E76F-AE8A-A518CC5934D2}"/>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82719AF3-7011-556D-7C5E-4B904C80CEAD}"/>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A99505C7-1DBA-12C1-6F6C-87BC77885404}"/>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5D6A5354-C90A-6ADE-C149-20E436F99BF6}"/>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69229B90-B9DA-280C-44C7-A66ACE2348D4}"/>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5109837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10" name="Rectangle 9"/>
          <p:cNvSpPr/>
          <p:nvPr/>
        </p:nvSpPr>
        <p:spPr>
          <a:xfrm>
            <a:off x="0" y="0"/>
            <a:ext cx="12192000" cy="4572001"/>
          </a:xfrm>
          <a:prstGeom prst="rect">
            <a:avLst/>
          </a:pr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457200" y="4960137"/>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Subtitle 2"/>
          <p:cNvSpPr>
            <a:spLocks noGrp="1"/>
          </p:cNvSpPr>
          <p:nvPr>
            <p:ph type="subTitle" idx="1"/>
          </p:nvPr>
        </p:nvSpPr>
        <p:spPr>
          <a:xfrm>
            <a:off x="8610600" y="4960137"/>
            <a:ext cx="3200400" cy="1463040"/>
          </a:xfrm>
        </p:spPr>
        <p:txBody>
          <a:bodyPr lIns="91440" rIns="91440" anchor="ctr">
            <a:normAutofit/>
          </a:bodyPr>
          <a:lstStyle>
            <a:lvl1pPr marL="0" indent="0" algn="l">
              <a:lnSpc>
                <a:spcPct val="100000"/>
              </a:lnSpc>
              <a:spcBef>
                <a:spcPts val="0"/>
              </a:spcBef>
              <a:buNone/>
              <a:defRPr sz="1800">
                <a:solidFill>
                  <a:schemeClr val="tx1">
                    <a:lumMod val="95000"/>
                    <a:lumOff val="5000"/>
                  </a:schemeClr>
                </a:solidFill>
              </a:defRPr>
            </a:lvl1pPr>
            <a:lvl2pPr marL="457200" indent="0" algn="ctr">
              <a:buNone/>
              <a:defRPr sz="1800"/>
            </a:lvl2pPr>
            <a:lvl3pPr marL="914400" indent="0" algn="ctr">
              <a:buNone/>
              <a:defRPr sz="1800"/>
            </a:lvl3pPr>
            <a:lvl4pPr marL="1371600" indent="0" algn="ctr">
              <a:buNone/>
              <a:defRPr sz="1800"/>
            </a:lvl4pPr>
            <a:lvl5pPr marL="1828800" indent="0" algn="ctr">
              <a:buNone/>
              <a:defRPr sz="1800"/>
            </a:lvl5pPr>
            <a:lvl6pPr marL="2286000" indent="0" algn="ctr">
              <a:buNone/>
              <a:defRPr sz="1800"/>
            </a:lvl6pPr>
            <a:lvl7pPr marL="2743200" indent="0" algn="ctr">
              <a:buNone/>
              <a:defRPr sz="1800"/>
            </a:lvl7pPr>
            <a:lvl8pPr marL="3200400" indent="0" algn="ctr">
              <a:buNone/>
              <a:defRPr sz="1800"/>
            </a:lvl8pPr>
            <a:lvl9pPr marL="3657600" indent="0" algn="ctr">
              <a:buNone/>
              <a:defRPr sz="1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lvl1pPr algn="l">
              <a:defRPr/>
            </a:lvl1pPr>
          </a:lstStyle>
          <a:p>
            <a:fld id="{C762D859-1BEC-407F-B866-3E88CE44F576}" type="datetimeFigureOut">
              <a:rPr lang="en-US" smtClean="0"/>
              <a:t>2024-09-24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C101-E9B7-49AB-8C4F-97771F46AC7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5272511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2D859-1BEC-407F-B866-3E88CE44F576}" type="datetimeFigureOut">
              <a:rPr lang="en-US" smtClean="0"/>
              <a:t>2024-09-24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315374298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9" name="Rectangle 8"/>
          <p:cNvSpPr/>
          <p:nvPr/>
        </p:nvSpPr>
        <p:spPr>
          <a:xfrm>
            <a:off x="0" y="0"/>
            <a:ext cx="12192000" cy="4572001"/>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11" name="Oval 5"/>
          <p:cNvSpPr/>
          <p:nvPr/>
        </p:nvSpPr>
        <p:spPr>
          <a:xfrm>
            <a:off x="-1" y="0"/>
            <a:ext cx="12192000" cy="4572001"/>
          </a:xfrm>
          <a:custGeom>
            <a:avLst/>
            <a:gdLst/>
            <a:ahLst/>
            <a:cxnLst/>
            <a:rect l="l" t="t" r="r" b="b"/>
            <a:pathLst>
              <a:path w="12192000" h="4572001">
                <a:moveTo>
                  <a:pt x="12192000" y="4387986"/>
                </a:moveTo>
                <a:lnTo>
                  <a:pt x="12192000" y="4572001"/>
                </a:lnTo>
                <a:lnTo>
                  <a:pt x="12013927" y="4572001"/>
                </a:lnTo>
                <a:cubicBezTo>
                  <a:pt x="12084901" y="4522707"/>
                  <a:pt x="12145198" y="4460004"/>
                  <a:pt x="12192000" y="4387986"/>
                </a:cubicBezTo>
                <a:close/>
                <a:moveTo>
                  <a:pt x="12192000" y="4041440"/>
                </a:moveTo>
                <a:lnTo>
                  <a:pt x="12192000" y="4174488"/>
                </a:lnTo>
                <a:cubicBezTo>
                  <a:pt x="12005469" y="4244657"/>
                  <a:pt x="11857227" y="4389538"/>
                  <a:pt x="11786673" y="4572001"/>
                </a:cubicBezTo>
                <a:lnTo>
                  <a:pt x="11649784" y="4572001"/>
                </a:lnTo>
                <a:cubicBezTo>
                  <a:pt x="11730542" y="4320085"/>
                  <a:pt x="11933879" y="4121396"/>
                  <a:pt x="12192000" y="4041440"/>
                </a:cubicBezTo>
                <a:close/>
                <a:moveTo>
                  <a:pt x="10767111" y="3999419"/>
                </a:moveTo>
                <a:lnTo>
                  <a:pt x="10784198" y="4001042"/>
                </a:lnTo>
                <a:cubicBezTo>
                  <a:pt x="10816584" y="4001569"/>
                  <a:pt x="10848477" y="4004550"/>
                  <a:pt x="10879660" y="4010107"/>
                </a:cubicBezTo>
                <a:cubicBezTo>
                  <a:pt x="10885236" y="4009688"/>
                  <a:pt x="10890564" y="4010636"/>
                  <a:pt x="10895873" y="4011646"/>
                </a:cubicBezTo>
                <a:lnTo>
                  <a:pt x="10895990" y="4012794"/>
                </a:lnTo>
                <a:cubicBezTo>
                  <a:pt x="11208069" y="4064450"/>
                  <a:pt x="11461298" y="4283539"/>
                  <a:pt x="11554662" y="4572001"/>
                </a:cubicBezTo>
                <a:lnTo>
                  <a:pt x="11417114" y="4572001"/>
                </a:lnTo>
                <a:cubicBezTo>
                  <a:pt x="11333731" y="4357380"/>
                  <a:pt x="11143362" y="4194541"/>
                  <a:pt x="10909360" y="4144250"/>
                </a:cubicBezTo>
                <a:cubicBezTo>
                  <a:pt x="10943854" y="4319651"/>
                  <a:pt x="11046077" y="4471530"/>
                  <a:pt x="11189175" y="4572001"/>
                </a:cubicBezTo>
                <a:lnTo>
                  <a:pt x="10994934" y="4572001"/>
                </a:lnTo>
                <a:cubicBezTo>
                  <a:pt x="10878802" y="4452596"/>
                  <a:pt x="10800240" y="4298519"/>
                  <a:pt x="10775875" y="4127511"/>
                </a:cubicBezTo>
                <a:cubicBezTo>
                  <a:pt x="10775707" y="4127458"/>
                  <a:pt x="10775539" y="4127453"/>
                  <a:pt x="10775369" y="4127448"/>
                </a:cubicBezTo>
                <a:lnTo>
                  <a:pt x="10774831" y="4120772"/>
                </a:lnTo>
                <a:cubicBezTo>
                  <a:pt x="10769772" y="4090522"/>
                  <a:pt x="10767321" y="4059631"/>
                  <a:pt x="10767364" y="4028296"/>
                </a:cubicBezTo>
                <a:cubicBezTo>
                  <a:pt x="10766052" y="4022668"/>
                  <a:pt x="10765993" y="4017001"/>
                  <a:pt x="10765993" y="4011320"/>
                </a:cubicBezTo>
                <a:lnTo>
                  <a:pt x="10766587" y="3999880"/>
                </a:lnTo>
                <a:lnTo>
                  <a:pt x="10767085" y="3999913"/>
                </a:lnTo>
                <a:close/>
                <a:moveTo>
                  <a:pt x="10744358" y="3999419"/>
                </a:moveTo>
                <a:lnTo>
                  <a:pt x="10744384" y="3999913"/>
                </a:lnTo>
                <a:lnTo>
                  <a:pt x="10744882" y="3999880"/>
                </a:lnTo>
                <a:lnTo>
                  <a:pt x="10745476" y="4011320"/>
                </a:lnTo>
                <a:cubicBezTo>
                  <a:pt x="10745476" y="4017001"/>
                  <a:pt x="10745417" y="4022668"/>
                  <a:pt x="10744105" y="4028296"/>
                </a:cubicBezTo>
                <a:cubicBezTo>
                  <a:pt x="10744148" y="4059631"/>
                  <a:pt x="10741697" y="4090522"/>
                  <a:pt x="10736638" y="4120772"/>
                </a:cubicBezTo>
                <a:lnTo>
                  <a:pt x="10736100" y="4127448"/>
                </a:lnTo>
                <a:cubicBezTo>
                  <a:pt x="10735930" y="4127453"/>
                  <a:pt x="10735762" y="4127458"/>
                  <a:pt x="10735594" y="4127511"/>
                </a:cubicBezTo>
                <a:cubicBezTo>
                  <a:pt x="10711229" y="4298519"/>
                  <a:pt x="10632667" y="4452596"/>
                  <a:pt x="10516535" y="4572001"/>
                </a:cubicBezTo>
                <a:lnTo>
                  <a:pt x="10322294" y="4572001"/>
                </a:lnTo>
                <a:cubicBezTo>
                  <a:pt x="10465392" y="4471530"/>
                  <a:pt x="10567615" y="4319650"/>
                  <a:pt x="10602109" y="4144250"/>
                </a:cubicBezTo>
                <a:cubicBezTo>
                  <a:pt x="10368107" y="4194541"/>
                  <a:pt x="10177738" y="4357380"/>
                  <a:pt x="10094355" y="4572001"/>
                </a:cubicBezTo>
                <a:lnTo>
                  <a:pt x="9956808" y="4572001"/>
                </a:lnTo>
                <a:cubicBezTo>
                  <a:pt x="10050171" y="4283539"/>
                  <a:pt x="10303400" y="4064450"/>
                  <a:pt x="10615479" y="4012794"/>
                </a:cubicBezTo>
                <a:lnTo>
                  <a:pt x="10615596" y="4011646"/>
                </a:lnTo>
                <a:cubicBezTo>
                  <a:pt x="10620905" y="4010636"/>
                  <a:pt x="10626233" y="4009688"/>
                  <a:pt x="10631809" y="4010107"/>
                </a:cubicBezTo>
                <a:cubicBezTo>
                  <a:pt x="10662992" y="4004550"/>
                  <a:pt x="10694885" y="4001569"/>
                  <a:pt x="10727271" y="4001042"/>
                </a:cubicBezTo>
                <a:close/>
                <a:moveTo>
                  <a:pt x="9074958" y="3999419"/>
                </a:moveTo>
                <a:lnTo>
                  <a:pt x="9092045" y="4001042"/>
                </a:lnTo>
                <a:cubicBezTo>
                  <a:pt x="9124431" y="4001569"/>
                  <a:pt x="9156324" y="4004550"/>
                  <a:pt x="9187507" y="4010107"/>
                </a:cubicBezTo>
                <a:cubicBezTo>
                  <a:pt x="9193083" y="4009688"/>
                  <a:pt x="9198411" y="4010636"/>
                  <a:pt x="9203720" y="4011646"/>
                </a:cubicBezTo>
                <a:lnTo>
                  <a:pt x="9203837" y="4012794"/>
                </a:lnTo>
                <a:cubicBezTo>
                  <a:pt x="9515916" y="4064450"/>
                  <a:pt x="9769145" y="4283539"/>
                  <a:pt x="9862508" y="4572001"/>
                </a:cubicBezTo>
                <a:lnTo>
                  <a:pt x="9724961" y="4572001"/>
                </a:lnTo>
                <a:cubicBezTo>
                  <a:pt x="9641578" y="4357380"/>
                  <a:pt x="9451209" y="4194541"/>
                  <a:pt x="9217207" y="4144250"/>
                </a:cubicBezTo>
                <a:cubicBezTo>
                  <a:pt x="9251701" y="4319651"/>
                  <a:pt x="9353924" y="4471530"/>
                  <a:pt x="9497022" y="4572001"/>
                </a:cubicBezTo>
                <a:lnTo>
                  <a:pt x="9302781" y="4572001"/>
                </a:lnTo>
                <a:cubicBezTo>
                  <a:pt x="9186649" y="4452596"/>
                  <a:pt x="9108087" y="4298519"/>
                  <a:pt x="9083722" y="4127511"/>
                </a:cubicBezTo>
                <a:cubicBezTo>
                  <a:pt x="9083554" y="4127458"/>
                  <a:pt x="9083386" y="4127453"/>
                  <a:pt x="9083216" y="4127448"/>
                </a:cubicBezTo>
                <a:lnTo>
                  <a:pt x="9082678" y="4120772"/>
                </a:lnTo>
                <a:cubicBezTo>
                  <a:pt x="9077619" y="4090522"/>
                  <a:pt x="9075168" y="4059631"/>
                  <a:pt x="9075211" y="4028296"/>
                </a:cubicBezTo>
                <a:cubicBezTo>
                  <a:pt x="9073899" y="4022668"/>
                  <a:pt x="9073840" y="4017001"/>
                  <a:pt x="9073840" y="4011320"/>
                </a:cubicBezTo>
                <a:lnTo>
                  <a:pt x="9074434" y="3999880"/>
                </a:lnTo>
                <a:lnTo>
                  <a:pt x="9074932" y="3999913"/>
                </a:lnTo>
                <a:close/>
                <a:moveTo>
                  <a:pt x="9052207" y="3999419"/>
                </a:moveTo>
                <a:lnTo>
                  <a:pt x="9052233" y="3999913"/>
                </a:lnTo>
                <a:lnTo>
                  <a:pt x="9052731" y="3999880"/>
                </a:lnTo>
                <a:lnTo>
                  <a:pt x="9053325" y="4011320"/>
                </a:lnTo>
                <a:cubicBezTo>
                  <a:pt x="9053325" y="4017001"/>
                  <a:pt x="9053266" y="4022668"/>
                  <a:pt x="9051954" y="4028296"/>
                </a:cubicBezTo>
                <a:cubicBezTo>
                  <a:pt x="9051997" y="4059631"/>
                  <a:pt x="9049546" y="4090522"/>
                  <a:pt x="9044487" y="4120772"/>
                </a:cubicBezTo>
                <a:lnTo>
                  <a:pt x="9043949" y="4127448"/>
                </a:lnTo>
                <a:cubicBezTo>
                  <a:pt x="9043779" y="4127453"/>
                  <a:pt x="9043611" y="4127458"/>
                  <a:pt x="9043443" y="4127511"/>
                </a:cubicBezTo>
                <a:cubicBezTo>
                  <a:pt x="9019078" y="4298519"/>
                  <a:pt x="8940516" y="4452596"/>
                  <a:pt x="8824384" y="4572001"/>
                </a:cubicBezTo>
                <a:lnTo>
                  <a:pt x="8630143" y="4572001"/>
                </a:lnTo>
                <a:cubicBezTo>
                  <a:pt x="8773241" y="4471530"/>
                  <a:pt x="8875464" y="4319651"/>
                  <a:pt x="8909958" y="4144250"/>
                </a:cubicBezTo>
                <a:cubicBezTo>
                  <a:pt x="8675956" y="4194541"/>
                  <a:pt x="8485587" y="4357380"/>
                  <a:pt x="8402204" y="4572001"/>
                </a:cubicBezTo>
                <a:lnTo>
                  <a:pt x="8264656" y="4572001"/>
                </a:lnTo>
                <a:cubicBezTo>
                  <a:pt x="8358019" y="4283539"/>
                  <a:pt x="8611249" y="4064450"/>
                  <a:pt x="8923328" y="4012794"/>
                </a:cubicBezTo>
                <a:lnTo>
                  <a:pt x="8923445" y="4011646"/>
                </a:lnTo>
                <a:cubicBezTo>
                  <a:pt x="8928754" y="4010636"/>
                  <a:pt x="8934082" y="4009688"/>
                  <a:pt x="8939658" y="4010107"/>
                </a:cubicBezTo>
                <a:cubicBezTo>
                  <a:pt x="8970841" y="4004550"/>
                  <a:pt x="9002734" y="4001569"/>
                  <a:pt x="9035120" y="4001042"/>
                </a:cubicBezTo>
                <a:close/>
                <a:moveTo>
                  <a:pt x="7382807" y="3999419"/>
                </a:moveTo>
                <a:lnTo>
                  <a:pt x="7399895" y="4001042"/>
                </a:lnTo>
                <a:cubicBezTo>
                  <a:pt x="7432280" y="4001569"/>
                  <a:pt x="7464173" y="4004550"/>
                  <a:pt x="7495356" y="4010107"/>
                </a:cubicBezTo>
                <a:cubicBezTo>
                  <a:pt x="7500932" y="4009688"/>
                  <a:pt x="7506260" y="4010636"/>
                  <a:pt x="7511569" y="4011646"/>
                </a:cubicBezTo>
                <a:lnTo>
                  <a:pt x="7511686" y="4012794"/>
                </a:lnTo>
                <a:cubicBezTo>
                  <a:pt x="7823765" y="4064450"/>
                  <a:pt x="8076994" y="4283539"/>
                  <a:pt x="8170358" y="4572001"/>
                </a:cubicBezTo>
                <a:lnTo>
                  <a:pt x="8032809" y="4572001"/>
                </a:lnTo>
                <a:cubicBezTo>
                  <a:pt x="7949426" y="4357380"/>
                  <a:pt x="7759058" y="4194541"/>
                  <a:pt x="7525056" y="4144250"/>
                </a:cubicBezTo>
                <a:cubicBezTo>
                  <a:pt x="7559550" y="4319650"/>
                  <a:pt x="7661773" y="4471530"/>
                  <a:pt x="7804870" y="4572001"/>
                </a:cubicBezTo>
                <a:lnTo>
                  <a:pt x="7610630" y="4572001"/>
                </a:lnTo>
                <a:cubicBezTo>
                  <a:pt x="7494498" y="4452596"/>
                  <a:pt x="7415935" y="4298519"/>
                  <a:pt x="7391571" y="4127511"/>
                </a:cubicBezTo>
                <a:cubicBezTo>
                  <a:pt x="7391403" y="4127458"/>
                  <a:pt x="7391235" y="4127453"/>
                  <a:pt x="7391065" y="4127448"/>
                </a:cubicBezTo>
                <a:lnTo>
                  <a:pt x="7390527" y="4120772"/>
                </a:lnTo>
                <a:cubicBezTo>
                  <a:pt x="7385468" y="4090522"/>
                  <a:pt x="7383018" y="4059631"/>
                  <a:pt x="7383060" y="4028296"/>
                </a:cubicBezTo>
                <a:cubicBezTo>
                  <a:pt x="7381748" y="4022668"/>
                  <a:pt x="7381689" y="4017001"/>
                  <a:pt x="7381689" y="4011320"/>
                </a:cubicBezTo>
                <a:lnTo>
                  <a:pt x="7382283" y="3999880"/>
                </a:lnTo>
                <a:lnTo>
                  <a:pt x="7382781" y="3999913"/>
                </a:lnTo>
                <a:close/>
                <a:moveTo>
                  <a:pt x="7360056" y="3999419"/>
                </a:moveTo>
                <a:lnTo>
                  <a:pt x="7360082" y="3999913"/>
                </a:lnTo>
                <a:lnTo>
                  <a:pt x="7360580" y="3999880"/>
                </a:lnTo>
                <a:lnTo>
                  <a:pt x="7361174" y="4011320"/>
                </a:lnTo>
                <a:cubicBezTo>
                  <a:pt x="7361174" y="4017001"/>
                  <a:pt x="7361115" y="4022668"/>
                  <a:pt x="7359803" y="4028296"/>
                </a:cubicBezTo>
                <a:cubicBezTo>
                  <a:pt x="7359845" y="4059631"/>
                  <a:pt x="7357395" y="4090522"/>
                  <a:pt x="7352336" y="4120772"/>
                </a:cubicBezTo>
                <a:lnTo>
                  <a:pt x="7351798" y="4127448"/>
                </a:lnTo>
                <a:cubicBezTo>
                  <a:pt x="7351628" y="4127453"/>
                  <a:pt x="7351460" y="4127458"/>
                  <a:pt x="7351292" y="4127511"/>
                </a:cubicBezTo>
                <a:cubicBezTo>
                  <a:pt x="7326927" y="4298519"/>
                  <a:pt x="7248364" y="4452596"/>
                  <a:pt x="7132233" y="4572001"/>
                </a:cubicBezTo>
                <a:lnTo>
                  <a:pt x="6937992" y="4572001"/>
                </a:lnTo>
                <a:cubicBezTo>
                  <a:pt x="7081090" y="4471530"/>
                  <a:pt x="7183313" y="4319650"/>
                  <a:pt x="7217807" y="4144250"/>
                </a:cubicBezTo>
                <a:cubicBezTo>
                  <a:pt x="6983804" y="4194541"/>
                  <a:pt x="6793436" y="4357380"/>
                  <a:pt x="6710053" y="4572001"/>
                </a:cubicBezTo>
                <a:lnTo>
                  <a:pt x="6572505" y="4572001"/>
                </a:lnTo>
                <a:cubicBezTo>
                  <a:pt x="6665868" y="4283539"/>
                  <a:pt x="6919098" y="4064450"/>
                  <a:pt x="7231177" y="4012794"/>
                </a:cubicBezTo>
                <a:lnTo>
                  <a:pt x="7231294" y="4011646"/>
                </a:lnTo>
                <a:cubicBezTo>
                  <a:pt x="7236603" y="4010636"/>
                  <a:pt x="7241931" y="4009688"/>
                  <a:pt x="7247507" y="4010107"/>
                </a:cubicBezTo>
                <a:cubicBezTo>
                  <a:pt x="7278690" y="4004550"/>
                  <a:pt x="7310583" y="4001569"/>
                  <a:pt x="7342968" y="4001042"/>
                </a:cubicBezTo>
                <a:close/>
                <a:moveTo>
                  <a:pt x="5690656" y="3999419"/>
                </a:moveTo>
                <a:lnTo>
                  <a:pt x="5707743" y="4001042"/>
                </a:lnTo>
                <a:cubicBezTo>
                  <a:pt x="5740129" y="4001569"/>
                  <a:pt x="5772021" y="4004550"/>
                  <a:pt x="5803205" y="4010107"/>
                </a:cubicBezTo>
                <a:cubicBezTo>
                  <a:pt x="5808781" y="4009688"/>
                  <a:pt x="5814109" y="4010636"/>
                  <a:pt x="5819417" y="4011646"/>
                </a:cubicBezTo>
                <a:lnTo>
                  <a:pt x="5819534" y="4012794"/>
                </a:lnTo>
                <a:cubicBezTo>
                  <a:pt x="6131614" y="4064450"/>
                  <a:pt x="6384843" y="4283539"/>
                  <a:pt x="6478206" y="4572001"/>
                </a:cubicBezTo>
                <a:lnTo>
                  <a:pt x="6340658" y="4572001"/>
                </a:lnTo>
                <a:cubicBezTo>
                  <a:pt x="6257275" y="4357380"/>
                  <a:pt x="6066907" y="4194541"/>
                  <a:pt x="5832905" y="4144250"/>
                </a:cubicBezTo>
                <a:cubicBezTo>
                  <a:pt x="5867399" y="4319651"/>
                  <a:pt x="5969622" y="4471530"/>
                  <a:pt x="6112719" y="4572001"/>
                </a:cubicBezTo>
                <a:lnTo>
                  <a:pt x="5918478" y="4572001"/>
                </a:lnTo>
                <a:cubicBezTo>
                  <a:pt x="5802347" y="4452596"/>
                  <a:pt x="5723784" y="4298519"/>
                  <a:pt x="5699419" y="4127511"/>
                </a:cubicBezTo>
                <a:cubicBezTo>
                  <a:pt x="5699252" y="4127458"/>
                  <a:pt x="5699083" y="4127453"/>
                  <a:pt x="5698914" y="4127448"/>
                </a:cubicBezTo>
                <a:lnTo>
                  <a:pt x="5698375" y="4120772"/>
                </a:lnTo>
                <a:cubicBezTo>
                  <a:pt x="5693317" y="4090522"/>
                  <a:pt x="5690866" y="4059631"/>
                  <a:pt x="5690908" y="4028296"/>
                </a:cubicBezTo>
                <a:cubicBezTo>
                  <a:pt x="5689596" y="4022668"/>
                  <a:pt x="5689538" y="4017001"/>
                  <a:pt x="5689538" y="4011320"/>
                </a:cubicBezTo>
                <a:lnTo>
                  <a:pt x="5690132" y="3999880"/>
                </a:lnTo>
                <a:lnTo>
                  <a:pt x="5690630" y="3999913"/>
                </a:lnTo>
                <a:close/>
                <a:moveTo>
                  <a:pt x="5667905" y="3999419"/>
                </a:moveTo>
                <a:lnTo>
                  <a:pt x="5667931" y="3999913"/>
                </a:lnTo>
                <a:lnTo>
                  <a:pt x="5668429" y="3999880"/>
                </a:lnTo>
                <a:lnTo>
                  <a:pt x="5669023" y="4011320"/>
                </a:lnTo>
                <a:cubicBezTo>
                  <a:pt x="5669023" y="4017001"/>
                  <a:pt x="5668964" y="4022668"/>
                  <a:pt x="5667652" y="4028296"/>
                </a:cubicBezTo>
                <a:cubicBezTo>
                  <a:pt x="5667694" y="4059631"/>
                  <a:pt x="5665244" y="4090522"/>
                  <a:pt x="5660185" y="4120772"/>
                </a:cubicBezTo>
                <a:lnTo>
                  <a:pt x="5659647" y="4127448"/>
                </a:lnTo>
                <a:cubicBezTo>
                  <a:pt x="5659477" y="4127453"/>
                  <a:pt x="5659309" y="4127458"/>
                  <a:pt x="5659141" y="4127511"/>
                </a:cubicBezTo>
                <a:cubicBezTo>
                  <a:pt x="5634776" y="4298519"/>
                  <a:pt x="5556213" y="4452596"/>
                  <a:pt x="5440082" y="4572001"/>
                </a:cubicBezTo>
                <a:lnTo>
                  <a:pt x="5245841" y="4572001"/>
                </a:lnTo>
                <a:cubicBezTo>
                  <a:pt x="5388939" y="4471530"/>
                  <a:pt x="5491162" y="4319651"/>
                  <a:pt x="5525656" y="4144250"/>
                </a:cubicBezTo>
                <a:cubicBezTo>
                  <a:pt x="5291653" y="4194541"/>
                  <a:pt x="5101285" y="4357380"/>
                  <a:pt x="5017902" y="4572001"/>
                </a:cubicBezTo>
                <a:lnTo>
                  <a:pt x="4880354" y="4572001"/>
                </a:lnTo>
                <a:cubicBezTo>
                  <a:pt x="4973717" y="4283539"/>
                  <a:pt x="5226947" y="4064450"/>
                  <a:pt x="5539026" y="4012794"/>
                </a:cubicBezTo>
                <a:lnTo>
                  <a:pt x="5539143" y="4011646"/>
                </a:lnTo>
                <a:cubicBezTo>
                  <a:pt x="5544452" y="4010636"/>
                  <a:pt x="5549780" y="4009688"/>
                  <a:pt x="5555356" y="4010107"/>
                </a:cubicBezTo>
                <a:cubicBezTo>
                  <a:pt x="5586539" y="4004550"/>
                  <a:pt x="5618432" y="4001569"/>
                  <a:pt x="5650817" y="4001042"/>
                </a:cubicBezTo>
                <a:close/>
                <a:moveTo>
                  <a:pt x="3998505" y="3999419"/>
                </a:moveTo>
                <a:lnTo>
                  <a:pt x="4015592" y="4001042"/>
                </a:lnTo>
                <a:cubicBezTo>
                  <a:pt x="4047978" y="4001569"/>
                  <a:pt x="4079870" y="4004550"/>
                  <a:pt x="4111054" y="4010107"/>
                </a:cubicBezTo>
                <a:cubicBezTo>
                  <a:pt x="4116630" y="4009688"/>
                  <a:pt x="4121958" y="4010636"/>
                  <a:pt x="4127266" y="4011646"/>
                </a:cubicBezTo>
                <a:lnTo>
                  <a:pt x="4127384" y="4012794"/>
                </a:lnTo>
                <a:cubicBezTo>
                  <a:pt x="4439463" y="4064450"/>
                  <a:pt x="4692692" y="4283539"/>
                  <a:pt x="4786055" y="4572001"/>
                </a:cubicBezTo>
                <a:lnTo>
                  <a:pt x="4648508" y="4572001"/>
                </a:lnTo>
                <a:cubicBezTo>
                  <a:pt x="4565124" y="4357380"/>
                  <a:pt x="4374756" y="4194541"/>
                  <a:pt x="4140754" y="4144250"/>
                </a:cubicBezTo>
                <a:cubicBezTo>
                  <a:pt x="4175248" y="4319650"/>
                  <a:pt x="4277471" y="4471530"/>
                  <a:pt x="4420568" y="4572001"/>
                </a:cubicBezTo>
                <a:lnTo>
                  <a:pt x="4226327" y="4572001"/>
                </a:lnTo>
                <a:cubicBezTo>
                  <a:pt x="4110196" y="4452596"/>
                  <a:pt x="4031633" y="4298519"/>
                  <a:pt x="4007268" y="4127511"/>
                </a:cubicBezTo>
                <a:cubicBezTo>
                  <a:pt x="4007101" y="4127458"/>
                  <a:pt x="4006932" y="4127453"/>
                  <a:pt x="4006763" y="4127448"/>
                </a:cubicBezTo>
                <a:lnTo>
                  <a:pt x="4006225" y="4120772"/>
                </a:lnTo>
                <a:cubicBezTo>
                  <a:pt x="4001166" y="4090522"/>
                  <a:pt x="3998715" y="4059631"/>
                  <a:pt x="3998757" y="4028296"/>
                </a:cubicBezTo>
                <a:cubicBezTo>
                  <a:pt x="3997445" y="4022668"/>
                  <a:pt x="3997387" y="4017001"/>
                  <a:pt x="3997387" y="4011320"/>
                </a:cubicBezTo>
                <a:lnTo>
                  <a:pt x="3997981" y="3999880"/>
                </a:lnTo>
                <a:lnTo>
                  <a:pt x="3998479" y="3999913"/>
                </a:lnTo>
                <a:close/>
                <a:moveTo>
                  <a:pt x="3975754" y="3999419"/>
                </a:moveTo>
                <a:lnTo>
                  <a:pt x="3975780" y="3999913"/>
                </a:lnTo>
                <a:lnTo>
                  <a:pt x="3976278" y="3999880"/>
                </a:lnTo>
                <a:lnTo>
                  <a:pt x="3976872" y="4011320"/>
                </a:lnTo>
                <a:cubicBezTo>
                  <a:pt x="3976872" y="4017001"/>
                  <a:pt x="3976813" y="4022668"/>
                  <a:pt x="3975501" y="4028296"/>
                </a:cubicBezTo>
                <a:cubicBezTo>
                  <a:pt x="3975543" y="4059631"/>
                  <a:pt x="3973093" y="4090522"/>
                  <a:pt x="3968034" y="4120772"/>
                </a:cubicBezTo>
                <a:lnTo>
                  <a:pt x="3967496" y="4127448"/>
                </a:lnTo>
                <a:cubicBezTo>
                  <a:pt x="3967326" y="4127453"/>
                  <a:pt x="3967158" y="4127458"/>
                  <a:pt x="3966990" y="4127511"/>
                </a:cubicBezTo>
                <a:cubicBezTo>
                  <a:pt x="3942625" y="4298519"/>
                  <a:pt x="3864063" y="4452596"/>
                  <a:pt x="3747931" y="4572001"/>
                </a:cubicBezTo>
                <a:lnTo>
                  <a:pt x="3553690" y="4572001"/>
                </a:lnTo>
                <a:cubicBezTo>
                  <a:pt x="3696788" y="4471530"/>
                  <a:pt x="3799011" y="4319651"/>
                  <a:pt x="3833505" y="4144250"/>
                </a:cubicBezTo>
                <a:cubicBezTo>
                  <a:pt x="3599503" y="4194541"/>
                  <a:pt x="3409134" y="4357380"/>
                  <a:pt x="3325751" y="4572001"/>
                </a:cubicBezTo>
                <a:lnTo>
                  <a:pt x="3188203" y="4572001"/>
                </a:lnTo>
                <a:cubicBezTo>
                  <a:pt x="3281566" y="4283539"/>
                  <a:pt x="3534796" y="4064450"/>
                  <a:pt x="3846875" y="4012794"/>
                </a:cubicBezTo>
                <a:lnTo>
                  <a:pt x="3846992" y="4011646"/>
                </a:lnTo>
                <a:cubicBezTo>
                  <a:pt x="3852301" y="4010636"/>
                  <a:pt x="3857629" y="4009688"/>
                  <a:pt x="3863205" y="4010107"/>
                </a:cubicBezTo>
                <a:cubicBezTo>
                  <a:pt x="3894388" y="4004550"/>
                  <a:pt x="3926281" y="4001569"/>
                  <a:pt x="3958666" y="4001042"/>
                </a:cubicBezTo>
                <a:close/>
                <a:moveTo>
                  <a:pt x="2306354" y="3999419"/>
                </a:moveTo>
                <a:lnTo>
                  <a:pt x="2323441" y="4001042"/>
                </a:lnTo>
                <a:cubicBezTo>
                  <a:pt x="2355827" y="4001569"/>
                  <a:pt x="2387719" y="4004550"/>
                  <a:pt x="2418903" y="4010107"/>
                </a:cubicBezTo>
                <a:cubicBezTo>
                  <a:pt x="2424479" y="4009688"/>
                  <a:pt x="2429807" y="4010636"/>
                  <a:pt x="2435115" y="4011646"/>
                </a:cubicBezTo>
                <a:lnTo>
                  <a:pt x="2435233" y="4012794"/>
                </a:lnTo>
                <a:cubicBezTo>
                  <a:pt x="2747312" y="4064450"/>
                  <a:pt x="3000542" y="4283539"/>
                  <a:pt x="3093904" y="4572001"/>
                </a:cubicBezTo>
                <a:lnTo>
                  <a:pt x="2956357" y="4572001"/>
                </a:lnTo>
                <a:cubicBezTo>
                  <a:pt x="2872974" y="4357380"/>
                  <a:pt x="2682605" y="4194541"/>
                  <a:pt x="2448603" y="4144250"/>
                </a:cubicBezTo>
                <a:cubicBezTo>
                  <a:pt x="2483097" y="4319651"/>
                  <a:pt x="2585320" y="4471530"/>
                  <a:pt x="2728418" y="4572001"/>
                </a:cubicBezTo>
                <a:lnTo>
                  <a:pt x="2534177" y="4572001"/>
                </a:lnTo>
                <a:cubicBezTo>
                  <a:pt x="2418045" y="4452596"/>
                  <a:pt x="2339482" y="4298519"/>
                  <a:pt x="2315117" y="4127511"/>
                </a:cubicBezTo>
                <a:cubicBezTo>
                  <a:pt x="2314950" y="4127458"/>
                  <a:pt x="2314781" y="4127453"/>
                  <a:pt x="2314612" y="4127448"/>
                </a:cubicBezTo>
                <a:lnTo>
                  <a:pt x="2314074" y="4120772"/>
                </a:lnTo>
                <a:cubicBezTo>
                  <a:pt x="2309015" y="4090522"/>
                  <a:pt x="2306564" y="4059631"/>
                  <a:pt x="2306606" y="4028296"/>
                </a:cubicBezTo>
                <a:cubicBezTo>
                  <a:pt x="2305294" y="4022668"/>
                  <a:pt x="2305236" y="4017001"/>
                  <a:pt x="2305236" y="4011320"/>
                </a:cubicBezTo>
                <a:lnTo>
                  <a:pt x="2305830" y="3999880"/>
                </a:lnTo>
                <a:lnTo>
                  <a:pt x="2306328" y="3999913"/>
                </a:lnTo>
                <a:close/>
                <a:moveTo>
                  <a:pt x="2283603" y="3999419"/>
                </a:moveTo>
                <a:lnTo>
                  <a:pt x="2283629" y="3999913"/>
                </a:lnTo>
                <a:lnTo>
                  <a:pt x="2284127" y="3999880"/>
                </a:lnTo>
                <a:lnTo>
                  <a:pt x="2284721" y="4011320"/>
                </a:lnTo>
                <a:cubicBezTo>
                  <a:pt x="2284721" y="4017001"/>
                  <a:pt x="2284662" y="4022668"/>
                  <a:pt x="2283350" y="4028296"/>
                </a:cubicBezTo>
                <a:cubicBezTo>
                  <a:pt x="2283392" y="4059631"/>
                  <a:pt x="2280942" y="4090522"/>
                  <a:pt x="2275883" y="4120772"/>
                </a:cubicBezTo>
                <a:lnTo>
                  <a:pt x="2275345" y="4127448"/>
                </a:lnTo>
                <a:cubicBezTo>
                  <a:pt x="2275175" y="4127453"/>
                  <a:pt x="2275007" y="4127458"/>
                  <a:pt x="2274839" y="4127511"/>
                </a:cubicBezTo>
                <a:cubicBezTo>
                  <a:pt x="2250474" y="4298519"/>
                  <a:pt x="2171912" y="4452596"/>
                  <a:pt x="2055780" y="4572001"/>
                </a:cubicBezTo>
                <a:lnTo>
                  <a:pt x="1861539" y="4572001"/>
                </a:lnTo>
                <a:cubicBezTo>
                  <a:pt x="2004637" y="4471530"/>
                  <a:pt x="2106860" y="4319650"/>
                  <a:pt x="2141354" y="4144250"/>
                </a:cubicBezTo>
                <a:cubicBezTo>
                  <a:pt x="1907352" y="4194541"/>
                  <a:pt x="1716983" y="4357380"/>
                  <a:pt x="1633600" y="4572001"/>
                </a:cubicBezTo>
                <a:lnTo>
                  <a:pt x="1496052" y="4572001"/>
                </a:lnTo>
                <a:cubicBezTo>
                  <a:pt x="1589416" y="4283539"/>
                  <a:pt x="1842645" y="4064450"/>
                  <a:pt x="2154724" y="4012794"/>
                </a:cubicBezTo>
                <a:lnTo>
                  <a:pt x="2154841" y="4011646"/>
                </a:lnTo>
                <a:cubicBezTo>
                  <a:pt x="2160150" y="4010636"/>
                  <a:pt x="2165478" y="4009688"/>
                  <a:pt x="2171054" y="4010107"/>
                </a:cubicBezTo>
                <a:cubicBezTo>
                  <a:pt x="2202237" y="4004550"/>
                  <a:pt x="2234130" y="4001569"/>
                  <a:pt x="2266515" y="4001042"/>
                </a:cubicBezTo>
                <a:close/>
                <a:moveTo>
                  <a:pt x="614203" y="3999419"/>
                </a:moveTo>
                <a:lnTo>
                  <a:pt x="631290" y="4001042"/>
                </a:lnTo>
                <a:cubicBezTo>
                  <a:pt x="663676" y="4001569"/>
                  <a:pt x="695568" y="4004550"/>
                  <a:pt x="726752" y="4010107"/>
                </a:cubicBezTo>
                <a:cubicBezTo>
                  <a:pt x="732328" y="4009688"/>
                  <a:pt x="737656" y="4010636"/>
                  <a:pt x="742964" y="4011646"/>
                </a:cubicBezTo>
                <a:lnTo>
                  <a:pt x="743081" y="4012794"/>
                </a:lnTo>
                <a:cubicBezTo>
                  <a:pt x="1055161" y="4064450"/>
                  <a:pt x="1308390" y="4283539"/>
                  <a:pt x="1401754" y="4572001"/>
                </a:cubicBezTo>
                <a:lnTo>
                  <a:pt x="1264205" y="4572001"/>
                </a:lnTo>
                <a:cubicBezTo>
                  <a:pt x="1180823" y="4357380"/>
                  <a:pt x="990454" y="4194541"/>
                  <a:pt x="756452" y="4144250"/>
                </a:cubicBezTo>
                <a:cubicBezTo>
                  <a:pt x="790946" y="4319651"/>
                  <a:pt x="893169" y="4471530"/>
                  <a:pt x="1036266" y="4572001"/>
                </a:cubicBezTo>
                <a:lnTo>
                  <a:pt x="842026" y="4572001"/>
                </a:lnTo>
                <a:cubicBezTo>
                  <a:pt x="725894" y="4452596"/>
                  <a:pt x="647331" y="4298519"/>
                  <a:pt x="622966" y="4127511"/>
                </a:cubicBezTo>
                <a:cubicBezTo>
                  <a:pt x="622799" y="4127458"/>
                  <a:pt x="622630" y="4127453"/>
                  <a:pt x="622461" y="4127448"/>
                </a:cubicBezTo>
                <a:lnTo>
                  <a:pt x="621923" y="4120772"/>
                </a:lnTo>
                <a:cubicBezTo>
                  <a:pt x="616864" y="4090522"/>
                  <a:pt x="614413" y="4059631"/>
                  <a:pt x="614455" y="4028296"/>
                </a:cubicBezTo>
                <a:cubicBezTo>
                  <a:pt x="613143" y="4022668"/>
                  <a:pt x="613085" y="4017001"/>
                  <a:pt x="613085" y="4011320"/>
                </a:cubicBezTo>
                <a:lnTo>
                  <a:pt x="613679" y="3999880"/>
                </a:lnTo>
                <a:lnTo>
                  <a:pt x="614177" y="3999913"/>
                </a:lnTo>
                <a:close/>
                <a:moveTo>
                  <a:pt x="591452" y="3999419"/>
                </a:moveTo>
                <a:lnTo>
                  <a:pt x="591478" y="3999913"/>
                </a:lnTo>
                <a:lnTo>
                  <a:pt x="591976" y="3999880"/>
                </a:lnTo>
                <a:lnTo>
                  <a:pt x="592570" y="4011320"/>
                </a:lnTo>
                <a:cubicBezTo>
                  <a:pt x="592570" y="4017001"/>
                  <a:pt x="592511" y="4022668"/>
                  <a:pt x="591199" y="4028296"/>
                </a:cubicBezTo>
                <a:cubicBezTo>
                  <a:pt x="591242" y="4059631"/>
                  <a:pt x="588791" y="4090522"/>
                  <a:pt x="583732" y="4120772"/>
                </a:cubicBezTo>
                <a:lnTo>
                  <a:pt x="583194" y="4127448"/>
                </a:lnTo>
                <a:cubicBezTo>
                  <a:pt x="583024" y="4127453"/>
                  <a:pt x="582856" y="4127458"/>
                  <a:pt x="582689" y="4127511"/>
                </a:cubicBezTo>
                <a:cubicBezTo>
                  <a:pt x="558275" y="4298863"/>
                  <a:pt x="479445" y="4453216"/>
                  <a:pt x="362360" y="4572001"/>
                </a:cubicBezTo>
                <a:lnTo>
                  <a:pt x="169811" y="4572001"/>
                </a:lnTo>
                <a:cubicBezTo>
                  <a:pt x="312603" y="4471357"/>
                  <a:pt x="414729" y="4319551"/>
                  <a:pt x="449203" y="4144250"/>
                </a:cubicBezTo>
                <a:cubicBezTo>
                  <a:pt x="258971" y="4185134"/>
                  <a:pt x="97576" y="4300399"/>
                  <a:pt x="0" y="4458139"/>
                </a:cubicBezTo>
                <a:lnTo>
                  <a:pt x="0" y="4251345"/>
                </a:lnTo>
                <a:cubicBezTo>
                  <a:pt x="121484" y="4128438"/>
                  <a:pt x="282199" y="4042650"/>
                  <a:pt x="462573" y="4012794"/>
                </a:cubicBezTo>
                <a:lnTo>
                  <a:pt x="462690" y="4011646"/>
                </a:lnTo>
                <a:cubicBezTo>
                  <a:pt x="467999" y="4010636"/>
                  <a:pt x="473327" y="4009688"/>
                  <a:pt x="478903" y="4010107"/>
                </a:cubicBezTo>
                <a:cubicBezTo>
                  <a:pt x="510086" y="4004550"/>
                  <a:pt x="541979" y="4001569"/>
                  <a:pt x="574365" y="4001042"/>
                </a:cubicBezTo>
                <a:close/>
                <a:moveTo>
                  <a:pt x="11452667" y="3304913"/>
                </a:moveTo>
                <a:cubicBezTo>
                  <a:pt x="11177477" y="3363591"/>
                  <a:pt x="10962633" y="3576701"/>
                  <a:pt x="10909358" y="3845480"/>
                </a:cubicBezTo>
                <a:cubicBezTo>
                  <a:pt x="11184548" y="3786801"/>
                  <a:pt x="11399391" y="3573691"/>
                  <a:pt x="11452667" y="3304913"/>
                </a:cubicBezTo>
                <a:close/>
                <a:moveTo>
                  <a:pt x="10058800" y="3304913"/>
                </a:moveTo>
                <a:cubicBezTo>
                  <a:pt x="10112076" y="3573691"/>
                  <a:pt x="10326919" y="3786801"/>
                  <a:pt x="10602109" y="3845480"/>
                </a:cubicBezTo>
                <a:cubicBezTo>
                  <a:pt x="10548834" y="3576701"/>
                  <a:pt x="10333990" y="3363591"/>
                  <a:pt x="10058800" y="3304913"/>
                </a:cubicBezTo>
                <a:close/>
                <a:moveTo>
                  <a:pt x="9760514" y="3304913"/>
                </a:moveTo>
                <a:cubicBezTo>
                  <a:pt x="9485324" y="3363591"/>
                  <a:pt x="9270480" y="3576701"/>
                  <a:pt x="9217205" y="3845480"/>
                </a:cubicBezTo>
                <a:cubicBezTo>
                  <a:pt x="9492395" y="3786801"/>
                  <a:pt x="9707238" y="3573691"/>
                  <a:pt x="9760514" y="3304913"/>
                </a:cubicBezTo>
                <a:close/>
                <a:moveTo>
                  <a:pt x="8366649" y="3304913"/>
                </a:moveTo>
                <a:cubicBezTo>
                  <a:pt x="8419925" y="3573691"/>
                  <a:pt x="8634768" y="3786801"/>
                  <a:pt x="8909958" y="3845480"/>
                </a:cubicBezTo>
                <a:cubicBezTo>
                  <a:pt x="8856683" y="3576701"/>
                  <a:pt x="8641839" y="3363591"/>
                  <a:pt x="8366649" y="3304913"/>
                </a:cubicBezTo>
                <a:close/>
                <a:moveTo>
                  <a:pt x="8068363" y="3304913"/>
                </a:moveTo>
                <a:cubicBezTo>
                  <a:pt x="7793173" y="3363591"/>
                  <a:pt x="7578329" y="3576701"/>
                  <a:pt x="7525054" y="3845480"/>
                </a:cubicBezTo>
                <a:cubicBezTo>
                  <a:pt x="7800244" y="3786801"/>
                  <a:pt x="8015087" y="3573691"/>
                  <a:pt x="8068363" y="3304913"/>
                </a:cubicBezTo>
                <a:close/>
                <a:moveTo>
                  <a:pt x="6674498" y="3304913"/>
                </a:moveTo>
                <a:cubicBezTo>
                  <a:pt x="6727774" y="3573691"/>
                  <a:pt x="6942617" y="3786801"/>
                  <a:pt x="7217807" y="3845480"/>
                </a:cubicBezTo>
                <a:cubicBezTo>
                  <a:pt x="7164532" y="3576701"/>
                  <a:pt x="6949688" y="3363591"/>
                  <a:pt x="6674498" y="3304913"/>
                </a:cubicBezTo>
                <a:close/>
                <a:moveTo>
                  <a:pt x="6376212" y="3304913"/>
                </a:moveTo>
                <a:cubicBezTo>
                  <a:pt x="6101022" y="3363591"/>
                  <a:pt x="5886178" y="3576701"/>
                  <a:pt x="5832903" y="3845480"/>
                </a:cubicBezTo>
                <a:cubicBezTo>
                  <a:pt x="6108093" y="3786801"/>
                  <a:pt x="6322936" y="3573691"/>
                  <a:pt x="6376212" y="3304913"/>
                </a:cubicBezTo>
                <a:close/>
                <a:moveTo>
                  <a:pt x="4982347" y="3304913"/>
                </a:moveTo>
                <a:cubicBezTo>
                  <a:pt x="5035623" y="3573691"/>
                  <a:pt x="5250466" y="3786801"/>
                  <a:pt x="5525656" y="3845480"/>
                </a:cubicBezTo>
                <a:cubicBezTo>
                  <a:pt x="5472381" y="3576701"/>
                  <a:pt x="5257537" y="3363591"/>
                  <a:pt x="4982347" y="3304913"/>
                </a:cubicBezTo>
                <a:close/>
                <a:moveTo>
                  <a:pt x="4684061" y="3304913"/>
                </a:moveTo>
                <a:cubicBezTo>
                  <a:pt x="4408871" y="3363591"/>
                  <a:pt x="4194027" y="3576701"/>
                  <a:pt x="4140752" y="3845480"/>
                </a:cubicBezTo>
                <a:cubicBezTo>
                  <a:pt x="4415942" y="3786801"/>
                  <a:pt x="4630785" y="3573691"/>
                  <a:pt x="4684061" y="3304913"/>
                </a:cubicBezTo>
                <a:close/>
                <a:moveTo>
                  <a:pt x="3290196" y="3304913"/>
                </a:moveTo>
                <a:cubicBezTo>
                  <a:pt x="3343472" y="3573691"/>
                  <a:pt x="3558315" y="3786801"/>
                  <a:pt x="3833505" y="3845480"/>
                </a:cubicBezTo>
                <a:cubicBezTo>
                  <a:pt x="3780230" y="3576701"/>
                  <a:pt x="3565386" y="3363591"/>
                  <a:pt x="3290196" y="3304913"/>
                </a:cubicBezTo>
                <a:close/>
                <a:moveTo>
                  <a:pt x="2991910" y="3304913"/>
                </a:moveTo>
                <a:cubicBezTo>
                  <a:pt x="2716720" y="3363591"/>
                  <a:pt x="2501876" y="3576701"/>
                  <a:pt x="2448601" y="3845480"/>
                </a:cubicBezTo>
                <a:cubicBezTo>
                  <a:pt x="2723791" y="3786801"/>
                  <a:pt x="2938634" y="3573691"/>
                  <a:pt x="2991910" y="3304913"/>
                </a:cubicBezTo>
                <a:close/>
                <a:moveTo>
                  <a:pt x="1598045" y="3304913"/>
                </a:moveTo>
                <a:cubicBezTo>
                  <a:pt x="1651321" y="3573691"/>
                  <a:pt x="1866164" y="3786801"/>
                  <a:pt x="2141354" y="3845480"/>
                </a:cubicBezTo>
                <a:cubicBezTo>
                  <a:pt x="2088079" y="3576701"/>
                  <a:pt x="1873235" y="3363591"/>
                  <a:pt x="1598045" y="3304913"/>
                </a:cubicBezTo>
                <a:close/>
                <a:moveTo>
                  <a:pt x="1299759" y="3304913"/>
                </a:moveTo>
                <a:cubicBezTo>
                  <a:pt x="1024569" y="3363591"/>
                  <a:pt x="809725" y="3576701"/>
                  <a:pt x="756450" y="3845480"/>
                </a:cubicBezTo>
                <a:cubicBezTo>
                  <a:pt x="1031640" y="3786801"/>
                  <a:pt x="1246483" y="3573691"/>
                  <a:pt x="1299759" y="3304913"/>
                </a:cubicBezTo>
                <a:close/>
                <a:moveTo>
                  <a:pt x="0" y="3200906"/>
                </a:moveTo>
                <a:cubicBezTo>
                  <a:pt x="306658" y="3291386"/>
                  <a:pt x="537576" y="3547942"/>
                  <a:pt x="582690" y="3862087"/>
                </a:cubicBezTo>
                <a:cubicBezTo>
                  <a:pt x="582857" y="3862140"/>
                  <a:pt x="583026" y="3862145"/>
                  <a:pt x="583195" y="3862150"/>
                </a:cubicBezTo>
                <a:lnTo>
                  <a:pt x="583735" y="3868787"/>
                </a:lnTo>
                <a:cubicBezTo>
                  <a:pt x="588792" y="3898794"/>
                  <a:pt x="591242" y="3929436"/>
                  <a:pt x="591199" y="3960518"/>
                </a:cubicBezTo>
                <a:cubicBezTo>
                  <a:pt x="592511" y="3966104"/>
                  <a:pt x="592570" y="3971728"/>
                  <a:pt x="592570" y="3977366"/>
                </a:cubicBezTo>
                <a:cubicBezTo>
                  <a:pt x="592570" y="3981158"/>
                  <a:pt x="592543" y="3984944"/>
                  <a:pt x="591977" y="3988716"/>
                </a:cubicBezTo>
                <a:lnTo>
                  <a:pt x="591478" y="3988683"/>
                </a:lnTo>
                <a:lnTo>
                  <a:pt x="591452" y="3989174"/>
                </a:lnTo>
                <a:lnTo>
                  <a:pt x="574334" y="3987561"/>
                </a:lnTo>
                <a:cubicBezTo>
                  <a:pt x="541959" y="3987038"/>
                  <a:pt x="510079" y="3984080"/>
                  <a:pt x="478907" y="3978570"/>
                </a:cubicBezTo>
                <a:cubicBezTo>
                  <a:pt x="473330" y="3978986"/>
                  <a:pt x="468001" y="3978045"/>
                  <a:pt x="462690" y="3977042"/>
                </a:cubicBezTo>
                <a:lnTo>
                  <a:pt x="462574" y="3975903"/>
                </a:lnTo>
                <a:cubicBezTo>
                  <a:pt x="282200" y="3946281"/>
                  <a:pt x="121485" y="3861168"/>
                  <a:pt x="0" y="3739225"/>
                </a:cubicBezTo>
                <a:lnTo>
                  <a:pt x="0" y="3534056"/>
                </a:lnTo>
                <a:cubicBezTo>
                  <a:pt x="97584" y="3690562"/>
                  <a:pt x="258975" y="3804918"/>
                  <a:pt x="449203" y="3845480"/>
                </a:cubicBezTo>
                <a:cubicBezTo>
                  <a:pt x="402182" y="3608252"/>
                  <a:pt x="229297" y="3414390"/>
                  <a:pt x="0" y="3332205"/>
                </a:cubicBezTo>
                <a:close/>
                <a:moveTo>
                  <a:pt x="11608704" y="3161219"/>
                </a:moveTo>
                <a:lnTo>
                  <a:pt x="11625791" y="3162829"/>
                </a:lnTo>
                <a:cubicBezTo>
                  <a:pt x="11658177" y="3163352"/>
                  <a:pt x="11690070" y="3166310"/>
                  <a:pt x="11721253" y="3171823"/>
                </a:cubicBezTo>
                <a:cubicBezTo>
                  <a:pt x="11726829" y="3171407"/>
                  <a:pt x="11732157" y="3172348"/>
                  <a:pt x="11737466" y="3173350"/>
                </a:cubicBezTo>
                <a:lnTo>
                  <a:pt x="11737583" y="3174489"/>
                </a:lnTo>
                <a:cubicBezTo>
                  <a:pt x="11914088" y="3203476"/>
                  <a:pt x="12071767" y="3285599"/>
                  <a:pt x="12192000" y="3403667"/>
                </a:cubicBezTo>
                <a:lnTo>
                  <a:pt x="12192000" y="3603658"/>
                </a:lnTo>
                <a:cubicBezTo>
                  <a:pt x="12093732" y="3453636"/>
                  <a:pt x="11935983" y="3344367"/>
                  <a:pt x="11750953" y="3304913"/>
                </a:cubicBezTo>
                <a:cubicBezTo>
                  <a:pt x="11797422" y="3539349"/>
                  <a:pt x="11966808" y="3731433"/>
                  <a:pt x="12192000" y="3815480"/>
                </a:cubicBezTo>
                <a:lnTo>
                  <a:pt x="12192000" y="3947482"/>
                </a:lnTo>
                <a:cubicBezTo>
                  <a:pt x="11889465" y="3854506"/>
                  <a:pt x="11662185" y="3599697"/>
                  <a:pt x="11617468" y="3288305"/>
                </a:cubicBezTo>
                <a:cubicBezTo>
                  <a:pt x="11617300" y="3288253"/>
                  <a:pt x="11617132" y="3288248"/>
                  <a:pt x="11616962" y="3288243"/>
                </a:cubicBezTo>
                <a:lnTo>
                  <a:pt x="11616424" y="3281619"/>
                </a:lnTo>
                <a:cubicBezTo>
                  <a:pt x="11611365" y="3251607"/>
                  <a:pt x="11608914" y="3220958"/>
                  <a:pt x="11608957" y="3189869"/>
                </a:cubicBezTo>
                <a:cubicBezTo>
                  <a:pt x="11607645" y="3184286"/>
                  <a:pt x="11607586" y="3178663"/>
                  <a:pt x="11607586" y="3173027"/>
                </a:cubicBezTo>
                <a:lnTo>
                  <a:pt x="11608180" y="3161677"/>
                </a:lnTo>
                <a:lnTo>
                  <a:pt x="11608678" y="3161709"/>
                </a:lnTo>
                <a:close/>
                <a:moveTo>
                  <a:pt x="11594916" y="3161219"/>
                </a:moveTo>
                <a:lnTo>
                  <a:pt x="11594942" y="3161709"/>
                </a:lnTo>
                <a:lnTo>
                  <a:pt x="11595440" y="3161677"/>
                </a:lnTo>
                <a:lnTo>
                  <a:pt x="11596034" y="3173027"/>
                </a:lnTo>
                <a:cubicBezTo>
                  <a:pt x="11596034" y="3178663"/>
                  <a:pt x="11595975" y="3184286"/>
                  <a:pt x="11594663" y="3189869"/>
                </a:cubicBezTo>
                <a:cubicBezTo>
                  <a:pt x="11594706" y="3220958"/>
                  <a:pt x="11592255" y="3251607"/>
                  <a:pt x="11587196" y="3281619"/>
                </a:cubicBezTo>
                <a:lnTo>
                  <a:pt x="11586658" y="3288243"/>
                </a:lnTo>
                <a:cubicBezTo>
                  <a:pt x="11586488" y="3288248"/>
                  <a:pt x="11586320" y="3288253"/>
                  <a:pt x="11586152" y="3288305"/>
                </a:cubicBezTo>
                <a:cubicBezTo>
                  <a:pt x="11535877" y="3638399"/>
                  <a:pt x="11254838" y="3916971"/>
                  <a:pt x="10895987" y="3975903"/>
                </a:cubicBezTo>
                <a:lnTo>
                  <a:pt x="10895871" y="3977042"/>
                </a:lnTo>
                <a:cubicBezTo>
                  <a:pt x="10890560" y="3978045"/>
                  <a:pt x="10885231" y="3978986"/>
                  <a:pt x="10879654" y="3978570"/>
                </a:cubicBezTo>
                <a:cubicBezTo>
                  <a:pt x="10848482" y="3984080"/>
                  <a:pt x="10816602" y="3987038"/>
                  <a:pt x="10784227" y="3987561"/>
                </a:cubicBezTo>
                <a:lnTo>
                  <a:pt x="10767109" y="3989174"/>
                </a:lnTo>
                <a:lnTo>
                  <a:pt x="10767083" y="3988683"/>
                </a:lnTo>
                <a:lnTo>
                  <a:pt x="10766584" y="3988716"/>
                </a:lnTo>
                <a:cubicBezTo>
                  <a:pt x="10766018" y="3984944"/>
                  <a:pt x="10765991" y="3981158"/>
                  <a:pt x="10765991" y="3977366"/>
                </a:cubicBezTo>
                <a:cubicBezTo>
                  <a:pt x="10765991" y="3971728"/>
                  <a:pt x="10766050" y="3966104"/>
                  <a:pt x="10767362" y="3960518"/>
                </a:cubicBezTo>
                <a:cubicBezTo>
                  <a:pt x="10767319" y="3929436"/>
                  <a:pt x="10769769" y="3898794"/>
                  <a:pt x="10774826" y="3868787"/>
                </a:cubicBezTo>
                <a:lnTo>
                  <a:pt x="10775366" y="3862150"/>
                </a:lnTo>
                <a:cubicBezTo>
                  <a:pt x="10775535" y="3862145"/>
                  <a:pt x="10775704" y="3862140"/>
                  <a:pt x="10775872" y="3862087"/>
                </a:cubicBezTo>
                <a:cubicBezTo>
                  <a:pt x="10826148" y="3511992"/>
                  <a:pt x="11107187" y="3233421"/>
                  <a:pt x="11466037" y="3174489"/>
                </a:cubicBezTo>
                <a:lnTo>
                  <a:pt x="11466154" y="3173350"/>
                </a:lnTo>
                <a:cubicBezTo>
                  <a:pt x="11471463" y="3172348"/>
                  <a:pt x="11476791" y="3171407"/>
                  <a:pt x="11482367" y="3171823"/>
                </a:cubicBezTo>
                <a:cubicBezTo>
                  <a:pt x="11513550" y="3166310"/>
                  <a:pt x="11545443" y="3163352"/>
                  <a:pt x="11577829" y="3162829"/>
                </a:cubicBezTo>
                <a:close/>
                <a:moveTo>
                  <a:pt x="9916551" y="3161219"/>
                </a:moveTo>
                <a:lnTo>
                  <a:pt x="9933638" y="3162829"/>
                </a:lnTo>
                <a:cubicBezTo>
                  <a:pt x="9966024" y="3163352"/>
                  <a:pt x="9997917" y="3166310"/>
                  <a:pt x="10029100" y="3171823"/>
                </a:cubicBezTo>
                <a:cubicBezTo>
                  <a:pt x="10034676" y="3171407"/>
                  <a:pt x="10040004" y="3172348"/>
                  <a:pt x="10045313" y="3173350"/>
                </a:cubicBezTo>
                <a:lnTo>
                  <a:pt x="10045430" y="3174489"/>
                </a:lnTo>
                <a:cubicBezTo>
                  <a:pt x="10404280" y="3233421"/>
                  <a:pt x="10685319" y="3511992"/>
                  <a:pt x="10735596" y="3862087"/>
                </a:cubicBezTo>
                <a:cubicBezTo>
                  <a:pt x="10735763" y="3862140"/>
                  <a:pt x="10735932" y="3862145"/>
                  <a:pt x="10736101" y="3862150"/>
                </a:cubicBezTo>
                <a:lnTo>
                  <a:pt x="10736641" y="3868787"/>
                </a:lnTo>
                <a:cubicBezTo>
                  <a:pt x="10741698" y="3898794"/>
                  <a:pt x="10744148" y="3929436"/>
                  <a:pt x="10744105" y="3960518"/>
                </a:cubicBezTo>
                <a:cubicBezTo>
                  <a:pt x="10745417" y="3966104"/>
                  <a:pt x="10745476" y="3971728"/>
                  <a:pt x="10745476" y="3977366"/>
                </a:cubicBezTo>
                <a:cubicBezTo>
                  <a:pt x="10745476" y="3981158"/>
                  <a:pt x="10745449" y="3984944"/>
                  <a:pt x="10744883" y="3988716"/>
                </a:cubicBezTo>
                <a:lnTo>
                  <a:pt x="10744384" y="3988683"/>
                </a:lnTo>
                <a:lnTo>
                  <a:pt x="10744358" y="3989174"/>
                </a:lnTo>
                <a:lnTo>
                  <a:pt x="10727240" y="3987561"/>
                </a:lnTo>
                <a:cubicBezTo>
                  <a:pt x="10694865" y="3987038"/>
                  <a:pt x="10662985" y="3984080"/>
                  <a:pt x="10631813" y="3978570"/>
                </a:cubicBezTo>
                <a:cubicBezTo>
                  <a:pt x="10626236" y="3978986"/>
                  <a:pt x="10620907" y="3978045"/>
                  <a:pt x="10615596" y="3977042"/>
                </a:cubicBezTo>
                <a:lnTo>
                  <a:pt x="10615480" y="3975903"/>
                </a:lnTo>
                <a:cubicBezTo>
                  <a:pt x="10256629" y="3916971"/>
                  <a:pt x="9975590" y="3638399"/>
                  <a:pt x="9925315" y="3288305"/>
                </a:cubicBezTo>
                <a:cubicBezTo>
                  <a:pt x="9925147" y="3288253"/>
                  <a:pt x="9924979" y="3288248"/>
                  <a:pt x="9924809" y="3288243"/>
                </a:cubicBezTo>
                <a:lnTo>
                  <a:pt x="9924271" y="3281619"/>
                </a:lnTo>
                <a:cubicBezTo>
                  <a:pt x="9919212" y="3251607"/>
                  <a:pt x="9916761" y="3220958"/>
                  <a:pt x="9916804" y="3189869"/>
                </a:cubicBezTo>
                <a:cubicBezTo>
                  <a:pt x="9915492" y="3184286"/>
                  <a:pt x="9915433" y="3178663"/>
                  <a:pt x="9915433" y="3173027"/>
                </a:cubicBezTo>
                <a:lnTo>
                  <a:pt x="9916027" y="3161677"/>
                </a:lnTo>
                <a:lnTo>
                  <a:pt x="9916525" y="3161709"/>
                </a:lnTo>
                <a:close/>
                <a:moveTo>
                  <a:pt x="9902763" y="3161219"/>
                </a:moveTo>
                <a:lnTo>
                  <a:pt x="9902789" y="3161709"/>
                </a:lnTo>
                <a:lnTo>
                  <a:pt x="9903287" y="3161677"/>
                </a:lnTo>
                <a:lnTo>
                  <a:pt x="9903881" y="3173027"/>
                </a:lnTo>
                <a:cubicBezTo>
                  <a:pt x="9903881" y="3178663"/>
                  <a:pt x="9903822" y="3184286"/>
                  <a:pt x="9902510" y="3189869"/>
                </a:cubicBezTo>
                <a:cubicBezTo>
                  <a:pt x="9902553" y="3220958"/>
                  <a:pt x="9900102" y="3251607"/>
                  <a:pt x="9895043" y="3281619"/>
                </a:cubicBezTo>
                <a:lnTo>
                  <a:pt x="9894505" y="3288243"/>
                </a:lnTo>
                <a:cubicBezTo>
                  <a:pt x="9894335" y="3288248"/>
                  <a:pt x="9894167" y="3288253"/>
                  <a:pt x="9893999" y="3288305"/>
                </a:cubicBezTo>
                <a:cubicBezTo>
                  <a:pt x="9843724" y="3638399"/>
                  <a:pt x="9562685" y="3916971"/>
                  <a:pt x="9203834" y="3975903"/>
                </a:cubicBezTo>
                <a:lnTo>
                  <a:pt x="9203718" y="3977042"/>
                </a:lnTo>
                <a:cubicBezTo>
                  <a:pt x="9198407" y="3978045"/>
                  <a:pt x="9193078" y="3978986"/>
                  <a:pt x="9187501" y="3978570"/>
                </a:cubicBezTo>
                <a:cubicBezTo>
                  <a:pt x="9156329" y="3984080"/>
                  <a:pt x="9124449" y="3987038"/>
                  <a:pt x="9092074" y="3987561"/>
                </a:cubicBezTo>
                <a:lnTo>
                  <a:pt x="9074956" y="3989174"/>
                </a:lnTo>
                <a:lnTo>
                  <a:pt x="9074930" y="3988683"/>
                </a:lnTo>
                <a:lnTo>
                  <a:pt x="9074431" y="3988716"/>
                </a:lnTo>
                <a:cubicBezTo>
                  <a:pt x="9073865" y="3984944"/>
                  <a:pt x="9073838" y="3981158"/>
                  <a:pt x="9073838" y="3977366"/>
                </a:cubicBezTo>
                <a:cubicBezTo>
                  <a:pt x="9073838" y="3971728"/>
                  <a:pt x="9073897" y="3966104"/>
                  <a:pt x="9075209" y="3960518"/>
                </a:cubicBezTo>
                <a:cubicBezTo>
                  <a:pt x="9075166" y="3929436"/>
                  <a:pt x="9077616" y="3898794"/>
                  <a:pt x="9082673" y="3868787"/>
                </a:cubicBezTo>
                <a:lnTo>
                  <a:pt x="9083213" y="3862150"/>
                </a:lnTo>
                <a:cubicBezTo>
                  <a:pt x="9083382" y="3862145"/>
                  <a:pt x="9083551" y="3862140"/>
                  <a:pt x="9083718" y="3862087"/>
                </a:cubicBezTo>
                <a:cubicBezTo>
                  <a:pt x="9133995" y="3511992"/>
                  <a:pt x="9415034" y="3233421"/>
                  <a:pt x="9773884" y="3174489"/>
                </a:cubicBezTo>
                <a:lnTo>
                  <a:pt x="9774001" y="3173350"/>
                </a:lnTo>
                <a:cubicBezTo>
                  <a:pt x="9779310" y="3172348"/>
                  <a:pt x="9784638" y="3171407"/>
                  <a:pt x="9790214" y="3171823"/>
                </a:cubicBezTo>
                <a:cubicBezTo>
                  <a:pt x="9821397" y="3166310"/>
                  <a:pt x="9853290" y="3163352"/>
                  <a:pt x="9885676" y="3162829"/>
                </a:cubicBezTo>
                <a:close/>
                <a:moveTo>
                  <a:pt x="8224400" y="3161219"/>
                </a:moveTo>
                <a:lnTo>
                  <a:pt x="8241488" y="3162829"/>
                </a:lnTo>
                <a:cubicBezTo>
                  <a:pt x="8273873" y="3163352"/>
                  <a:pt x="8305766" y="3166310"/>
                  <a:pt x="8336949" y="3171823"/>
                </a:cubicBezTo>
                <a:cubicBezTo>
                  <a:pt x="8342525" y="3171407"/>
                  <a:pt x="8347853" y="3172348"/>
                  <a:pt x="8353162" y="3173350"/>
                </a:cubicBezTo>
                <a:lnTo>
                  <a:pt x="8353279" y="3174489"/>
                </a:lnTo>
                <a:cubicBezTo>
                  <a:pt x="8712129" y="3233421"/>
                  <a:pt x="8993168" y="3511992"/>
                  <a:pt x="9043444" y="3862087"/>
                </a:cubicBezTo>
                <a:cubicBezTo>
                  <a:pt x="9043612" y="3862140"/>
                  <a:pt x="9043781" y="3862145"/>
                  <a:pt x="9043950" y="3862150"/>
                </a:cubicBezTo>
                <a:lnTo>
                  <a:pt x="9044490" y="3868787"/>
                </a:lnTo>
                <a:cubicBezTo>
                  <a:pt x="9049547" y="3898794"/>
                  <a:pt x="9051997" y="3929436"/>
                  <a:pt x="9051954" y="3960518"/>
                </a:cubicBezTo>
                <a:cubicBezTo>
                  <a:pt x="9053266" y="3966104"/>
                  <a:pt x="9053325" y="3971728"/>
                  <a:pt x="9053325" y="3977366"/>
                </a:cubicBezTo>
                <a:cubicBezTo>
                  <a:pt x="9053325" y="3981158"/>
                  <a:pt x="9053298" y="3984944"/>
                  <a:pt x="9052732" y="3988716"/>
                </a:cubicBezTo>
                <a:lnTo>
                  <a:pt x="9052233" y="3988683"/>
                </a:lnTo>
                <a:lnTo>
                  <a:pt x="9052207" y="3989174"/>
                </a:lnTo>
                <a:lnTo>
                  <a:pt x="9035089" y="3987561"/>
                </a:lnTo>
                <a:cubicBezTo>
                  <a:pt x="9002714" y="3987038"/>
                  <a:pt x="8970834" y="3984080"/>
                  <a:pt x="8939662" y="3978570"/>
                </a:cubicBezTo>
                <a:cubicBezTo>
                  <a:pt x="8934085" y="3978986"/>
                  <a:pt x="8928756" y="3978045"/>
                  <a:pt x="8923445" y="3977042"/>
                </a:cubicBezTo>
                <a:lnTo>
                  <a:pt x="8923329" y="3975903"/>
                </a:lnTo>
                <a:cubicBezTo>
                  <a:pt x="8564478" y="3916971"/>
                  <a:pt x="8283439" y="3638399"/>
                  <a:pt x="8233164" y="3288305"/>
                </a:cubicBezTo>
                <a:cubicBezTo>
                  <a:pt x="8232996" y="3288253"/>
                  <a:pt x="8232828" y="3288248"/>
                  <a:pt x="8232658" y="3288243"/>
                </a:cubicBezTo>
                <a:lnTo>
                  <a:pt x="8232120" y="3281619"/>
                </a:lnTo>
                <a:cubicBezTo>
                  <a:pt x="8227061" y="3251607"/>
                  <a:pt x="8224611" y="3220958"/>
                  <a:pt x="8224653" y="3189869"/>
                </a:cubicBezTo>
                <a:cubicBezTo>
                  <a:pt x="8223341" y="3184286"/>
                  <a:pt x="8223282" y="3178663"/>
                  <a:pt x="8223282" y="3173027"/>
                </a:cubicBezTo>
                <a:lnTo>
                  <a:pt x="8223876" y="3161677"/>
                </a:lnTo>
                <a:lnTo>
                  <a:pt x="8224374" y="3161709"/>
                </a:lnTo>
                <a:close/>
                <a:moveTo>
                  <a:pt x="8210612" y="3161219"/>
                </a:moveTo>
                <a:lnTo>
                  <a:pt x="8210638" y="3161709"/>
                </a:lnTo>
                <a:lnTo>
                  <a:pt x="8211136" y="3161677"/>
                </a:lnTo>
                <a:lnTo>
                  <a:pt x="8211730" y="3173027"/>
                </a:lnTo>
                <a:cubicBezTo>
                  <a:pt x="8211730" y="3178663"/>
                  <a:pt x="8211672" y="3184286"/>
                  <a:pt x="8210360" y="3189869"/>
                </a:cubicBezTo>
                <a:cubicBezTo>
                  <a:pt x="8210402" y="3220958"/>
                  <a:pt x="8207951" y="3251607"/>
                  <a:pt x="8202893" y="3281619"/>
                </a:cubicBezTo>
                <a:lnTo>
                  <a:pt x="8202354" y="3288243"/>
                </a:lnTo>
                <a:cubicBezTo>
                  <a:pt x="8202185" y="3288248"/>
                  <a:pt x="8202016" y="3288253"/>
                  <a:pt x="8201849" y="3288305"/>
                </a:cubicBezTo>
                <a:cubicBezTo>
                  <a:pt x="8151573" y="3638399"/>
                  <a:pt x="7870534" y="3916971"/>
                  <a:pt x="7511683" y="3975903"/>
                </a:cubicBezTo>
                <a:lnTo>
                  <a:pt x="7511567" y="3977042"/>
                </a:lnTo>
                <a:cubicBezTo>
                  <a:pt x="7506256" y="3978045"/>
                  <a:pt x="7500927" y="3978986"/>
                  <a:pt x="7495350" y="3978570"/>
                </a:cubicBezTo>
                <a:cubicBezTo>
                  <a:pt x="7464178" y="3984080"/>
                  <a:pt x="7432298" y="3987038"/>
                  <a:pt x="7399924" y="3987561"/>
                </a:cubicBezTo>
                <a:lnTo>
                  <a:pt x="7382805" y="3989174"/>
                </a:lnTo>
                <a:lnTo>
                  <a:pt x="7382779" y="3988683"/>
                </a:lnTo>
                <a:lnTo>
                  <a:pt x="7382280" y="3988716"/>
                </a:lnTo>
                <a:cubicBezTo>
                  <a:pt x="7381714" y="3984944"/>
                  <a:pt x="7381687" y="3981158"/>
                  <a:pt x="7381687" y="3977366"/>
                </a:cubicBezTo>
                <a:cubicBezTo>
                  <a:pt x="7381687" y="3971728"/>
                  <a:pt x="7381746" y="3966104"/>
                  <a:pt x="7383058" y="3960518"/>
                </a:cubicBezTo>
                <a:cubicBezTo>
                  <a:pt x="7383016" y="3929436"/>
                  <a:pt x="7385465" y="3898794"/>
                  <a:pt x="7390522" y="3868787"/>
                </a:cubicBezTo>
                <a:lnTo>
                  <a:pt x="7391062" y="3862150"/>
                </a:lnTo>
                <a:cubicBezTo>
                  <a:pt x="7391231" y="3862145"/>
                  <a:pt x="7391400" y="3862140"/>
                  <a:pt x="7391568" y="3862087"/>
                </a:cubicBezTo>
                <a:cubicBezTo>
                  <a:pt x="7441844" y="3511992"/>
                  <a:pt x="7722883" y="3233421"/>
                  <a:pt x="8081734" y="3174489"/>
                </a:cubicBezTo>
                <a:lnTo>
                  <a:pt x="8081851" y="3173350"/>
                </a:lnTo>
                <a:cubicBezTo>
                  <a:pt x="8087159" y="3172348"/>
                  <a:pt x="8092487" y="3171407"/>
                  <a:pt x="8098063" y="3171823"/>
                </a:cubicBezTo>
                <a:cubicBezTo>
                  <a:pt x="8129247" y="3166310"/>
                  <a:pt x="8161139" y="3163352"/>
                  <a:pt x="8193525" y="3162829"/>
                </a:cubicBezTo>
                <a:close/>
                <a:moveTo>
                  <a:pt x="6532249" y="3161219"/>
                </a:moveTo>
                <a:lnTo>
                  <a:pt x="6549337" y="3162829"/>
                </a:lnTo>
                <a:cubicBezTo>
                  <a:pt x="6581722" y="3163352"/>
                  <a:pt x="6613615" y="3166310"/>
                  <a:pt x="6644798" y="3171823"/>
                </a:cubicBezTo>
                <a:cubicBezTo>
                  <a:pt x="6650374" y="3171407"/>
                  <a:pt x="6655702" y="3172348"/>
                  <a:pt x="6661011" y="3173350"/>
                </a:cubicBezTo>
                <a:lnTo>
                  <a:pt x="6661128" y="3174489"/>
                </a:lnTo>
                <a:cubicBezTo>
                  <a:pt x="7019978" y="3233421"/>
                  <a:pt x="7301017" y="3511992"/>
                  <a:pt x="7351294" y="3862087"/>
                </a:cubicBezTo>
                <a:cubicBezTo>
                  <a:pt x="7351461" y="3862140"/>
                  <a:pt x="7351631" y="3862145"/>
                  <a:pt x="7351799" y="3862150"/>
                </a:cubicBezTo>
                <a:lnTo>
                  <a:pt x="7352340" y="3868787"/>
                </a:lnTo>
                <a:cubicBezTo>
                  <a:pt x="7357396" y="3898794"/>
                  <a:pt x="7359846" y="3929436"/>
                  <a:pt x="7359804" y="3960518"/>
                </a:cubicBezTo>
                <a:cubicBezTo>
                  <a:pt x="7361116" y="3966104"/>
                  <a:pt x="7361174" y="3971728"/>
                  <a:pt x="7361174" y="3977366"/>
                </a:cubicBezTo>
                <a:cubicBezTo>
                  <a:pt x="7361174" y="3981158"/>
                  <a:pt x="7361147" y="3984944"/>
                  <a:pt x="7360581" y="3988716"/>
                </a:cubicBezTo>
                <a:lnTo>
                  <a:pt x="7360082" y="3988683"/>
                </a:lnTo>
                <a:lnTo>
                  <a:pt x="7360056" y="3989174"/>
                </a:lnTo>
                <a:lnTo>
                  <a:pt x="7342938" y="3987561"/>
                </a:lnTo>
                <a:cubicBezTo>
                  <a:pt x="7310564" y="3987038"/>
                  <a:pt x="7278683" y="3984080"/>
                  <a:pt x="7247511" y="3978570"/>
                </a:cubicBezTo>
                <a:cubicBezTo>
                  <a:pt x="7241934" y="3978986"/>
                  <a:pt x="7236605" y="3978045"/>
                  <a:pt x="7231295" y="3977042"/>
                </a:cubicBezTo>
                <a:lnTo>
                  <a:pt x="7231179" y="3975903"/>
                </a:lnTo>
                <a:cubicBezTo>
                  <a:pt x="6872327" y="3916971"/>
                  <a:pt x="6591288" y="3638399"/>
                  <a:pt x="6541013" y="3288305"/>
                </a:cubicBezTo>
                <a:cubicBezTo>
                  <a:pt x="6540845" y="3288253"/>
                  <a:pt x="6540677" y="3288248"/>
                  <a:pt x="6540507" y="3288243"/>
                </a:cubicBezTo>
                <a:lnTo>
                  <a:pt x="6539969" y="3281619"/>
                </a:lnTo>
                <a:cubicBezTo>
                  <a:pt x="6534910" y="3251607"/>
                  <a:pt x="6532460" y="3220958"/>
                  <a:pt x="6532502" y="3189869"/>
                </a:cubicBezTo>
                <a:cubicBezTo>
                  <a:pt x="6531190" y="3184286"/>
                  <a:pt x="6531131" y="3178663"/>
                  <a:pt x="6531131" y="3173027"/>
                </a:cubicBezTo>
                <a:lnTo>
                  <a:pt x="6531725" y="3161677"/>
                </a:lnTo>
                <a:lnTo>
                  <a:pt x="6532223" y="3161709"/>
                </a:lnTo>
                <a:close/>
                <a:moveTo>
                  <a:pt x="6518461" y="3161219"/>
                </a:moveTo>
                <a:lnTo>
                  <a:pt x="6518487" y="3161709"/>
                </a:lnTo>
                <a:lnTo>
                  <a:pt x="6518985" y="3161677"/>
                </a:lnTo>
                <a:lnTo>
                  <a:pt x="6519579" y="3173027"/>
                </a:lnTo>
                <a:cubicBezTo>
                  <a:pt x="6519579" y="3178663"/>
                  <a:pt x="6519520" y="3184286"/>
                  <a:pt x="6518208" y="3189869"/>
                </a:cubicBezTo>
                <a:cubicBezTo>
                  <a:pt x="6518250" y="3220958"/>
                  <a:pt x="6515800" y="3251607"/>
                  <a:pt x="6510741" y="3281619"/>
                </a:cubicBezTo>
                <a:lnTo>
                  <a:pt x="6510203" y="3288243"/>
                </a:lnTo>
                <a:cubicBezTo>
                  <a:pt x="6510033" y="3288248"/>
                  <a:pt x="6509865" y="3288253"/>
                  <a:pt x="6509697" y="3288305"/>
                </a:cubicBezTo>
                <a:cubicBezTo>
                  <a:pt x="6459422" y="3638399"/>
                  <a:pt x="6178383" y="3916971"/>
                  <a:pt x="5819531" y="3975903"/>
                </a:cubicBezTo>
                <a:lnTo>
                  <a:pt x="5819415" y="3977042"/>
                </a:lnTo>
                <a:cubicBezTo>
                  <a:pt x="5814105" y="3978045"/>
                  <a:pt x="5808776" y="3978986"/>
                  <a:pt x="5803199" y="3978570"/>
                </a:cubicBezTo>
                <a:cubicBezTo>
                  <a:pt x="5772027" y="3984080"/>
                  <a:pt x="5740146" y="3987038"/>
                  <a:pt x="5707772" y="3987561"/>
                </a:cubicBezTo>
                <a:lnTo>
                  <a:pt x="5690654" y="3989174"/>
                </a:lnTo>
                <a:lnTo>
                  <a:pt x="5690628" y="3988683"/>
                </a:lnTo>
                <a:lnTo>
                  <a:pt x="5690129" y="3988716"/>
                </a:lnTo>
                <a:cubicBezTo>
                  <a:pt x="5689563" y="3984944"/>
                  <a:pt x="5689536" y="3981158"/>
                  <a:pt x="5689536" y="3977366"/>
                </a:cubicBezTo>
                <a:cubicBezTo>
                  <a:pt x="5689536" y="3971728"/>
                  <a:pt x="5689594" y="3966104"/>
                  <a:pt x="5690906" y="3960518"/>
                </a:cubicBezTo>
                <a:cubicBezTo>
                  <a:pt x="5690864" y="3929436"/>
                  <a:pt x="5693314" y="3898794"/>
                  <a:pt x="5698370" y="3868787"/>
                </a:cubicBezTo>
                <a:lnTo>
                  <a:pt x="5698911" y="3862150"/>
                </a:lnTo>
                <a:cubicBezTo>
                  <a:pt x="5699079" y="3862145"/>
                  <a:pt x="5699249" y="3862140"/>
                  <a:pt x="5699416" y="3862087"/>
                </a:cubicBezTo>
                <a:cubicBezTo>
                  <a:pt x="5749693" y="3511992"/>
                  <a:pt x="6030732" y="3233421"/>
                  <a:pt x="6389582" y="3174489"/>
                </a:cubicBezTo>
                <a:lnTo>
                  <a:pt x="6389699" y="3173350"/>
                </a:lnTo>
                <a:cubicBezTo>
                  <a:pt x="6395008" y="3172348"/>
                  <a:pt x="6400336" y="3171407"/>
                  <a:pt x="6405912" y="3171823"/>
                </a:cubicBezTo>
                <a:cubicBezTo>
                  <a:pt x="6437095" y="3166310"/>
                  <a:pt x="6468988" y="3163352"/>
                  <a:pt x="6501373" y="3162829"/>
                </a:cubicBezTo>
                <a:close/>
                <a:moveTo>
                  <a:pt x="4840098" y="3161219"/>
                </a:moveTo>
                <a:lnTo>
                  <a:pt x="4857185" y="3162829"/>
                </a:lnTo>
                <a:cubicBezTo>
                  <a:pt x="4889571" y="3163352"/>
                  <a:pt x="4921463" y="3166310"/>
                  <a:pt x="4952647" y="3171823"/>
                </a:cubicBezTo>
                <a:cubicBezTo>
                  <a:pt x="4958223" y="3171407"/>
                  <a:pt x="4963551" y="3172348"/>
                  <a:pt x="4968859" y="3173350"/>
                </a:cubicBezTo>
                <a:lnTo>
                  <a:pt x="4968976" y="3174489"/>
                </a:lnTo>
                <a:cubicBezTo>
                  <a:pt x="5327827" y="3233421"/>
                  <a:pt x="5608866" y="3511992"/>
                  <a:pt x="5659142" y="3862087"/>
                </a:cubicBezTo>
                <a:cubicBezTo>
                  <a:pt x="5659310" y="3862140"/>
                  <a:pt x="5659479" y="3862145"/>
                  <a:pt x="5659648" y="3862150"/>
                </a:cubicBezTo>
                <a:lnTo>
                  <a:pt x="5660188" y="3868787"/>
                </a:lnTo>
                <a:cubicBezTo>
                  <a:pt x="5665245" y="3898794"/>
                  <a:pt x="5667694" y="3929436"/>
                  <a:pt x="5667652" y="3960518"/>
                </a:cubicBezTo>
                <a:cubicBezTo>
                  <a:pt x="5668964" y="3966104"/>
                  <a:pt x="5669023" y="3971728"/>
                  <a:pt x="5669023" y="3977366"/>
                </a:cubicBezTo>
                <a:cubicBezTo>
                  <a:pt x="5669023" y="3981158"/>
                  <a:pt x="5668996" y="3984944"/>
                  <a:pt x="5668430" y="3988716"/>
                </a:cubicBezTo>
                <a:lnTo>
                  <a:pt x="5667931" y="3988683"/>
                </a:lnTo>
                <a:lnTo>
                  <a:pt x="5667905" y="3989174"/>
                </a:lnTo>
                <a:lnTo>
                  <a:pt x="5650786" y="3987561"/>
                </a:lnTo>
                <a:cubicBezTo>
                  <a:pt x="5618412" y="3987038"/>
                  <a:pt x="5586532" y="3984080"/>
                  <a:pt x="5555360" y="3978570"/>
                </a:cubicBezTo>
                <a:cubicBezTo>
                  <a:pt x="5549783" y="3978986"/>
                  <a:pt x="5544454" y="3978045"/>
                  <a:pt x="5539143" y="3977042"/>
                </a:cubicBezTo>
                <a:lnTo>
                  <a:pt x="5539027" y="3975903"/>
                </a:lnTo>
                <a:cubicBezTo>
                  <a:pt x="5180176" y="3916971"/>
                  <a:pt x="4899137" y="3638399"/>
                  <a:pt x="4848861" y="3288305"/>
                </a:cubicBezTo>
                <a:cubicBezTo>
                  <a:pt x="4848694" y="3288253"/>
                  <a:pt x="4848525" y="3288248"/>
                  <a:pt x="4848356" y="3288243"/>
                </a:cubicBezTo>
                <a:lnTo>
                  <a:pt x="4847817" y="3281619"/>
                </a:lnTo>
                <a:cubicBezTo>
                  <a:pt x="4842759" y="3251607"/>
                  <a:pt x="4840308" y="3220958"/>
                  <a:pt x="4840350" y="3189869"/>
                </a:cubicBezTo>
                <a:cubicBezTo>
                  <a:pt x="4839038" y="3184286"/>
                  <a:pt x="4838980" y="3178663"/>
                  <a:pt x="4838980" y="3173027"/>
                </a:cubicBezTo>
                <a:lnTo>
                  <a:pt x="4839574" y="3161677"/>
                </a:lnTo>
                <a:lnTo>
                  <a:pt x="4840072" y="3161709"/>
                </a:lnTo>
                <a:close/>
                <a:moveTo>
                  <a:pt x="4826310" y="3161219"/>
                </a:moveTo>
                <a:lnTo>
                  <a:pt x="4826336" y="3161709"/>
                </a:lnTo>
                <a:lnTo>
                  <a:pt x="4826834" y="3161677"/>
                </a:lnTo>
                <a:lnTo>
                  <a:pt x="4827428" y="3173027"/>
                </a:lnTo>
                <a:cubicBezTo>
                  <a:pt x="4827428" y="3178663"/>
                  <a:pt x="4827369" y="3184286"/>
                  <a:pt x="4826057" y="3189869"/>
                </a:cubicBezTo>
                <a:cubicBezTo>
                  <a:pt x="4826099" y="3220958"/>
                  <a:pt x="4823649" y="3251607"/>
                  <a:pt x="4818590" y="3281619"/>
                </a:cubicBezTo>
                <a:lnTo>
                  <a:pt x="4818052" y="3288243"/>
                </a:lnTo>
                <a:cubicBezTo>
                  <a:pt x="4817882" y="3288248"/>
                  <a:pt x="4817714" y="3288253"/>
                  <a:pt x="4817546" y="3288305"/>
                </a:cubicBezTo>
                <a:cubicBezTo>
                  <a:pt x="4767271" y="3638399"/>
                  <a:pt x="4486232" y="3916971"/>
                  <a:pt x="4127381" y="3975903"/>
                </a:cubicBezTo>
                <a:lnTo>
                  <a:pt x="4127264" y="3977042"/>
                </a:lnTo>
                <a:cubicBezTo>
                  <a:pt x="4121954" y="3978045"/>
                  <a:pt x="4116625" y="3978986"/>
                  <a:pt x="4111048" y="3978570"/>
                </a:cubicBezTo>
                <a:cubicBezTo>
                  <a:pt x="4079876" y="3984080"/>
                  <a:pt x="4047996" y="3987038"/>
                  <a:pt x="4015621" y="3987561"/>
                </a:cubicBezTo>
                <a:lnTo>
                  <a:pt x="3998503" y="3989174"/>
                </a:lnTo>
                <a:lnTo>
                  <a:pt x="3998477" y="3988683"/>
                </a:lnTo>
                <a:lnTo>
                  <a:pt x="3997978" y="3988716"/>
                </a:lnTo>
                <a:cubicBezTo>
                  <a:pt x="3997412" y="3984944"/>
                  <a:pt x="3997385" y="3981158"/>
                  <a:pt x="3997385" y="3977366"/>
                </a:cubicBezTo>
                <a:cubicBezTo>
                  <a:pt x="3997385" y="3971728"/>
                  <a:pt x="3997443" y="3966104"/>
                  <a:pt x="3998755" y="3960518"/>
                </a:cubicBezTo>
                <a:cubicBezTo>
                  <a:pt x="3998713" y="3929436"/>
                  <a:pt x="4001163" y="3898794"/>
                  <a:pt x="4006219" y="3868787"/>
                </a:cubicBezTo>
                <a:lnTo>
                  <a:pt x="4006760" y="3862150"/>
                </a:lnTo>
                <a:cubicBezTo>
                  <a:pt x="4006928" y="3862145"/>
                  <a:pt x="4007098" y="3862140"/>
                  <a:pt x="4007265" y="3862087"/>
                </a:cubicBezTo>
                <a:cubicBezTo>
                  <a:pt x="4057542" y="3511992"/>
                  <a:pt x="4338581" y="3233421"/>
                  <a:pt x="4697431" y="3174489"/>
                </a:cubicBezTo>
                <a:lnTo>
                  <a:pt x="4697548" y="3173350"/>
                </a:lnTo>
                <a:cubicBezTo>
                  <a:pt x="4702857" y="3172348"/>
                  <a:pt x="4708185" y="3171407"/>
                  <a:pt x="4713761" y="3171823"/>
                </a:cubicBezTo>
                <a:cubicBezTo>
                  <a:pt x="4744944" y="3166310"/>
                  <a:pt x="4776837" y="3163352"/>
                  <a:pt x="4809222" y="3162829"/>
                </a:cubicBezTo>
                <a:close/>
                <a:moveTo>
                  <a:pt x="3147947" y="3161219"/>
                </a:moveTo>
                <a:lnTo>
                  <a:pt x="3165034" y="3162829"/>
                </a:lnTo>
                <a:cubicBezTo>
                  <a:pt x="3197420" y="3163352"/>
                  <a:pt x="3229312" y="3166310"/>
                  <a:pt x="3260496" y="3171823"/>
                </a:cubicBezTo>
                <a:cubicBezTo>
                  <a:pt x="3266072" y="3171407"/>
                  <a:pt x="3271400" y="3172348"/>
                  <a:pt x="3276708" y="3173350"/>
                </a:cubicBezTo>
                <a:lnTo>
                  <a:pt x="3276826" y="3174489"/>
                </a:lnTo>
                <a:cubicBezTo>
                  <a:pt x="3635676" y="3233421"/>
                  <a:pt x="3916715" y="3511992"/>
                  <a:pt x="3966991" y="3862087"/>
                </a:cubicBezTo>
                <a:cubicBezTo>
                  <a:pt x="3967159" y="3862140"/>
                  <a:pt x="3967328" y="3862145"/>
                  <a:pt x="3967497" y="3862150"/>
                </a:cubicBezTo>
                <a:lnTo>
                  <a:pt x="3968037" y="3868787"/>
                </a:lnTo>
                <a:cubicBezTo>
                  <a:pt x="3973094" y="3898794"/>
                  <a:pt x="3975543" y="3929436"/>
                  <a:pt x="3975501" y="3960518"/>
                </a:cubicBezTo>
                <a:cubicBezTo>
                  <a:pt x="3976813" y="3966104"/>
                  <a:pt x="3976872" y="3971728"/>
                  <a:pt x="3976872" y="3977366"/>
                </a:cubicBezTo>
                <a:cubicBezTo>
                  <a:pt x="3976872" y="3981158"/>
                  <a:pt x="3976845" y="3984944"/>
                  <a:pt x="3976279" y="3988716"/>
                </a:cubicBezTo>
                <a:lnTo>
                  <a:pt x="3975780" y="3988683"/>
                </a:lnTo>
                <a:lnTo>
                  <a:pt x="3975754" y="3989174"/>
                </a:lnTo>
                <a:lnTo>
                  <a:pt x="3958635" y="3987561"/>
                </a:lnTo>
                <a:cubicBezTo>
                  <a:pt x="3926261" y="3987038"/>
                  <a:pt x="3894381" y="3984080"/>
                  <a:pt x="3863209" y="3978570"/>
                </a:cubicBezTo>
                <a:cubicBezTo>
                  <a:pt x="3857632" y="3978986"/>
                  <a:pt x="3852303" y="3978045"/>
                  <a:pt x="3846992" y="3977042"/>
                </a:cubicBezTo>
                <a:lnTo>
                  <a:pt x="3846876" y="3975903"/>
                </a:lnTo>
                <a:cubicBezTo>
                  <a:pt x="3488025" y="3916971"/>
                  <a:pt x="3206986" y="3638399"/>
                  <a:pt x="3156710" y="3288305"/>
                </a:cubicBezTo>
                <a:cubicBezTo>
                  <a:pt x="3156543" y="3288253"/>
                  <a:pt x="3156374" y="3288248"/>
                  <a:pt x="3156205" y="3288243"/>
                </a:cubicBezTo>
                <a:lnTo>
                  <a:pt x="3155667" y="3281619"/>
                </a:lnTo>
                <a:cubicBezTo>
                  <a:pt x="3150608" y="3251607"/>
                  <a:pt x="3148157" y="3220958"/>
                  <a:pt x="3148199" y="3189869"/>
                </a:cubicBezTo>
                <a:cubicBezTo>
                  <a:pt x="3146887" y="3184286"/>
                  <a:pt x="3146829" y="3178663"/>
                  <a:pt x="3146829" y="3173027"/>
                </a:cubicBezTo>
                <a:lnTo>
                  <a:pt x="3147423" y="3161677"/>
                </a:lnTo>
                <a:lnTo>
                  <a:pt x="3147921" y="3161709"/>
                </a:lnTo>
                <a:close/>
                <a:moveTo>
                  <a:pt x="3134159" y="3161219"/>
                </a:moveTo>
                <a:lnTo>
                  <a:pt x="3134185" y="3161709"/>
                </a:lnTo>
                <a:lnTo>
                  <a:pt x="3134683" y="3161677"/>
                </a:lnTo>
                <a:lnTo>
                  <a:pt x="3135277" y="3173027"/>
                </a:lnTo>
                <a:cubicBezTo>
                  <a:pt x="3135277" y="3178663"/>
                  <a:pt x="3135218" y="3184286"/>
                  <a:pt x="3133906" y="3189869"/>
                </a:cubicBezTo>
                <a:cubicBezTo>
                  <a:pt x="3133948" y="3220958"/>
                  <a:pt x="3131498" y="3251607"/>
                  <a:pt x="3126439" y="3281619"/>
                </a:cubicBezTo>
                <a:lnTo>
                  <a:pt x="3125901" y="3288243"/>
                </a:lnTo>
                <a:cubicBezTo>
                  <a:pt x="3125731" y="3288248"/>
                  <a:pt x="3125563" y="3288253"/>
                  <a:pt x="3125395" y="3288305"/>
                </a:cubicBezTo>
                <a:cubicBezTo>
                  <a:pt x="3075120" y="3638399"/>
                  <a:pt x="2794081" y="3916971"/>
                  <a:pt x="2435230" y="3975903"/>
                </a:cubicBezTo>
                <a:lnTo>
                  <a:pt x="2435113" y="3977042"/>
                </a:lnTo>
                <a:cubicBezTo>
                  <a:pt x="2429803" y="3978045"/>
                  <a:pt x="2424474" y="3978986"/>
                  <a:pt x="2418897" y="3978570"/>
                </a:cubicBezTo>
                <a:cubicBezTo>
                  <a:pt x="2387725" y="3984080"/>
                  <a:pt x="2355845" y="3987038"/>
                  <a:pt x="2323470" y="3987561"/>
                </a:cubicBezTo>
                <a:lnTo>
                  <a:pt x="2306352" y="3989174"/>
                </a:lnTo>
                <a:lnTo>
                  <a:pt x="2306326" y="3988683"/>
                </a:lnTo>
                <a:lnTo>
                  <a:pt x="2305827" y="3988716"/>
                </a:lnTo>
                <a:cubicBezTo>
                  <a:pt x="2305261" y="3984944"/>
                  <a:pt x="2305234" y="3981158"/>
                  <a:pt x="2305234" y="3977366"/>
                </a:cubicBezTo>
                <a:cubicBezTo>
                  <a:pt x="2305234" y="3971728"/>
                  <a:pt x="2305292" y="3966104"/>
                  <a:pt x="2306604" y="3960518"/>
                </a:cubicBezTo>
                <a:cubicBezTo>
                  <a:pt x="2306562" y="3929436"/>
                  <a:pt x="2309012" y="3898794"/>
                  <a:pt x="2314068" y="3868787"/>
                </a:cubicBezTo>
                <a:lnTo>
                  <a:pt x="2314609" y="3862150"/>
                </a:lnTo>
                <a:cubicBezTo>
                  <a:pt x="2314777" y="3862145"/>
                  <a:pt x="2314947" y="3862140"/>
                  <a:pt x="2315114" y="3862087"/>
                </a:cubicBezTo>
                <a:cubicBezTo>
                  <a:pt x="2365391" y="3511992"/>
                  <a:pt x="2646430" y="3233421"/>
                  <a:pt x="3005280" y="3174489"/>
                </a:cubicBezTo>
                <a:lnTo>
                  <a:pt x="3005397" y="3173350"/>
                </a:lnTo>
                <a:cubicBezTo>
                  <a:pt x="3010706" y="3172348"/>
                  <a:pt x="3016034" y="3171407"/>
                  <a:pt x="3021610" y="3171823"/>
                </a:cubicBezTo>
                <a:cubicBezTo>
                  <a:pt x="3052793" y="3166310"/>
                  <a:pt x="3084686" y="3163352"/>
                  <a:pt x="3117071" y="3162829"/>
                </a:cubicBezTo>
                <a:close/>
                <a:moveTo>
                  <a:pt x="1455796" y="3161219"/>
                </a:moveTo>
                <a:lnTo>
                  <a:pt x="1472883" y="3162829"/>
                </a:lnTo>
                <a:cubicBezTo>
                  <a:pt x="1505269" y="3163352"/>
                  <a:pt x="1537161" y="3166310"/>
                  <a:pt x="1568345" y="3171823"/>
                </a:cubicBezTo>
                <a:cubicBezTo>
                  <a:pt x="1573921" y="3171407"/>
                  <a:pt x="1579249" y="3172348"/>
                  <a:pt x="1584557" y="3173350"/>
                </a:cubicBezTo>
                <a:lnTo>
                  <a:pt x="1584675" y="3174489"/>
                </a:lnTo>
                <a:cubicBezTo>
                  <a:pt x="1943525" y="3233421"/>
                  <a:pt x="2224564" y="3511992"/>
                  <a:pt x="2274840" y="3862087"/>
                </a:cubicBezTo>
                <a:cubicBezTo>
                  <a:pt x="2275008" y="3862140"/>
                  <a:pt x="2275177" y="3862145"/>
                  <a:pt x="2275346" y="3862150"/>
                </a:cubicBezTo>
                <a:lnTo>
                  <a:pt x="2275886" y="3868787"/>
                </a:lnTo>
                <a:cubicBezTo>
                  <a:pt x="2280943" y="3898794"/>
                  <a:pt x="2283392" y="3929436"/>
                  <a:pt x="2283350" y="3960518"/>
                </a:cubicBezTo>
                <a:cubicBezTo>
                  <a:pt x="2284662" y="3966104"/>
                  <a:pt x="2284721" y="3971728"/>
                  <a:pt x="2284721" y="3977366"/>
                </a:cubicBezTo>
                <a:cubicBezTo>
                  <a:pt x="2284721" y="3981158"/>
                  <a:pt x="2284694" y="3984944"/>
                  <a:pt x="2284128" y="3988716"/>
                </a:cubicBezTo>
                <a:lnTo>
                  <a:pt x="2283629" y="3988683"/>
                </a:lnTo>
                <a:lnTo>
                  <a:pt x="2283603" y="3989174"/>
                </a:lnTo>
                <a:lnTo>
                  <a:pt x="2266484" y="3987561"/>
                </a:lnTo>
                <a:cubicBezTo>
                  <a:pt x="2234110" y="3987038"/>
                  <a:pt x="2202230" y="3984080"/>
                  <a:pt x="2171058" y="3978570"/>
                </a:cubicBezTo>
                <a:cubicBezTo>
                  <a:pt x="2165481" y="3978986"/>
                  <a:pt x="2160152" y="3978045"/>
                  <a:pt x="2154841" y="3977042"/>
                </a:cubicBezTo>
                <a:lnTo>
                  <a:pt x="2154725" y="3975903"/>
                </a:lnTo>
                <a:cubicBezTo>
                  <a:pt x="1795874" y="3916971"/>
                  <a:pt x="1514835" y="3638399"/>
                  <a:pt x="1464559" y="3288305"/>
                </a:cubicBezTo>
                <a:cubicBezTo>
                  <a:pt x="1464392" y="3288253"/>
                  <a:pt x="1464223" y="3288248"/>
                  <a:pt x="1464054" y="3288243"/>
                </a:cubicBezTo>
                <a:lnTo>
                  <a:pt x="1463515" y="3281619"/>
                </a:lnTo>
                <a:cubicBezTo>
                  <a:pt x="1458457" y="3251607"/>
                  <a:pt x="1456006" y="3220958"/>
                  <a:pt x="1456048" y="3189869"/>
                </a:cubicBezTo>
                <a:cubicBezTo>
                  <a:pt x="1454736" y="3184286"/>
                  <a:pt x="1454678" y="3178663"/>
                  <a:pt x="1454678" y="3173027"/>
                </a:cubicBezTo>
                <a:lnTo>
                  <a:pt x="1455272" y="3161677"/>
                </a:lnTo>
                <a:lnTo>
                  <a:pt x="1455770" y="3161709"/>
                </a:lnTo>
                <a:close/>
                <a:moveTo>
                  <a:pt x="1442008" y="3161219"/>
                </a:moveTo>
                <a:lnTo>
                  <a:pt x="1442034" y="3161709"/>
                </a:lnTo>
                <a:lnTo>
                  <a:pt x="1442532" y="3161677"/>
                </a:lnTo>
                <a:lnTo>
                  <a:pt x="1443126" y="3173027"/>
                </a:lnTo>
                <a:cubicBezTo>
                  <a:pt x="1443126" y="3178663"/>
                  <a:pt x="1443067" y="3184286"/>
                  <a:pt x="1441755" y="3189869"/>
                </a:cubicBezTo>
                <a:cubicBezTo>
                  <a:pt x="1441797" y="3220958"/>
                  <a:pt x="1439347" y="3251607"/>
                  <a:pt x="1434288" y="3281619"/>
                </a:cubicBezTo>
                <a:lnTo>
                  <a:pt x="1433750" y="3288243"/>
                </a:lnTo>
                <a:cubicBezTo>
                  <a:pt x="1433580" y="3288248"/>
                  <a:pt x="1433412" y="3288253"/>
                  <a:pt x="1433244" y="3288305"/>
                </a:cubicBezTo>
                <a:cubicBezTo>
                  <a:pt x="1382969" y="3638399"/>
                  <a:pt x="1101930" y="3916971"/>
                  <a:pt x="743079" y="3975903"/>
                </a:cubicBezTo>
                <a:lnTo>
                  <a:pt x="742962" y="3977042"/>
                </a:lnTo>
                <a:cubicBezTo>
                  <a:pt x="737652" y="3978045"/>
                  <a:pt x="732323" y="3978986"/>
                  <a:pt x="726746" y="3978570"/>
                </a:cubicBezTo>
                <a:cubicBezTo>
                  <a:pt x="695574" y="3984080"/>
                  <a:pt x="663693" y="3987038"/>
                  <a:pt x="631319" y="3987561"/>
                </a:cubicBezTo>
                <a:lnTo>
                  <a:pt x="614201" y="3989174"/>
                </a:lnTo>
                <a:lnTo>
                  <a:pt x="614175" y="3988683"/>
                </a:lnTo>
                <a:lnTo>
                  <a:pt x="613676" y="3988716"/>
                </a:lnTo>
                <a:cubicBezTo>
                  <a:pt x="613110" y="3984944"/>
                  <a:pt x="613083" y="3981158"/>
                  <a:pt x="613083" y="3977366"/>
                </a:cubicBezTo>
                <a:cubicBezTo>
                  <a:pt x="613083" y="3971728"/>
                  <a:pt x="613141" y="3966104"/>
                  <a:pt x="614453" y="3960518"/>
                </a:cubicBezTo>
                <a:cubicBezTo>
                  <a:pt x="614411" y="3929436"/>
                  <a:pt x="616861" y="3898794"/>
                  <a:pt x="621917" y="3868787"/>
                </a:cubicBezTo>
                <a:lnTo>
                  <a:pt x="622458" y="3862150"/>
                </a:lnTo>
                <a:cubicBezTo>
                  <a:pt x="622626" y="3862145"/>
                  <a:pt x="622796" y="3862140"/>
                  <a:pt x="622963" y="3862087"/>
                </a:cubicBezTo>
                <a:cubicBezTo>
                  <a:pt x="673240" y="3511992"/>
                  <a:pt x="954279" y="3233421"/>
                  <a:pt x="1313129" y="3174489"/>
                </a:cubicBezTo>
                <a:lnTo>
                  <a:pt x="1313246" y="3173350"/>
                </a:lnTo>
                <a:cubicBezTo>
                  <a:pt x="1318555" y="3172348"/>
                  <a:pt x="1323883" y="3171407"/>
                  <a:pt x="1329459" y="3171823"/>
                </a:cubicBezTo>
                <a:cubicBezTo>
                  <a:pt x="1360642" y="3166310"/>
                  <a:pt x="1392535" y="3163352"/>
                  <a:pt x="1424920" y="3162829"/>
                </a:cubicBezTo>
                <a:close/>
                <a:moveTo>
                  <a:pt x="10909360" y="2447425"/>
                </a:moveTo>
                <a:cubicBezTo>
                  <a:pt x="10962636" y="2718331"/>
                  <a:pt x="11177479" y="2933128"/>
                  <a:pt x="11452669" y="2992271"/>
                </a:cubicBezTo>
                <a:cubicBezTo>
                  <a:pt x="11399394" y="2721365"/>
                  <a:pt x="11184550" y="2506568"/>
                  <a:pt x="10909360" y="2447425"/>
                </a:cubicBezTo>
                <a:close/>
                <a:moveTo>
                  <a:pt x="10602109" y="2447425"/>
                </a:moveTo>
                <a:cubicBezTo>
                  <a:pt x="10326919" y="2506568"/>
                  <a:pt x="10112075" y="2721365"/>
                  <a:pt x="10058800" y="2992271"/>
                </a:cubicBezTo>
                <a:cubicBezTo>
                  <a:pt x="10333990" y="2933128"/>
                  <a:pt x="10548833" y="2718331"/>
                  <a:pt x="10602109" y="2447425"/>
                </a:cubicBezTo>
                <a:close/>
                <a:moveTo>
                  <a:pt x="9217207" y="2447425"/>
                </a:moveTo>
                <a:cubicBezTo>
                  <a:pt x="9270483" y="2718331"/>
                  <a:pt x="9485326" y="2933128"/>
                  <a:pt x="9760516" y="2992271"/>
                </a:cubicBezTo>
                <a:cubicBezTo>
                  <a:pt x="9707241" y="2721365"/>
                  <a:pt x="9492397" y="2506568"/>
                  <a:pt x="9217207" y="2447425"/>
                </a:cubicBezTo>
                <a:close/>
                <a:moveTo>
                  <a:pt x="8909958" y="2447425"/>
                </a:moveTo>
                <a:cubicBezTo>
                  <a:pt x="8634768" y="2506568"/>
                  <a:pt x="8419924" y="2721365"/>
                  <a:pt x="8366649" y="2992271"/>
                </a:cubicBezTo>
                <a:cubicBezTo>
                  <a:pt x="8641839" y="2933128"/>
                  <a:pt x="8856682" y="2718331"/>
                  <a:pt x="8909958" y="2447425"/>
                </a:cubicBezTo>
                <a:close/>
                <a:moveTo>
                  <a:pt x="7525056" y="2447425"/>
                </a:moveTo>
                <a:cubicBezTo>
                  <a:pt x="7578332" y="2718331"/>
                  <a:pt x="7793175" y="2933128"/>
                  <a:pt x="8068365" y="2992271"/>
                </a:cubicBezTo>
                <a:cubicBezTo>
                  <a:pt x="8015090" y="2721365"/>
                  <a:pt x="7800246" y="2506568"/>
                  <a:pt x="7525056" y="2447425"/>
                </a:cubicBezTo>
                <a:close/>
                <a:moveTo>
                  <a:pt x="7217807" y="2447425"/>
                </a:moveTo>
                <a:cubicBezTo>
                  <a:pt x="6942617" y="2506568"/>
                  <a:pt x="6727773" y="2721365"/>
                  <a:pt x="6674498" y="2992271"/>
                </a:cubicBezTo>
                <a:cubicBezTo>
                  <a:pt x="6949688" y="2933128"/>
                  <a:pt x="7164531" y="2718331"/>
                  <a:pt x="7217807" y="2447425"/>
                </a:cubicBezTo>
                <a:close/>
                <a:moveTo>
                  <a:pt x="5832905" y="2447425"/>
                </a:moveTo>
                <a:cubicBezTo>
                  <a:pt x="5886181" y="2718331"/>
                  <a:pt x="6101024" y="2933128"/>
                  <a:pt x="6376214" y="2992271"/>
                </a:cubicBezTo>
                <a:cubicBezTo>
                  <a:pt x="6322939" y="2721365"/>
                  <a:pt x="6108095" y="2506568"/>
                  <a:pt x="5832905" y="2447425"/>
                </a:cubicBezTo>
                <a:close/>
                <a:moveTo>
                  <a:pt x="5525656" y="2447425"/>
                </a:moveTo>
                <a:cubicBezTo>
                  <a:pt x="5250466" y="2506568"/>
                  <a:pt x="5035622" y="2721365"/>
                  <a:pt x="4982347" y="2992271"/>
                </a:cubicBezTo>
                <a:cubicBezTo>
                  <a:pt x="5257537" y="2933128"/>
                  <a:pt x="5472380" y="2718331"/>
                  <a:pt x="5525656" y="2447425"/>
                </a:cubicBezTo>
                <a:close/>
                <a:moveTo>
                  <a:pt x="4140754" y="2447425"/>
                </a:moveTo>
                <a:cubicBezTo>
                  <a:pt x="4194030" y="2718331"/>
                  <a:pt x="4408873" y="2933128"/>
                  <a:pt x="4684063" y="2992271"/>
                </a:cubicBezTo>
                <a:cubicBezTo>
                  <a:pt x="4630788" y="2721365"/>
                  <a:pt x="4415944" y="2506568"/>
                  <a:pt x="4140754" y="2447425"/>
                </a:cubicBezTo>
                <a:close/>
                <a:moveTo>
                  <a:pt x="3833505" y="2447425"/>
                </a:moveTo>
                <a:cubicBezTo>
                  <a:pt x="3558315" y="2506568"/>
                  <a:pt x="3343471" y="2721365"/>
                  <a:pt x="3290196" y="2992271"/>
                </a:cubicBezTo>
                <a:cubicBezTo>
                  <a:pt x="3565386" y="2933128"/>
                  <a:pt x="3780229" y="2718331"/>
                  <a:pt x="3833505" y="2447425"/>
                </a:cubicBezTo>
                <a:close/>
                <a:moveTo>
                  <a:pt x="2448603" y="2447425"/>
                </a:moveTo>
                <a:cubicBezTo>
                  <a:pt x="2501879" y="2718331"/>
                  <a:pt x="2716722" y="2933128"/>
                  <a:pt x="2991912" y="2992271"/>
                </a:cubicBezTo>
                <a:cubicBezTo>
                  <a:pt x="2938637" y="2721365"/>
                  <a:pt x="2723793" y="2506568"/>
                  <a:pt x="2448603" y="2447425"/>
                </a:cubicBezTo>
                <a:close/>
                <a:moveTo>
                  <a:pt x="2141354" y="2447425"/>
                </a:moveTo>
                <a:cubicBezTo>
                  <a:pt x="1866164" y="2506568"/>
                  <a:pt x="1651320" y="2721365"/>
                  <a:pt x="1598045" y="2992271"/>
                </a:cubicBezTo>
                <a:cubicBezTo>
                  <a:pt x="1873235" y="2933128"/>
                  <a:pt x="2088078" y="2718331"/>
                  <a:pt x="2141354" y="2447425"/>
                </a:cubicBezTo>
                <a:close/>
                <a:moveTo>
                  <a:pt x="756452" y="2447425"/>
                </a:moveTo>
                <a:cubicBezTo>
                  <a:pt x="809728" y="2718331"/>
                  <a:pt x="1024571" y="2933128"/>
                  <a:pt x="1299761" y="2992271"/>
                </a:cubicBezTo>
                <a:cubicBezTo>
                  <a:pt x="1246486" y="2721365"/>
                  <a:pt x="1031642" y="2506568"/>
                  <a:pt x="756452" y="2447425"/>
                </a:cubicBezTo>
                <a:close/>
                <a:moveTo>
                  <a:pt x="12192000" y="2344615"/>
                </a:moveTo>
                <a:lnTo>
                  <a:pt x="12192000" y="2477663"/>
                </a:lnTo>
                <a:cubicBezTo>
                  <a:pt x="11966807" y="2562375"/>
                  <a:pt x="11797421" y="2755980"/>
                  <a:pt x="11750953" y="2992271"/>
                </a:cubicBezTo>
                <a:cubicBezTo>
                  <a:pt x="11935988" y="2952504"/>
                  <a:pt x="12093739" y="2842365"/>
                  <a:pt x="12192000" y="2691161"/>
                </a:cubicBezTo>
                <a:lnTo>
                  <a:pt x="12192000" y="2892735"/>
                </a:lnTo>
                <a:cubicBezTo>
                  <a:pt x="12071770" y="3011736"/>
                  <a:pt x="11914089" y="3094511"/>
                  <a:pt x="11737582" y="3123727"/>
                </a:cubicBezTo>
                <a:lnTo>
                  <a:pt x="11737466" y="3124875"/>
                </a:lnTo>
                <a:cubicBezTo>
                  <a:pt x="11732155" y="3125886"/>
                  <a:pt x="11726826" y="3126834"/>
                  <a:pt x="11721249" y="3126415"/>
                </a:cubicBezTo>
                <a:cubicBezTo>
                  <a:pt x="11690077" y="3131969"/>
                  <a:pt x="11658197" y="3134950"/>
                  <a:pt x="11625822" y="3135477"/>
                </a:cubicBezTo>
                <a:lnTo>
                  <a:pt x="11608704" y="3137103"/>
                </a:lnTo>
                <a:lnTo>
                  <a:pt x="11608678" y="3136608"/>
                </a:lnTo>
                <a:lnTo>
                  <a:pt x="11608179" y="3136641"/>
                </a:lnTo>
                <a:cubicBezTo>
                  <a:pt x="11607613" y="3132839"/>
                  <a:pt x="11607586" y="3129023"/>
                  <a:pt x="11607586" y="3125201"/>
                </a:cubicBezTo>
                <a:cubicBezTo>
                  <a:pt x="11607586" y="3119519"/>
                  <a:pt x="11607645" y="3113850"/>
                  <a:pt x="11608957" y="3108220"/>
                </a:cubicBezTo>
                <a:cubicBezTo>
                  <a:pt x="11608914" y="3076892"/>
                  <a:pt x="11611364" y="3046007"/>
                  <a:pt x="11616421" y="3015763"/>
                </a:cubicBezTo>
                <a:lnTo>
                  <a:pt x="11616961" y="3009073"/>
                </a:lnTo>
                <a:cubicBezTo>
                  <a:pt x="11617130" y="3009068"/>
                  <a:pt x="11617299" y="3009063"/>
                  <a:pt x="11617466" y="3009010"/>
                </a:cubicBezTo>
                <a:cubicBezTo>
                  <a:pt x="11662185" y="2695154"/>
                  <a:pt x="11889463" y="2438329"/>
                  <a:pt x="12192000" y="2344615"/>
                </a:cubicBezTo>
                <a:close/>
                <a:moveTo>
                  <a:pt x="10767111" y="2302594"/>
                </a:moveTo>
                <a:lnTo>
                  <a:pt x="10784198" y="2304217"/>
                </a:lnTo>
                <a:cubicBezTo>
                  <a:pt x="10816584" y="2304744"/>
                  <a:pt x="10848477" y="2307725"/>
                  <a:pt x="10879660" y="2313282"/>
                </a:cubicBezTo>
                <a:cubicBezTo>
                  <a:pt x="10885236" y="2312863"/>
                  <a:pt x="10890564" y="2313811"/>
                  <a:pt x="10895873" y="2314821"/>
                </a:cubicBezTo>
                <a:lnTo>
                  <a:pt x="10895990" y="2315969"/>
                </a:lnTo>
                <a:cubicBezTo>
                  <a:pt x="11254840" y="2375367"/>
                  <a:pt x="11535879" y="2656144"/>
                  <a:pt x="11586156" y="3009010"/>
                </a:cubicBezTo>
                <a:cubicBezTo>
                  <a:pt x="11586323" y="3009063"/>
                  <a:pt x="11586492" y="3009068"/>
                  <a:pt x="11586661" y="3009073"/>
                </a:cubicBezTo>
                <a:lnTo>
                  <a:pt x="11587201" y="3015763"/>
                </a:lnTo>
                <a:cubicBezTo>
                  <a:pt x="11592258" y="3046007"/>
                  <a:pt x="11594708" y="3076892"/>
                  <a:pt x="11594665" y="3108220"/>
                </a:cubicBezTo>
                <a:cubicBezTo>
                  <a:pt x="11595977" y="3113850"/>
                  <a:pt x="11596036" y="3119519"/>
                  <a:pt x="11596036" y="3125201"/>
                </a:cubicBezTo>
                <a:cubicBezTo>
                  <a:pt x="11596036" y="3129023"/>
                  <a:pt x="11596009" y="3132839"/>
                  <a:pt x="11595443" y="3136641"/>
                </a:cubicBezTo>
                <a:lnTo>
                  <a:pt x="11594944" y="3136608"/>
                </a:lnTo>
                <a:lnTo>
                  <a:pt x="11594918" y="3137103"/>
                </a:lnTo>
                <a:lnTo>
                  <a:pt x="11577800" y="3135477"/>
                </a:lnTo>
                <a:cubicBezTo>
                  <a:pt x="11545425" y="3134950"/>
                  <a:pt x="11513545" y="3131969"/>
                  <a:pt x="11482373" y="3126415"/>
                </a:cubicBezTo>
                <a:cubicBezTo>
                  <a:pt x="11476796" y="3126834"/>
                  <a:pt x="11471467" y="3125886"/>
                  <a:pt x="11466156" y="3124875"/>
                </a:cubicBezTo>
                <a:lnTo>
                  <a:pt x="11466040" y="3123727"/>
                </a:lnTo>
                <a:cubicBezTo>
                  <a:pt x="11107189" y="3064328"/>
                  <a:pt x="10826150" y="2783551"/>
                  <a:pt x="10775875" y="2430686"/>
                </a:cubicBezTo>
                <a:cubicBezTo>
                  <a:pt x="10775707" y="2430633"/>
                  <a:pt x="10775539" y="2430628"/>
                  <a:pt x="10775369" y="2430623"/>
                </a:cubicBezTo>
                <a:lnTo>
                  <a:pt x="10774831" y="2423947"/>
                </a:lnTo>
                <a:cubicBezTo>
                  <a:pt x="10769772" y="2393697"/>
                  <a:pt x="10767321" y="2362806"/>
                  <a:pt x="10767364" y="2331471"/>
                </a:cubicBezTo>
                <a:cubicBezTo>
                  <a:pt x="10766052" y="2325843"/>
                  <a:pt x="10765993" y="2320176"/>
                  <a:pt x="10765993" y="2314495"/>
                </a:cubicBezTo>
                <a:lnTo>
                  <a:pt x="10766587" y="2303055"/>
                </a:lnTo>
                <a:lnTo>
                  <a:pt x="10767085" y="2303088"/>
                </a:lnTo>
                <a:close/>
                <a:moveTo>
                  <a:pt x="10744358" y="2302594"/>
                </a:moveTo>
                <a:lnTo>
                  <a:pt x="10744384" y="2303088"/>
                </a:lnTo>
                <a:lnTo>
                  <a:pt x="10744882" y="2303055"/>
                </a:lnTo>
                <a:lnTo>
                  <a:pt x="10745476" y="2314495"/>
                </a:lnTo>
                <a:cubicBezTo>
                  <a:pt x="10745476" y="2320176"/>
                  <a:pt x="10745417" y="2325843"/>
                  <a:pt x="10744105" y="2331471"/>
                </a:cubicBezTo>
                <a:cubicBezTo>
                  <a:pt x="10744148" y="2362806"/>
                  <a:pt x="10741697" y="2393697"/>
                  <a:pt x="10736638" y="2423947"/>
                </a:cubicBezTo>
                <a:lnTo>
                  <a:pt x="10736100" y="2430623"/>
                </a:lnTo>
                <a:cubicBezTo>
                  <a:pt x="10735930" y="2430628"/>
                  <a:pt x="10735762" y="2430633"/>
                  <a:pt x="10735594" y="2430686"/>
                </a:cubicBezTo>
                <a:cubicBezTo>
                  <a:pt x="10685319" y="2783551"/>
                  <a:pt x="10404280" y="3064328"/>
                  <a:pt x="10045429" y="3123727"/>
                </a:cubicBezTo>
                <a:lnTo>
                  <a:pt x="10045313" y="3124875"/>
                </a:lnTo>
                <a:cubicBezTo>
                  <a:pt x="10040002" y="3125886"/>
                  <a:pt x="10034673" y="3126834"/>
                  <a:pt x="10029096" y="3126415"/>
                </a:cubicBezTo>
                <a:cubicBezTo>
                  <a:pt x="9997924" y="3131969"/>
                  <a:pt x="9966044" y="3134950"/>
                  <a:pt x="9933669" y="3135477"/>
                </a:cubicBezTo>
                <a:lnTo>
                  <a:pt x="9916551" y="3137103"/>
                </a:lnTo>
                <a:lnTo>
                  <a:pt x="9916525" y="3136608"/>
                </a:lnTo>
                <a:lnTo>
                  <a:pt x="9916026" y="3136641"/>
                </a:lnTo>
                <a:cubicBezTo>
                  <a:pt x="9915460" y="3132839"/>
                  <a:pt x="9915433" y="3129023"/>
                  <a:pt x="9915433" y="3125201"/>
                </a:cubicBezTo>
                <a:cubicBezTo>
                  <a:pt x="9915433" y="3119519"/>
                  <a:pt x="9915492" y="3113850"/>
                  <a:pt x="9916804" y="3108220"/>
                </a:cubicBezTo>
                <a:cubicBezTo>
                  <a:pt x="9916761" y="3076892"/>
                  <a:pt x="9919211" y="3046007"/>
                  <a:pt x="9924268" y="3015763"/>
                </a:cubicBezTo>
                <a:lnTo>
                  <a:pt x="9924808" y="3009073"/>
                </a:lnTo>
                <a:cubicBezTo>
                  <a:pt x="9924977" y="3009068"/>
                  <a:pt x="9925146" y="3009063"/>
                  <a:pt x="9925314" y="3009010"/>
                </a:cubicBezTo>
                <a:cubicBezTo>
                  <a:pt x="9975590" y="2656144"/>
                  <a:pt x="10256629" y="2375367"/>
                  <a:pt x="10615479" y="2315969"/>
                </a:cubicBezTo>
                <a:lnTo>
                  <a:pt x="10615596" y="2314821"/>
                </a:lnTo>
                <a:cubicBezTo>
                  <a:pt x="10620905" y="2313811"/>
                  <a:pt x="10626233" y="2312863"/>
                  <a:pt x="10631809" y="2313282"/>
                </a:cubicBezTo>
                <a:cubicBezTo>
                  <a:pt x="10662992" y="2307725"/>
                  <a:pt x="10694885" y="2304744"/>
                  <a:pt x="10727271" y="2304217"/>
                </a:cubicBezTo>
                <a:close/>
                <a:moveTo>
                  <a:pt x="9074958" y="2302594"/>
                </a:moveTo>
                <a:lnTo>
                  <a:pt x="9092045" y="2304217"/>
                </a:lnTo>
                <a:cubicBezTo>
                  <a:pt x="9124431" y="2304744"/>
                  <a:pt x="9156324" y="2307725"/>
                  <a:pt x="9187507" y="2313282"/>
                </a:cubicBezTo>
                <a:cubicBezTo>
                  <a:pt x="9193083" y="2312863"/>
                  <a:pt x="9198411" y="2313811"/>
                  <a:pt x="9203720" y="2314821"/>
                </a:cubicBezTo>
                <a:lnTo>
                  <a:pt x="9203837" y="2315969"/>
                </a:lnTo>
                <a:cubicBezTo>
                  <a:pt x="9562687" y="2375367"/>
                  <a:pt x="9843726" y="2656144"/>
                  <a:pt x="9894002" y="3009010"/>
                </a:cubicBezTo>
                <a:cubicBezTo>
                  <a:pt x="9894170" y="3009063"/>
                  <a:pt x="9894339" y="3009068"/>
                  <a:pt x="9894508" y="3009073"/>
                </a:cubicBezTo>
                <a:lnTo>
                  <a:pt x="9895048" y="3015763"/>
                </a:lnTo>
                <a:cubicBezTo>
                  <a:pt x="9900105" y="3046007"/>
                  <a:pt x="9902555" y="3076892"/>
                  <a:pt x="9902512" y="3108220"/>
                </a:cubicBezTo>
                <a:cubicBezTo>
                  <a:pt x="9903824" y="3113850"/>
                  <a:pt x="9903883" y="3119519"/>
                  <a:pt x="9903883" y="3125201"/>
                </a:cubicBezTo>
                <a:cubicBezTo>
                  <a:pt x="9903883" y="3129023"/>
                  <a:pt x="9903856" y="3132839"/>
                  <a:pt x="9903290" y="3136641"/>
                </a:cubicBezTo>
                <a:lnTo>
                  <a:pt x="9902791" y="3136608"/>
                </a:lnTo>
                <a:lnTo>
                  <a:pt x="9902765" y="3137103"/>
                </a:lnTo>
                <a:lnTo>
                  <a:pt x="9885647" y="3135477"/>
                </a:lnTo>
                <a:cubicBezTo>
                  <a:pt x="9853272" y="3134950"/>
                  <a:pt x="9821392" y="3131969"/>
                  <a:pt x="9790220" y="3126415"/>
                </a:cubicBezTo>
                <a:cubicBezTo>
                  <a:pt x="9784643" y="3126834"/>
                  <a:pt x="9779314" y="3125886"/>
                  <a:pt x="9774003" y="3124875"/>
                </a:cubicBezTo>
                <a:lnTo>
                  <a:pt x="9773887" y="3123727"/>
                </a:lnTo>
                <a:cubicBezTo>
                  <a:pt x="9415036" y="3064328"/>
                  <a:pt x="9133997" y="2783551"/>
                  <a:pt x="9083722" y="2430686"/>
                </a:cubicBezTo>
                <a:cubicBezTo>
                  <a:pt x="9083554" y="2430633"/>
                  <a:pt x="9083386" y="2430628"/>
                  <a:pt x="9083216" y="2430623"/>
                </a:cubicBezTo>
                <a:lnTo>
                  <a:pt x="9082678" y="2423947"/>
                </a:lnTo>
                <a:cubicBezTo>
                  <a:pt x="9077619" y="2393697"/>
                  <a:pt x="9075168" y="2362806"/>
                  <a:pt x="9075211" y="2331471"/>
                </a:cubicBezTo>
                <a:cubicBezTo>
                  <a:pt x="9073899" y="2325843"/>
                  <a:pt x="9073840" y="2320176"/>
                  <a:pt x="9073840" y="2314495"/>
                </a:cubicBezTo>
                <a:lnTo>
                  <a:pt x="9074434" y="2303055"/>
                </a:lnTo>
                <a:lnTo>
                  <a:pt x="9074932" y="2303088"/>
                </a:lnTo>
                <a:close/>
                <a:moveTo>
                  <a:pt x="9052207" y="2302594"/>
                </a:moveTo>
                <a:lnTo>
                  <a:pt x="9052233" y="2303088"/>
                </a:lnTo>
                <a:lnTo>
                  <a:pt x="9052731" y="2303055"/>
                </a:lnTo>
                <a:lnTo>
                  <a:pt x="9053325" y="2314495"/>
                </a:lnTo>
                <a:cubicBezTo>
                  <a:pt x="9053325" y="2320176"/>
                  <a:pt x="9053266" y="2325843"/>
                  <a:pt x="9051954" y="2331471"/>
                </a:cubicBezTo>
                <a:cubicBezTo>
                  <a:pt x="9051997" y="2362806"/>
                  <a:pt x="9049546" y="2393697"/>
                  <a:pt x="9044487" y="2423947"/>
                </a:cubicBezTo>
                <a:lnTo>
                  <a:pt x="9043949" y="2430623"/>
                </a:lnTo>
                <a:cubicBezTo>
                  <a:pt x="9043779" y="2430628"/>
                  <a:pt x="9043611" y="2430633"/>
                  <a:pt x="9043443" y="2430686"/>
                </a:cubicBezTo>
                <a:cubicBezTo>
                  <a:pt x="8993168" y="2783551"/>
                  <a:pt x="8712129" y="3064328"/>
                  <a:pt x="8353278" y="3123727"/>
                </a:cubicBezTo>
                <a:lnTo>
                  <a:pt x="8353162" y="3124875"/>
                </a:lnTo>
                <a:cubicBezTo>
                  <a:pt x="8347851" y="3125886"/>
                  <a:pt x="8342522" y="3126834"/>
                  <a:pt x="8336945" y="3126415"/>
                </a:cubicBezTo>
                <a:cubicBezTo>
                  <a:pt x="8305773" y="3131969"/>
                  <a:pt x="8273893" y="3134950"/>
                  <a:pt x="8241519" y="3135477"/>
                </a:cubicBezTo>
                <a:lnTo>
                  <a:pt x="8224400" y="3137103"/>
                </a:lnTo>
                <a:lnTo>
                  <a:pt x="8224374" y="3136608"/>
                </a:lnTo>
                <a:lnTo>
                  <a:pt x="8223875" y="3136641"/>
                </a:lnTo>
                <a:cubicBezTo>
                  <a:pt x="8223309" y="3132839"/>
                  <a:pt x="8223282" y="3129023"/>
                  <a:pt x="8223282" y="3125201"/>
                </a:cubicBezTo>
                <a:cubicBezTo>
                  <a:pt x="8223282" y="3119519"/>
                  <a:pt x="8223341" y="3113850"/>
                  <a:pt x="8224653" y="3108220"/>
                </a:cubicBezTo>
                <a:cubicBezTo>
                  <a:pt x="8224611" y="3076892"/>
                  <a:pt x="8227060" y="3046007"/>
                  <a:pt x="8232117" y="3015763"/>
                </a:cubicBezTo>
                <a:lnTo>
                  <a:pt x="8232657" y="3009073"/>
                </a:lnTo>
                <a:cubicBezTo>
                  <a:pt x="8232826" y="3009068"/>
                  <a:pt x="8232995" y="3009063"/>
                  <a:pt x="8233163" y="3009010"/>
                </a:cubicBezTo>
                <a:cubicBezTo>
                  <a:pt x="8283439" y="2656144"/>
                  <a:pt x="8564478" y="2375367"/>
                  <a:pt x="8923328" y="2315969"/>
                </a:cubicBezTo>
                <a:lnTo>
                  <a:pt x="8923445" y="2314821"/>
                </a:lnTo>
                <a:cubicBezTo>
                  <a:pt x="8928754" y="2313811"/>
                  <a:pt x="8934082" y="2312863"/>
                  <a:pt x="8939658" y="2313282"/>
                </a:cubicBezTo>
                <a:cubicBezTo>
                  <a:pt x="8970841" y="2307725"/>
                  <a:pt x="9002734" y="2304744"/>
                  <a:pt x="9035120" y="2304217"/>
                </a:cubicBezTo>
                <a:close/>
                <a:moveTo>
                  <a:pt x="7382807" y="2302594"/>
                </a:moveTo>
                <a:lnTo>
                  <a:pt x="7399895" y="2304217"/>
                </a:lnTo>
                <a:cubicBezTo>
                  <a:pt x="7432280" y="2304744"/>
                  <a:pt x="7464173" y="2307725"/>
                  <a:pt x="7495356" y="2313282"/>
                </a:cubicBezTo>
                <a:cubicBezTo>
                  <a:pt x="7500932" y="2312863"/>
                  <a:pt x="7506260" y="2313811"/>
                  <a:pt x="7511569" y="2314821"/>
                </a:cubicBezTo>
                <a:lnTo>
                  <a:pt x="7511686" y="2315969"/>
                </a:lnTo>
                <a:cubicBezTo>
                  <a:pt x="7870536" y="2375367"/>
                  <a:pt x="8151575" y="2656144"/>
                  <a:pt x="8201852" y="3009010"/>
                </a:cubicBezTo>
                <a:cubicBezTo>
                  <a:pt x="8202019" y="3009063"/>
                  <a:pt x="8202189" y="3009068"/>
                  <a:pt x="8202357" y="3009073"/>
                </a:cubicBezTo>
                <a:lnTo>
                  <a:pt x="8202898" y="3015763"/>
                </a:lnTo>
                <a:cubicBezTo>
                  <a:pt x="8207954" y="3046007"/>
                  <a:pt x="8210404" y="3076892"/>
                  <a:pt x="8210362" y="3108220"/>
                </a:cubicBezTo>
                <a:cubicBezTo>
                  <a:pt x="8211674" y="3113850"/>
                  <a:pt x="8211732" y="3119519"/>
                  <a:pt x="8211732" y="3125201"/>
                </a:cubicBezTo>
                <a:cubicBezTo>
                  <a:pt x="8211732" y="3129023"/>
                  <a:pt x="8211705" y="3132839"/>
                  <a:pt x="8211139" y="3136641"/>
                </a:cubicBezTo>
                <a:lnTo>
                  <a:pt x="8210640" y="3136608"/>
                </a:lnTo>
                <a:lnTo>
                  <a:pt x="8210614" y="3137103"/>
                </a:lnTo>
                <a:lnTo>
                  <a:pt x="8193496" y="3135477"/>
                </a:lnTo>
                <a:cubicBezTo>
                  <a:pt x="8161122" y="3134950"/>
                  <a:pt x="8129241" y="3131969"/>
                  <a:pt x="8098069" y="3126415"/>
                </a:cubicBezTo>
                <a:cubicBezTo>
                  <a:pt x="8092492" y="3126834"/>
                  <a:pt x="8087163" y="3125886"/>
                  <a:pt x="8081853" y="3124875"/>
                </a:cubicBezTo>
                <a:lnTo>
                  <a:pt x="8081737" y="3123727"/>
                </a:lnTo>
                <a:cubicBezTo>
                  <a:pt x="7722885" y="3064328"/>
                  <a:pt x="7441846" y="2783551"/>
                  <a:pt x="7391571" y="2430686"/>
                </a:cubicBezTo>
                <a:cubicBezTo>
                  <a:pt x="7391403" y="2430633"/>
                  <a:pt x="7391235" y="2430628"/>
                  <a:pt x="7391065" y="2430623"/>
                </a:cubicBezTo>
                <a:lnTo>
                  <a:pt x="7390527" y="2423947"/>
                </a:lnTo>
                <a:cubicBezTo>
                  <a:pt x="7385468" y="2393697"/>
                  <a:pt x="7383018" y="2362806"/>
                  <a:pt x="7383060" y="2331471"/>
                </a:cubicBezTo>
                <a:cubicBezTo>
                  <a:pt x="7381748" y="2325843"/>
                  <a:pt x="7381689" y="2320176"/>
                  <a:pt x="7381689" y="2314495"/>
                </a:cubicBezTo>
                <a:lnTo>
                  <a:pt x="7382283" y="2303055"/>
                </a:lnTo>
                <a:lnTo>
                  <a:pt x="7382781" y="2303088"/>
                </a:lnTo>
                <a:close/>
                <a:moveTo>
                  <a:pt x="7360056" y="2302594"/>
                </a:moveTo>
                <a:lnTo>
                  <a:pt x="7360082" y="2303088"/>
                </a:lnTo>
                <a:lnTo>
                  <a:pt x="7360580" y="2303055"/>
                </a:lnTo>
                <a:lnTo>
                  <a:pt x="7361174" y="2314495"/>
                </a:lnTo>
                <a:cubicBezTo>
                  <a:pt x="7361174" y="2320176"/>
                  <a:pt x="7361116" y="2325843"/>
                  <a:pt x="7359804" y="2331471"/>
                </a:cubicBezTo>
                <a:cubicBezTo>
                  <a:pt x="7359846" y="2362806"/>
                  <a:pt x="7357395" y="2393697"/>
                  <a:pt x="7352337" y="2423947"/>
                </a:cubicBezTo>
                <a:lnTo>
                  <a:pt x="7351798" y="2430623"/>
                </a:lnTo>
                <a:cubicBezTo>
                  <a:pt x="7351629" y="2430628"/>
                  <a:pt x="7351460" y="2430633"/>
                  <a:pt x="7351293" y="2430686"/>
                </a:cubicBezTo>
                <a:cubicBezTo>
                  <a:pt x="7301017" y="2783551"/>
                  <a:pt x="7019978" y="3064328"/>
                  <a:pt x="6661127" y="3123727"/>
                </a:cubicBezTo>
                <a:lnTo>
                  <a:pt x="6661011" y="3124875"/>
                </a:lnTo>
                <a:cubicBezTo>
                  <a:pt x="6655700" y="3125886"/>
                  <a:pt x="6650371" y="3126834"/>
                  <a:pt x="6644794" y="3126415"/>
                </a:cubicBezTo>
                <a:cubicBezTo>
                  <a:pt x="6613622" y="3131969"/>
                  <a:pt x="6581742" y="3134950"/>
                  <a:pt x="6549368" y="3135477"/>
                </a:cubicBezTo>
                <a:lnTo>
                  <a:pt x="6532249" y="3137103"/>
                </a:lnTo>
                <a:lnTo>
                  <a:pt x="6532223" y="3136608"/>
                </a:lnTo>
                <a:lnTo>
                  <a:pt x="6531724" y="3136641"/>
                </a:lnTo>
                <a:cubicBezTo>
                  <a:pt x="6531158" y="3132839"/>
                  <a:pt x="6531131" y="3129023"/>
                  <a:pt x="6531131" y="3125201"/>
                </a:cubicBezTo>
                <a:cubicBezTo>
                  <a:pt x="6531131" y="3119519"/>
                  <a:pt x="6531190" y="3113850"/>
                  <a:pt x="6532502" y="3108220"/>
                </a:cubicBezTo>
                <a:cubicBezTo>
                  <a:pt x="6532460" y="3076892"/>
                  <a:pt x="6534909" y="3046007"/>
                  <a:pt x="6539966" y="3015763"/>
                </a:cubicBezTo>
                <a:lnTo>
                  <a:pt x="6540506" y="3009073"/>
                </a:lnTo>
                <a:cubicBezTo>
                  <a:pt x="6540675" y="3009068"/>
                  <a:pt x="6540844" y="3009063"/>
                  <a:pt x="6541012" y="3009010"/>
                </a:cubicBezTo>
                <a:cubicBezTo>
                  <a:pt x="6591288" y="2656144"/>
                  <a:pt x="6872327" y="2375367"/>
                  <a:pt x="7231178" y="2315969"/>
                </a:cubicBezTo>
                <a:lnTo>
                  <a:pt x="7231295" y="2314821"/>
                </a:lnTo>
                <a:cubicBezTo>
                  <a:pt x="7236603" y="2313811"/>
                  <a:pt x="7241931" y="2312863"/>
                  <a:pt x="7247507" y="2313282"/>
                </a:cubicBezTo>
                <a:cubicBezTo>
                  <a:pt x="7278691" y="2307725"/>
                  <a:pt x="7310583" y="2304744"/>
                  <a:pt x="7342969" y="2304217"/>
                </a:cubicBezTo>
                <a:close/>
                <a:moveTo>
                  <a:pt x="5690656" y="2302594"/>
                </a:moveTo>
                <a:lnTo>
                  <a:pt x="5707743" y="2304217"/>
                </a:lnTo>
                <a:cubicBezTo>
                  <a:pt x="5740129" y="2304744"/>
                  <a:pt x="5772021" y="2307725"/>
                  <a:pt x="5803205" y="2313282"/>
                </a:cubicBezTo>
                <a:cubicBezTo>
                  <a:pt x="5808781" y="2312863"/>
                  <a:pt x="5814109" y="2313811"/>
                  <a:pt x="5819417" y="2314821"/>
                </a:cubicBezTo>
                <a:lnTo>
                  <a:pt x="5819534" y="2315969"/>
                </a:lnTo>
                <a:cubicBezTo>
                  <a:pt x="6178385" y="2375367"/>
                  <a:pt x="6459424" y="2656144"/>
                  <a:pt x="6509700" y="3009010"/>
                </a:cubicBezTo>
                <a:cubicBezTo>
                  <a:pt x="6509868" y="3009063"/>
                  <a:pt x="6510037" y="3009068"/>
                  <a:pt x="6510206" y="3009073"/>
                </a:cubicBezTo>
                <a:lnTo>
                  <a:pt x="6510746" y="3015763"/>
                </a:lnTo>
                <a:cubicBezTo>
                  <a:pt x="6515803" y="3046007"/>
                  <a:pt x="6518252" y="3076892"/>
                  <a:pt x="6518210" y="3108220"/>
                </a:cubicBezTo>
                <a:cubicBezTo>
                  <a:pt x="6519522" y="3113850"/>
                  <a:pt x="6519581" y="3119519"/>
                  <a:pt x="6519581" y="3125201"/>
                </a:cubicBezTo>
                <a:cubicBezTo>
                  <a:pt x="6519581" y="3129023"/>
                  <a:pt x="6519554" y="3132839"/>
                  <a:pt x="6518988" y="3136641"/>
                </a:cubicBezTo>
                <a:lnTo>
                  <a:pt x="6518489" y="3136608"/>
                </a:lnTo>
                <a:lnTo>
                  <a:pt x="6518463" y="3137103"/>
                </a:lnTo>
                <a:lnTo>
                  <a:pt x="6501344" y="3135477"/>
                </a:lnTo>
                <a:cubicBezTo>
                  <a:pt x="6468970" y="3134950"/>
                  <a:pt x="6437090" y="3131969"/>
                  <a:pt x="6405918" y="3126415"/>
                </a:cubicBezTo>
                <a:cubicBezTo>
                  <a:pt x="6400341" y="3126834"/>
                  <a:pt x="6395012" y="3125886"/>
                  <a:pt x="6389701" y="3124875"/>
                </a:cubicBezTo>
                <a:lnTo>
                  <a:pt x="6389585" y="3123727"/>
                </a:lnTo>
                <a:cubicBezTo>
                  <a:pt x="6030734" y="3064328"/>
                  <a:pt x="5749695" y="2783551"/>
                  <a:pt x="5699419" y="2430686"/>
                </a:cubicBezTo>
                <a:cubicBezTo>
                  <a:pt x="5699252" y="2430633"/>
                  <a:pt x="5699083" y="2430628"/>
                  <a:pt x="5698914" y="2430623"/>
                </a:cubicBezTo>
                <a:lnTo>
                  <a:pt x="5698375" y="2423947"/>
                </a:lnTo>
                <a:cubicBezTo>
                  <a:pt x="5693317" y="2393697"/>
                  <a:pt x="5690866" y="2362806"/>
                  <a:pt x="5690908" y="2331471"/>
                </a:cubicBezTo>
                <a:cubicBezTo>
                  <a:pt x="5689596" y="2325843"/>
                  <a:pt x="5689538" y="2320176"/>
                  <a:pt x="5689538" y="2314495"/>
                </a:cubicBezTo>
                <a:lnTo>
                  <a:pt x="5690132" y="2303055"/>
                </a:lnTo>
                <a:lnTo>
                  <a:pt x="5690630" y="2303088"/>
                </a:lnTo>
                <a:close/>
                <a:moveTo>
                  <a:pt x="5667905" y="2302594"/>
                </a:moveTo>
                <a:lnTo>
                  <a:pt x="5667931" y="2303088"/>
                </a:lnTo>
                <a:lnTo>
                  <a:pt x="5668429" y="2303055"/>
                </a:lnTo>
                <a:lnTo>
                  <a:pt x="5669023" y="2314495"/>
                </a:lnTo>
                <a:cubicBezTo>
                  <a:pt x="5669023" y="2320176"/>
                  <a:pt x="5668964" y="2325843"/>
                  <a:pt x="5667652" y="2331471"/>
                </a:cubicBezTo>
                <a:cubicBezTo>
                  <a:pt x="5667694" y="2362806"/>
                  <a:pt x="5665244" y="2393697"/>
                  <a:pt x="5660185" y="2423947"/>
                </a:cubicBezTo>
                <a:lnTo>
                  <a:pt x="5659647" y="2430623"/>
                </a:lnTo>
                <a:cubicBezTo>
                  <a:pt x="5659477" y="2430628"/>
                  <a:pt x="5659309" y="2430633"/>
                  <a:pt x="5659141" y="2430686"/>
                </a:cubicBezTo>
                <a:cubicBezTo>
                  <a:pt x="5608866" y="2783551"/>
                  <a:pt x="5327827" y="3064328"/>
                  <a:pt x="4968975" y="3123727"/>
                </a:cubicBezTo>
                <a:lnTo>
                  <a:pt x="4968859" y="3124875"/>
                </a:lnTo>
                <a:cubicBezTo>
                  <a:pt x="4963549" y="3125886"/>
                  <a:pt x="4958220" y="3126834"/>
                  <a:pt x="4952643" y="3126415"/>
                </a:cubicBezTo>
                <a:cubicBezTo>
                  <a:pt x="4921471" y="3131969"/>
                  <a:pt x="4889590" y="3134950"/>
                  <a:pt x="4857216" y="3135477"/>
                </a:cubicBezTo>
                <a:lnTo>
                  <a:pt x="4840098" y="3137103"/>
                </a:lnTo>
                <a:lnTo>
                  <a:pt x="4840072" y="3136608"/>
                </a:lnTo>
                <a:lnTo>
                  <a:pt x="4839573" y="3136641"/>
                </a:lnTo>
                <a:cubicBezTo>
                  <a:pt x="4839007" y="3132839"/>
                  <a:pt x="4838980" y="3129023"/>
                  <a:pt x="4838980" y="3125201"/>
                </a:cubicBezTo>
                <a:cubicBezTo>
                  <a:pt x="4838980" y="3119519"/>
                  <a:pt x="4839038" y="3113850"/>
                  <a:pt x="4840350" y="3108220"/>
                </a:cubicBezTo>
                <a:cubicBezTo>
                  <a:pt x="4840308" y="3076892"/>
                  <a:pt x="4842758" y="3046007"/>
                  <a:pt x="4847814" y="3015763"/>
                </a:cubicBezTo>
                <a:lnTo>
                  <a:pt x="4848355" y="3009073"/>
                </a:lnTo>
                <a:cubicBezTo>
                  <a:pt x="4848523" y="3009068"/>
                  <a:pt x="4848693" y="3009063"/>
                  <a:pt x="4848860" y="3009010"/>
                </a:cubicBezTo>
                <a:cubicBezTo>
                  <a:pt x="4899137" y="2656144"/>
                  <a:pt x="5180176" y="2375367"/>
                  <a:pt x="5539026" y="2315969"/>
                </a:cubicBezTo>
                <a:lnTo>
                  <a:pt x="5539143" y="2314821"/>
                </a:lnTo>
                <a:cubicBezTo>
                  <a:pt x="5544452" y="2313811"/>
                  <a:pt x="5549780" y="2312863"/>
                  <a:pt x="5555356" y="2313282"/>
                </a:cubicBezTo>
                <a:cubicBezTo>
                  <a:pt x="5586539" y="2307725"/>
                  <a:pt x="5618432" y="2304744"/>
                  <a:pt x="5650817" y="2304217"/>
                </a:cubicBezTo>
                <a:close/>
                <a:moveTo>
                  <a:pt x="3998505" y="2302594"/>
                </a:moveTo>
                <a:lnTo>
                  <a:pt x="4015592" y="2304217"/>
                </a:lnTo>
                <a:cubicBezTo>
                  <a:pt x="4047978" y="2304744"/>
                  <a:pt x="4079870" y="2307725"/>
                  <a:pt x="4111054" y="2313282"/>
                </a:cubicBezTo>
                <a:cubicBezTo>
                  <a:pt x="4116630" y="2312863"/>
                  <a:pt x="4121958" y="2313811"/>
                  <a:pt x="4127266" y="2314821"/>
                </a:cubicBezTo>
                <a:lnTo>
                  <a:pt x="4127384" y="2315969"/>
                </a:lnTo>
                <a:cubicBezTo>
                  <a:pt x="4486234" y="2375367"/>
                  <a:pt x="4767273" y="2656144"/>
                  <a:pt x="4817549" y="3009010"/>
                </a:cubicBezTo>
                <a:cubicBezTo>
                  <a:pt x="4817717" y="3009063"/>
                  <a:pt x="4817886" y="3009068"/>
                  <a:pt x="4818055" y="3009073"/>
                </a:cubicBezTo>
                <a:lnTo>
                  <a:pt x="4818595" y="3015763"/>
                </a:lnTo>
                <a:cubicBezTo>
                  <a:pt x="4823652" y="3046007"/>
                  <a:pt x="4826101" y="3076892"/>
                  <a:pt x="4826059" y="3108220"/>
                </a:cubicBezTo>
                <a:cubicBezTo>
                  <a:pt x="4827371" y="3113850"/>
                  <a:pt x="4827430" y="3119519"/>
                  <a:pt x="4827430" y="3125201"/>
                </a:cubicBezTo>
                <a:cubicBezTo>
                  <a:pt x="4827430" y="3129023"/>
                  <a:pt x="4827403" y="3132839"/>
                  <a:pt x="4826837" y="3136641"/>
                </a:cubicBezTo>
                <a:lnTo>
                  <a:pt x="4826338" y="3136608"/>
                </a:lnTo>
                <a:lnTo>
                  <a:pt x="4826312" y="3137103"/>
                </a:lnTo>
                <a:lnTo>
                  <a:pt x="4809193" y="3135477"/>
                </a:lnTo>
                <a:cubicBezTo>
                  <a:pt x="4776819" y="3134950"/>
                  <a:pt x="4744939" y="3131969"/>
                  <a:pt x="4713767" y="3126415"/>
                </a:cubicBezTo>
                <a:cubicBezTo>
                  <a:pt x="4708190" y="3126834"/>
                  <a:pt x="4702861" y="3125886"/>
                  <a:pt x="4697550" y="3124875"/>
                </a:cubicBezTo>
                <a:lnTo>
                  <a:pt x="4697434" y="3123727"/>
                </a:lnTo>
                <a:cubicBezTo>
                  <a:pt x="4338583" y="3064328"/>
                  <a:pt x="4057544" y="2783551"/>
                  <a:pt x="4007268" y="2430686"/>
                </a:cubicBezTo>
                <a:cubicBezTo>
                  <a:pt x="4007101" y="2430633"/>
                  <a:pt x="4006932" y="2430628"/>
                  <a:pt x="4006763" y="2430623"/>
                </a:cubicBezTo>
                <a:lnTo>
                  <a:pt x="4006225" y="2423947"/>
                </a:lnTo>
                <a:cubicBezTo>
                  <a:pt x="4001166" y="2393697"/>
                  <a:pt x="3998715" y="2362806"/>
                  <a:pt x="3998757" y="2331471"/>
                </a:cubicBezTo>
                <a:cubicBezTo>
                  <a:pt x="3997445" y="2325843"/>
                  <a:pt x="3997387" y="2320176"/>
                  <a:pt x="3997387" y="2314495"/>
                </a:cubicBezTo>
                <a:lnTo>
                  <a:pt x="3997981" y="2303055"/>
                </a:lnTo>
                <a:lnTo>
                  <a:pt x="3998479" y="2303088"/>
                </a:lnTo>
                <a:close/>
                <a:moveTo>
                  <a:pt x="3975754" y="2302594"/>
                </a:moveTo>
                <a:lnTo>
                  <a:pt x="3975780" y="2303088"/>
                </a:lnTo>
                <a:lnTo>
                  <a:pt x="3976278" y="2303055"/>
                </a:lnTo>
                <a:lnTo>
                  <a:pt x="3976872" y="2314495"/>
                </a:lnTo>
                <a:cubicBezTo>
                  <a:pt x="3976872" y="2320176"/>
                  <a:pt x="3976813" y="2325843"/>
                  <a:pt x="3975501" y="2331471"/>
                </a:cubicBezTo>
                <a:cubicBezTo>
                  <a:pt x="3975543" y="2362806"/>
                  <a:pt x="3973093" y="2393697"/>
                  <a:pt x="3968034" y="2423947"/>
                </a:cubicBezTo>
                <a:lnTo>
                  <a:pt x="3967496" y="2430623"/>
                </a:lnTo>
                <a:cubicBezTo>
                  <a:pt x="3967326" y="2430628"/>
                  <a:pt x="3967158" y="2430633"/>
                  <a:pt x="3966990" y="2430686"/>
                </a:cubicBezTo>
                <a:cubicBezTo>
                  <a:pt x="3916715" y="2783551"/>
                  <a:pt x="3635676" y="3064328"/>
                  <a:pt x="3276825" y="3123727"/>
                </a:cubicBezTo>
                <a:lnTo>
                  <a:pt x="3276708" y="3124875"/>
                </a:lnTo>
                <a:cubicBezTo>
                  <a:pt x="3271398" y="3125886"/>
                  <a:pt x="3266069" y="3126834"/>
                  <a:pt x="3260492" y="3126415"/>
                </a:cubicBezTo>
                <a:cubicBezTo>
                  <a:pt x="3229320" y="3131969"/>
                  <a:pt x="3197440" y="3134950"/>
                  <a:pt x="3165065" y="3135477"/>
                </a:cubicBezTo>
                <a:lnTo>
                  <a:pt x="3147947" y="3137103"/>
                </a:lnTo>
                <a:lnTo>
                  <a:pt x="3147921" y="3136608"/>
                </a:lnTo>
                <a:lnTo>
                  <a:pt x="3147422" y="3136641"/>
                </a:lnTo>
                <a:cubicBezTo>
                  <a:pt x="3146856" y="3132839"/>
                  <a:pt x="3146829" y="3129023"/>
                  <a:pt x="3146829" y="3125201"/>
                </a:cubicBezTo>
                <a:cubicBezTo>
                  <a:pt x="3146829" y="3119519"/>
                  <a:pt x="3146887" y="3113850"/>
                  <a:pt x="3148199" y="3108220"/>
                </a:cubicBezTo>
                <a:cubicBezTo>
                  <a:pt x="3148157" y="3076892"/>
                  <a:pt x="3150607" y="3046007"/>
                  <a:pt x="3155663" y="3015763"/>
                </a:cubicBezTo>
                <a:lnTo>
                  <a:pt x="3156204" y="3009073"/>
                </a:lnTo>
                <a:cubicBezTo>
                  <a:pt x="3156372" y="3009068"/>
                  <a:pt x="3156542" y="3009063"/>
                  <a:pt x="3156709" y="3009010"/>
                </a:cubicBezTo>
                <a:cubicBezTo>
                  <a:pt x="3206986" y="2656144"/>
                  <a:pt x="3488025" y="2375367"/>
                  <a:pt x="3846875" y="2315969"/>
                </a:cubicBezTo>
                <a:lnTo>
                  <a:pt x="3846992" y="2314821"/>
                </a:lnTo>
                <a:cubicBezTo>
                  <a:pt x="3852301" y="2313811"/>
                  <a:pt x="3857629" y="2312863"/>
                  <a:pt x="3863205" y="2313282"/>
                </a:cubicBezTo>
                <a:cubicBezTo>
                  <a:pt x="3894388" y="2307725"/>
                  <a:pt x="3926281" y="2304744"/>
                  <a:pt x="3958666" y="2304217"/>
                </a:cubicBezTo>
                <a:close/>
                <a:moveTo>
                  <a:pt x="2306354" y="2302594"/>
                </a:moveTo>
                <a:lnTo>
                  <a:pt x="2323441" y="2304217"/>
                </a:lnTo>
                <a:cubicBezTo>
                  <a:pt x="2355827" y="2304744"/>
                  <a:pt x="2387719" y="2307725"/>
                  <a:pt x="2418903" y="2313282"/>
                </a:cubicBezTo>
                <a:cubicBezTo>
                  <a:pt x="2424479" y="2312863"/>
                  <a:pt x="2429807" y="2313811"/>
                  <a:pt x="2435115" y="2314821"/>
                </a:cubicBezTo>
                <a:lnTo>
                  <a:pt x="2435233" y="2315969"/>
                </a:lnTo>
                <a:cubicBezTo>
                  <a:pt x="2794083" y="2375367"/>
                  <a:pt x="3075122" y="2656144"/>
                  <a:pt x="3125398" y="3009010"/>
                </a:cubicBezTo>
                <a:cubicBezTo>
                  <a:pt x="3125566" y="3009063"/>
                  <a:pt x="3125735" y="3009068"/>
                  <a:pt x="3125904" y="3009073"/>
                </a:cubicBezTo>
                <a:lnTo>
                  <a:pt x="3126444" y="3015763"/>
                </a:lnTo>
                <a:cubicBezTo>
                  <a:pt x="3131501" y="3046007"/>
                  <a:pt x="3133950" y="3076892"/>
                  <a:pt x="3133908" y="3108220"/>
                </a:cubicBezTo>
                <a:cubicBezTo>
                  <a:pt x="3135220" y="3113850"/>
                  <a:pt x="3135279" y="3119519"/>
                  <a:pt x="3135279" y="3125201"/>
                </a:cubicBezTo>
                <a:cubicBezTo>
                  <a:pt x="3135279" y="3129023"/>
                  <a:pt x="3135252" y="3132839"/>
                  <a:pt x="3134686" y="3136641"/>
                </a:cubicBezTo>
                <a:lnTo>
                  <a:pt x="3134187" y="3136608"/>
                </a:lnTo>
                <a:lnTo>
                  <a:pt x="3134161" y="3137103"/>
                </a:lnTo>
                <a:lnTo>
                  <a:pt x="3117042" y="3135477"/>
                </a:lnTo>
                <a:cubicBezTo>
                  <a:pt x="3084668" y="3134950"/>
                  <a:pt x="3052788" y="3131969"/>
                  <a:pt x="3021616" y="3126415"/>
                </a:cubicBezTo>
                <a:cubicBezTo>
                  <a:pt x="3016039" y="3126834"/>
                  <a:pt x="3010710" y="3125886"/>
                  <a:pt x="3005399" y="3124875"/>
                </a:cubicBezTo>
                <a:lnTo>
                  <a:pt x="3005283" y="3123727"/>
                </a:lnTo>
                <a:cubicBezTo>
                  <a:pt x="2646432" y="3064328"/>
                  <a:pt x="2365393" y="2783551"/>
                  <a:pt x="2315117" y="2430686"/>
                </a:cubicBezTo>
                <a:cubicBezTo>
                  <a:pt x="2314950" y="2430633"/>
                  <a:pt x="2314781" y="2430628"/>
                  <a:pt x="2314612" y="2430623"/>
                </a:cubicBezTo>
                <a:lnTo>
                  <a:pt x="2314074" y="2423947"/>
                </a:lnTo>
                <a:cubicBezTo>
                  <a:pt x="2309015" y="2393697"/>
                  <a:pt x="2306564" y="2362806"/>
                  <a:pt x="2306606" y="2331471"/>
                </a:cubicBezTo>
                <a:cubicBezTo>
                  <a:pt x="2305294" y="2325843"/>
                  <a:pt x="2305236" y="2320176"/>
                  <a:pt x="2305236" y="2314495"/>
                </a:cubicBezTo>
                <a:lnTo>
                  <a:pt x="2305830" y="2303055"/>
                </a:lnTo>
                <a:lnTo>
                  <a:pt x="2306328" y="2303088"/>
                </a:lnTo>
                <a:close/>
                <a:moveTo>
                  <a:pt x="2283603" y="2302594"/>
                </a:moveTo>
                <a:lnTo>
                  <a:pt x="2283629" y="2303088"/>
                </a:lnTo>
                <a:lnTo>
                  <a:pt x="2284127" y="2303055"/>
                </a:lnTo>
                <a:lnTo>
                  <a:pt x="2284721" y="2314495"/>
                </a:lnTo>
                <a:cubicBezTo>
                  <a:pt x="2284721" y="2320176"/>
                  <a:pt x="2284662" y="2325843"/>
                  <a:pt x="2283350" y="2331471"/>
                </a:cubicBezTo>
                <a:cubicBezTo>
                  <a:pt x="2283392" y="2362806"/>
                  <a:pt x="2280942" y="2393697"/>
                  <a:pt x="2275883" y="2423947"/>
                </a:cubicBezTo>
                <a:lnTo>
                  <a:pt x="2275345" y="2430623"/>
                </a:lnTo>
                <a:cubicBezTo>
                  <a:pt x="2275175" y="2430628"/>
                  <a:pt x="2275007" y="2430633"/>
                  <a:pt x="2274839" y="2430686"/>
                </a:cubicBezTo>
                <a:cubicBezTo>
                  <a:pt x="2224564" y="2783551"/>
                  <a:pt x="1943525" y="3064328"/>
                  <a:pt x="1584673" y="3123727"/>
                </a:cubicBezTo>
                <a:lnTo>
                  <a:pt x="1584557" y="3124875"/>
                </a:lnTo>
                <a:cubicBezTo>
                  <a:pt x="1579247" y="3125886"/>
                  <a:pt x="1573918" y="3126834"/>
                  <a:pt x="1568341" y="3126415"/>
                </a:cubicBezTo>
                <a:cubicBezTo>
                  <a:pt x="1537169" y="3131969"/>
                  <a:pt x="1505289" y="3134950"/>
                  <a:pt x="1472914" y="3135477"/>
                </a:cubicBezTo>
                <a:lnTo>
                  <a:pt x="1455796" y="3137103"/>
                </a:lnTo>
                <a:lnTo>
                  <a:pt x="1455770" y="3136608"/>
                </a:lnTo>
                <a:lnTo>
                  <a:pt x="1455271" y="3136641"/>
                </a:lnTo>
                <a:cubicBezTo>
                  <a:pt x="1454705" y="3132839"/>
                  <a:pt x="1454678" y="3129023"/>
                  <a:pt x="1454678" y="3125201"/>
                </a:cubicBezTo>
                <a:cubicBezTo>
                  <a:pt x="1454678" y="3119519"/>
                  <a:pt x="1454736" y="3113850"/>
                  <a:pt x="1456048" y="3108220"/>
                </a:cubicBezTo>
                <a:cubicBezTo>
                  <a:pt x="1456006" y="3076892"/>
                  <a:pt x="1458456" y="3046007"/>
                  <a:pt x="1463513" y="3015763"/>
                </a:cubicBezTo>
                <a:lnTo>
                  <a:pt x="1464053" y="3009073"/>
                </a:lnTo>
                <a:cubicBezTo>
                  <a:pt x="1464221" y="3009068"/>
                  <a:pt x="1464391" y="3009063"/>
                  <a:pt x="1464558" y="3009010"/>
                </a:cubicBezTo>
                <a:cubicBezTo>
                  <a:pt x="1514835" y="2656144"/>
                  <a:pt x="1795874" y="2375367"/>
                  <a:pt x="2154724" y="2315969"/>
                </a:cubicBezTo>
                <a:lnTo>
                  <a:pt x="2154841" y="2314821"/>
                </a:lnTo>
                <a:cubicBezTo>
                  <a:pt x="2160150" y="2313811"/>
                  <a:pt x="2165478" y="2312863"/>
                  <a:pt x="2171054" y="2313282"/>
                </a:cubicBezTo>
                <a:cubicBezTo>
                  <a:pt x="2202237" y="2307725"/>
                  <a:pt x="2234130" y="2304744"/>
                  <a:pt x="2266515" y="2304217"/>
                </a:cubicBezTo>
                <a:close/>
                <a:moveTo>
                  <a:pt x="614203" y="2302594"/>
                </a:moveTo>
                <a:lnTo>
                  <a:pt x="631290" y="2304217"/>
                </a:lnTo>
                <a:cubicBezTo>
                  <a:pt x="663676" y="2304744"/>
                  <a:pt x="695568" y="2307725"/>
                  <a:pt x="726752" y="2313282"/>
                </a:cubicBezTo>
                <a:cubicBezTo>
                  <a:pt x="732328" y="2312863"/>
                  <a:pt x="737656" y="2313811"/>
                  <a:pt x="742964" y="2314821"/>
                </a:cubicBezTo>
                <a:lnTo>
                  <a:pt x="743081" y="2315969"/>
                </a:lnTo>
                <a:cubicBezTo>
                  <a:pt x="1101932" y="2375367"/>
                  <a:pt x="1382971" y="2656144"/>
                  <a:pt x="1433247" y="3009010"/>
                </a:cubicBezTo>
                <a:cubicBezTo>
                  <a:pt x="1433415" y="3009063"/>
                  <a:pt x="1433584" y="3009068"/>
                  <a:pt x="1433753" y="3009073"/>
                </a:cubicBezTo>
                <a:lnTo>
                  <a:pt x="1434293" y="3015763"/>
                </a:lnTo>
                <a:cubicBezTo>
                  <a:pt x="1439350" y="3046007"/>
                  <a:pt x="1441799" y="3076892"/>
                  <a:pt x="1441757" y="3108220"/>
                </a:cubicBezTo>
                <a:cubicBezTo>
                  <a:pt x="1443069" y="3113850"/>
                  <a:pt x="1443128" y="3119519"/>
                  <a:pt x="1443128" y="3125201"/>
                </a:cubicBezTo>
                <a:cubicBezTo>
                  <a:pt x="1443128" y="3129023"/>
                  <a:pt x="1443101" y="3132839"/>
                  <a:pt x="1442535" y="3136641"/>
                </a:cubicBezTo>
                <a:lnTo>
                  <a:pt x="1442036" y="3136608"/>
                </a:lnTo>
                <a:lnTo>
                  <a:pt x="1442010" y="3137103"/>
                </a:lnTo>
                <a:lnTo>
                  <a:pt x="1424891" y="3135477"/>
                </a:lnTo>
                <a:cubicBezTo>
                  <a:pt x="1392517" y="3134950"/>
                  <a:pt x="1360637" y="3131969"/>
                  <a:pt x="1329465" y="3126415"/>
                </a:cubicBezTo>
                <a:cubicBezTo>
                  <a:pt x="1323888" y="3126834"/>
                  <a:pt x="1318559" y="3125886"/>
                  <a:pt x="1313248" y="3124875"/>
                </a:cubicBezTo>
                <a:lnTo>
                  <a:pt x="1313132" y="3123727"/>
                </a:lnTo>
                <a:cubicBezTo>
                  <a:pt x="954281" y="3064328"/>
                  <a:pt x="673242" y="2783551"/>
                  <a:pt x="622966" y="2430686"/>
                </a:cubicBezTo>
                <a:cubicBezTo>
                  <a:pt x="622799" y="2430633"/>
                  <a:pt x="622630" y="2430628"/>
                  <a:pt x="622461" y="2430623"/>
                </a:cubicBezTo>
                <a:lnTo>
                  <a:pt x="621923" y="2423947"/>
                </a:lnTo>
                <a:cubicBezTo>
                  <a:pt x="616864" y="2393697"/>
                  <a:pt x="614413" y="2362806"/>
                  <a:pt x="614455" y="2331471"/>
                </a:cubicBezTo>
                <a:cubicBezTo>
                  <a:pt x="613143" y="2325843"/>
                  <a:pt x="613085" y="2320176"/>
                  <a:pt x="613085" y="2314495"/>
                </a:cubicBezTo>
                <a:lnTo>
                  <a:pt x="613679" y="2303055"/>
                </a:lnTo>
                <a:lnTo>
                  <a:pt x="614177" y="2303088"/>
                </a:lnTo>
                <a:close/>
                <a:moveTo>
                  <a:pt x="591452" y="2302594"/>
                </a:moveTo>
                <a:lnTo>
                  <a:pt x="591478" y="2303088"/>
                </a:lnTo>
                <a:lnTo>
                  <a:pt x="591976" y="2303055"/>
                </a:lnTo>
                <a:lnTo>
                  <a:pt x="592570" y="2314495"/>
                </a:lnTo>
                <a:cubicBezTo>
                  <a:pt x="592570" y="2320176"/>
                  <a:pt x="592511" y="2325843"/>
                  <a:pt x="591199" y="2331471"/>
                </a:cubicBezTo>
                <a:cubicBezTo>
                  <a:pt x="591242" y="2362806"/>
                  <a:pt x="588791" y="2393697"/>
                  <a:pt x="583732" y="2423947"/>
                </a:cubicBezTo>
                <a:lnTo>
                  <a:pt x="583194" y="2430623"/>
                </a:lnTo>
                <a:cubicBezTo>
                  <a:pt x="583024" y="2430628"/>
                  <a:pt x="582856" y="2430633"/>
                  <a:pt x="582689" y="2430686"/>
                </a:cubicBezTo>
                <a:cubicBezTo>
                  <a:pt x="537576" y="2747315"/>
                  <a:pt x="306662" y="3005901"/>
                  <a:pt x="0" y="3097101"/>
                </a:cubicBezTo>
                <a:lnTo>
                  <a:pt x="0" y="2964763"/>
                </a:lnTo>
                <a:cubicBezTo>
                  <a:pt x="229298" y="2881926"/>
                  <a:pt x="402181" y="2686530"/>
                  <a:pt x="449203" y="2447425"/>
                </a:cubicBezTo>
                <a:cubicBezTo>
                  <a:pt x="258971" y="2488309"/>
                  <a:pt x="97576" y="2603574"/>
                  <a:pt x="0" y="2761314"/>
                </a:cubicBezTo>
                <a:lnTo>
                  <a:pt x="0" y="2554520"/>
                </a:lnTo>
                <a:cubicBezTo>
                  <a:pt x="121484" y="2431613"/>
                  <a:pt x="282199" y="2345825"/>
                  <a:pt x="462573" y="2315969"/>
                </a:cubicBezTo>
                <a:lnTo>
                  <a:pt x="462690" y="2314821"/>
                </a:lnTo>
                <a:cubicBezTo>
                  <a:pt x="467999" y="2313811"/>
                  <a:pt x="473327" y="2312863"/>
                  <a:pt x="478903" y="2313282"/>
                </a:cubicBezTo>
                <a:cubicBezTo>
                  <a:pt x="510086" y="2307725"/>
                  <a:pt x="541979" y="2304744"/>
                  <a:pt x="574365" y="2304217"/>
                </a:cubicBezTo>
                <a:close/>
                <a:moveTo>
                  <a:pt x="11452667" y="1608087"/>
                </a:moveTo>
                <a:cubicBezTo>
                  <a:pt x="11177477" y="1666766"/>
                  <a:pt x="10962633" y="1879876"/>
                  <a:pt x="10909358" y="2148655"/>
                </a:cubicBezTo>
                <a:cubicBezTo>
                  <a:pt x="11184548" y="2089976"/>
                  <a:pt x="11399391" y="1876866"/>
                  <a:pt x="11452667" y="1608087"/>
                </a:cubicBezTo>
                <a:close/>
                <a:moveTo>
                  <a:pt x="10058800" y="1608087"/>
                </a:moveTo>
                <a:cubicBezTo>
                  <a:pt x="10112076" y="1876866"/>
                  <a:pt x="10326919" y="2089976"/>
                  <a:pt x="10602109" y="2148655"/>
                </a:cubicBezTo>
                <a:cubicBezTo>
                  <a:pt x="10548834" y="1879876"/>
                  <a:pt x="10333990" y="1666766"/>
                  <a:pt x="10058800" y="1608087"/>
                </a:cubicBezTo>
                <a:close/>
                <a:moveTo>
                  <a:pt x="9760514" y="1608087"/>
                </a:moveTo>
                <a:cubicBezTo>
                  <a:pt x="9485324" y="1666766"/>
                  <a:pt x="9270480" y="1879876"/>
                  <a:pt x="9217205" y="2148655"/>
                </a:cubicBezTo>
                <a:cubicBezTo>
                  <a:pt x="9492395" y="2089976"/>
                  <a:pt x="9707238" y="1876866"/>
                  <a:pt x="9760514" y="1608087"/>
                </a:cubicBezTo>
                <a:close/>
                <a:moveTo>
                  <a:pt x="8366649" y="1608087"/>
                </a:moveTo>
                <a:cubicBezTo>
                  <a:pt x="8419925" y="1876866"/>
                  <a:pt x="8634768" y="2089976"/>
                  <a:pt x="8909958" y="2148655"/>
                </a:cubicBezTo>
                <a:cubicBezTo>
                  <a:pt x="8856683" y="1879876"/>
                  <a:pt x="8641839" y="1666766"/>
                  <a:pt x="8366649" y="1608087"/>
                </a:cubicBezTo>
                <a:close/>
                <a:moveTo>
                  <a:pt x="8068363" y="1608087"/>
                </a:moveTo>
                <a:cubicBezTo>
                  <a:pt x="7793173" y="1666766"/>
                  <a:pt x="7578329" y="1879876"/>
                  <a:pt x="7525054" y="2148655"/>
                </a:cubicBezTo>
                <a:cubicBezTo>
                  <a:pt x="7800244" y="2089976"/>
                  <a:pt x="8015087" y="1876866"/>
                  <a:pt x="8068363" y="1608087"/>
                </a:cubicBezTo>
                <a:close/>
                <a:moveTo>
                  <a:pt x="6674498" y="1608087"/>
                </a:moveTo>
                <a:cubicBezTo>
                  <a:pt x="6727774" y="1876866"/>
                  <a:pt x="6942617" y="2089976"/>
                  <a:pt x="7217807" y="2148655"/>
                </a:cubicBezTo>
                <a:cubicBezTo>
                  <a:pt x="7164532" y="1879876"/>
                  <a:pt x="6949688" y="1666766"/>
                  <a:pt x="6674498" y="1608087"/>
                </a:cubicBezTo>
                <a:close/>
                <a:moveTo>
                  <a:pt x="6376212" y="1608087"/>
                </a:moveTo>
                <a:cubicBezTo>
                  <a:pt x="6101022" y="1666766"/>
                  <a:pt x="5886178" y="1879876"/>
                  <a:pt x="5832903" y="2148655"/>
                </a:cubicBezTo>
                <a:cubicBezTo>
                  <a:pt x="6108093" y="2089976"/>
                  <a:pt x="6322936" y="1876866"/>
                  <a:pt x="6376212" y="1608087"/>
                </a:cubicBezTo>
                <a:close/>
                <a:moveTo>
                  <a:pt x="4982347" y="1608087"/>
                </a:moveTo>
                <a:cubicBezTo>
                  <a:pt x="5035623" y="1876866"/>
                  <a:pt x="5250466" y="2089976"/>
                  <a:pt x="5525656" y="2148655"/>
                </a:cubicBezTo>
                <a:cubicBezTo>
                  <a:pt x="5472381" y="1879876"/>
                  <a:pt x="5257537" y="1666766"/>
                  <a:pt x="4982347" y="1608087"/>
                </a:cubicBezTo>
                <a:close/>
                <a:moveTo>
                  <a:pt x="4684061" y="1608087"/>
                </a:moveTo>
                <a:cubicBezTo>
                  <a:pt x="4408871" y="1666766"/>
                  <a:pt x="4194027" y="1879876"/>
                  <a:pt x="4140752" y="2148655"/>
                </a:cubicBezTo>
                <a:cubicBezTo>
                  <a:pt x="4415942" y="2089976"/>
                  <a:pt x="4630785" y="1876866"/>
                  <a:pt x="4684061" y="1608087"/>
                </a:cubicBezTo>
                <a:close/>
                <a:moveTo>
                  <a:pt x="3290196" y="1608087"/>
                </a:moveTo>
                <a:cubicBezTo>
                  <a:pt x="3343472" y="1876866"/>
                  <a:pt x="3558315" y="2089976"/>
                  <a:pt x="3833505" y="2148655"/>
                </a:cubicBezTo>
                <a:cubicBezTo>
                  <a:pt x="3780230" y="1879876"/>
                  <a:pt x="3565386" y="1666766"/>
                  <a:pt x="3290196" y="1608087"/>
                </a:cubicBezTo>
                <a:close/>
                <a:moveTo>
                  <a:pt x="2991910" y="1608087"/>
                </a:moveTo>
                <a:cubicBezTo>
                  <a:pt x="2716720" y="1666766"/>
                  <a:pt x="2501876" y="1879876"/>
                  <a:pt x="2448601" y="2148655"/>
                </a:cubicBezTo>
                <a:cubicBezTo>
                  <a:pt x="2723791" y="2089976"/>
                  <a:pt x="2938634" y="1876866"/>
                  <a:pt x="2991910" y="1608087"/>
                </a:cubicBezTo>
                <a:close/>
                <a:moveTo>
                  <a:pt x="1598045" y="1608087"/>
                </a:moveTo>
                <a:cubicBezTo>
                  <a:pt x="1651321" y="1876866"/>
                  <a:pt x="1866164" y="2089976"/>
                  <a:pt x="2141354" y="2148655"/>
                </a:cubicBezTo>
                <a:cubicBezTo>
                  <a:pt x="2088079" y="1879876"/>
                  <a:pt x="1873235" y="1666766"/>
                  <a:pt x="1598045" y="1608087"/>
                </a:cubicBezTo>
                <a:close/>
                <a:moveTo>
                  <a:pt x="1299759" y="1608087"/>
                </a:moveTo>
                <a:cubicBezTo>
                  <a:pt x="1024569" y="1666766"/>
                  <a:pt x="809725" y="1879876"/>
                  <a:pt x="756450" y="2148655"/>
                </a:cubicBezTo>
                <a:cubicBezTo>
                  <a:pt x="1031640" y="2089976"/>
                  <a:pt x="1246483" y="1876866"/>
                  <a:pt x="1299759" y="1608087"/>
                </a:cubicBezTo>
                <a:close/>
                <a:moveTo>
                  <a:pt x="0" y="1504081"/>
                </a:moveTo>
                <a:cubicBezTo>
                  <a:pt x="306658" y="1594561"/>
                  <a:pt x="537576" y="1851117"/>
                  <a:pt x="582690" y="2165262"/>
                </a:cubicBezTo>
                <a:cubicBezTo>
                  <a:pt x="582857" y="2165315"/>
                  <a:pt x="583026" y="2165320"/>
                  <a:pt x="583195" y="2165325"/>
                </a:cubicBezTo>
                <a:lnTo>
                  <a:pt x="583735" y="2171962"/>
                </a:lnTo>
                <a:cubicBezTo>
                  <a:pt x="588792" y="2201969"/>
                  <a:pt x="591242" y="2232611"/>
                  <a:pt x="591199" y="2263693"/>
                </a:cubicBezTo>
                <a:cubicBezTo>
                  <a:pt x="592511" y="2269279"/>
                  <a:pt x="592570" y="2274903"/>
                  <a:pt x="592570" y="2280541"/>
                </a:cubicBezTo>
                <a:cubicBezTo>
                  <a:pt x="592570" y="2284333"/>
                  <a:pt x="592543" y="2288119"/>
                  <a:pt x="591977" y="2291891"/>
                </a:cubicBezTo>
                <a:lnTo>
                  <a:pt x="591478" y="2291858"/>
                </a:lnTo>
                <a:lnTo>
                  <a:pt x="591452" y="2292349"/>
                </a:lnTo>
                <a:lnTo>
                  <a:pt x="574334" y="2290736"/>
                </a:lnTo>
                <a:cubicBezTo>
                  <a:pt x="541959" y="2290213"/>
                  <a:pt x="510079" y="2287255"/>
                  <a:pt x="478907" y="2281745"/>
                </a:cubicBezTo>
                <a:cubicBezTo>
                  <a:pt x="473330" y="2282161"/>
                  <a:pt x="468001" y="2281220"/>
                  <a:pt x="462690" y="2280217"/>
                </a:cubicBezTo>
                <a:lnTo>
                  <a:pt x="462574" y="2279078"/>
                </a:lnTo>
                <a:cubicBezTo>
                  <a:pt x="282200" y="2249456"/>
                  <a:pt x="121485" y="2164343"/>
                  <a:pt x="0" y="2042401"/>
                </a:cubicBezTo>
                <a:lnTo>
                  <a:pt x="0" y="1837231"/>
                </a:lnTo>
                <a:cubicBezTo>
                  <a:pt x="97584" y="1993737"/>
                  <a:pt x="258975" y="2108093"/>
                  <a:pt x="449203" y="2148655"/>
                </a:cubicBezTo>
                <a:cubicBezTo>
                  <a:pt x="402182" y="1911427"/>
                  <a:pt x="229297" y="1717565"/>
                  <a:pt x="0" y="1635380"/>
                </a:cubicBezTo>
                <a:close/>
                <a:moveTo>
                  <a:pt x="11608704" y="1464394"/>
                </a:moveTo>
                <a:lnTo>
                  <a:pt x="11625791" y="1466004"/>
                </a:lnTo>
                <a:cubicBezTo>
                  <a:pt x="11658177" y="1466527"/>
                  <a:pt x="11690070" y="1469485"/>
                  <a:pt x="11721253" y="1474998"/>
                </a:cubicBezTo>
                <a:cubicBezTo>
                  <a:pt x="11726829" y="1474582"/>
                  <a:pt x="11732157" y="1475523"/>
                  <a:pt x="11737466" y="1476525"/>
                </a:cubicBezTo>
                <a:lnTo>
                  <a:pt x="11737583" y="1477664"/>
                </a:lnTo>
                <a:cubicBezTo>
                  <a:pt x="11914088" y="1506650"/>
                  <a:pt x="12071767" y="1588774"/>
                  <a:pt x="12192000" y="1706842"/>
                </a:cubicBezTo>
                <a:lnTo>
                  <a:pt x="12192000" y="1906833"/>
                </a:lnTo>
                <a:cubicBezTo>
                  <a:pt x="12093732" y="1756811"/>
                  <a:pt x="11935983" y="1647542"/>
                  <a:pt x="11750953" y="1608088"/>
                </a:cubicBezTo>
                <a:cubicBezTo>
                  <a:pt x="11797422" y="1842524"/>
                  <a:pt x="11966808" y="2034608"/>
                  <a:pt x="12192000" y="2118654"/>
                </a:cubicBezTo>
                <a:lnTo>
                  <a:pt x="12192000" y="2250657"/>
                </a:lnTo>
                <a:cubicBezTo>
                  <a:pt x="11889465" y="2157681"/>
                  <a:pt x="11662185" y="1902872"/>
                  <a:pt x="11617468" y="1591480"/>
                </a:cubicBezTo>
                <a:cubicBezTo>
                  <a:pt x="11617300" y="1591427"/>
                  <a:pt x="11617132" y="1591423"/>
                  <a:pt x="11616962" y="1591418"/>
                </a:cubicBezTo>
                <a:lnTo>
                  <a:pt x="11616424" y="1584794"/>
                </a:lnTo>
                <a:cubicBezTo>
                  <a:pt x="11611365" y="1554782"/>
                  <a:pt x="11608914" y="1524133"/>
                  <a:pt x="11608957" y="1493044"/>
                </a:cubicBezTo>
                <a:cubicBezTo>
                  <a:pt x="11607645" y="1487460"/>
                  <a:pt x="11607586" y="1481838"/>
                  <a:pt x="11607586" y="1476202"/>
                </a:cubicBezTo>
                <a:lnTo>
                  <a:pt x="11608180" y="1464851"/>
                </a:lnTo>
                <a:lnTo>
                  <a:pt x="11608678" y="1464884"/>
                </a:lnTo>
                <a:close/>
                <a:moveTo>
                  <a:pt x="11594916" y="1464394"/>
                </a:moveTo>
                <a:lnTo>
                  <a:pt x="11594942" y="1464884"/>
                </a:lnTo>
                <a:lnTo>
                  <a:pt x="11595440" y="1464852"/>
                </a:lnTo>
                <a:lnTo>
                  <a:pt x="11596034" y="1476202"/>
                </a:lnTo>
                <a:cubicBezTo>
                  <a:pt x="11596034" y="1481838"/>
                  <a:pt x="11595975" y="1487460"/>
                  <a:pt x="11594663" y="1493044"/>
                </a:cubicBezTo>
                <a:cubicBezTo>
                  <a:pt x="11594706" y="1524133"/>
                  <a:pt x="11592255" y="1554782"/>
                  <a:pt x="11587196" y="1584794"/>
                </a:cubicBezTo>
                <a:lnTo>
                  <a:pt x="11586658" y="1591418"/>
                </a:lnTo>
                <a:cubicBezTo>
                  <a:pt x="11586488" y="1591423"/>
                  <a:pt x="11586320" y="1591427"/>
                  <a:pt x="11586152" y="1591480"/>
                </a:cubicBezTo>
                <a:cubicBezTo>
                  <a:pt x="11535877" y="1941574"/>
                  <a:pt x="11254838" y="2220146"/>
                  <a:pt x="10895987" y="2279078"/>
                </a:cubicBezTo>
                <a:lnTo>
                  <a:pt x="10895871" y="2280217"/>
                </a:lnTo>
                <a:cubicBezTo>
                  <a:pt x="10890560" y="2281220"/>
                  <a:pt x="10885231" y="2282161"/>
                  <a:pt x="10879654" y="2281745"/>
                </a:cubicBezTo>
                <a:cubicBezTo>
                  <a:pt x="10848482" y="2287255"/>
                  <a:pt x="10816602" y="2290213"/>
                  <a:pt x="10784227" y="2290736"/>
                </a:cubicBezTo>
                <a:lnTo>
                  <a:pt x="10767109" y="2292349"/>
                </a:lnTo>
                <a:lnTo>
                  <a:pt x="10767083" y="2291858"/>
                </a:lnTo>
                <a:lnTo>
                  <a:pt x="10766584" y="2291891"/>
                </a:lnTo>
                <a:cubicBezTo>
                  <a:pt x="10766018" y="2288119"/>
                  <a:pt x="10765991" y="2284333"/>
                  <a:pt x="10765991" y="2280541"/>
                </a:cubicBezTo>
                <a:cubicBezTo>
                  <a:pt x="10765991" y="2274903"/>
                  <a:pt x="10766050" y="2269279"/>
                  <a:pt x="10767362" y="2263693"/>
                </a:cubicBezTo>
                <a:cubicBezTo>
                  <a:pt x="10767319" y="2232611"/>
                  <a:pt x="10769769" y="2201969"/>
                  <a:pt x="10774826" y="2171962"/>
                </a:cubicBezTo>
                <a:lnTo>
                  <a:pt x="10775366" y="2165325"/>
                </a:lnTo>
                <a:cubicBezTo>
                  <a:pt x="10775535" y="2165320"/>
                  <a:pt x="10775704" y="2165315"/>
                  <a:pt x="10775872" y="2165262"/>
                </a:cubicBezTo>
                <a:cubicBezTo>
                  <a:pt x="10826148" y="1815167"/>
                  <a:pt x="11107187" y="1536596"/>
                  <a:pt x="11466037" y="1477664"/>
                </a:cubicBezTo>
                <a:lnTo>
                  <a:pt x="11466154" y="1476525"/>
                </a:lnTo>
                <a:cubicBezTo>
                  <a:pt x="11471463" y="1475523"/>
                  <a:pt x="11476791" y="1474582"/>
                  <a:pt x="11482367" y="1474998"/>
                </a:cubicBezTo>
                <a:cubicBezTo>
                  <a:pt x="11513550" y="1469485"/>
                  <a:pt x="11545443" y="1466527"/>
                  <a:pt x="11577829" y="1466004"/>
                </a:cubicBezTo>
                <a:close/>
                <a:moveTo>
                  <a:pt x="9916551" y="1464394"/>
                </a:moveTo>
                <a:lnTo>
                  <a:pt x="9933638" y="1466004"/>
                </a:lnTo>
                <a:cubicBezTo>
                  <a:pt x="9966024" y="1466527"/>
                  <a:pt x="9997917" y="1469485"/>
                  <a:pt x="10029100" y="1474998"/>
                </a:cubicBezTo>
                <a:cubicBezTo>
                  <a:pt x="10034676" y="1474582"/>
                  <a:pt x="10040004" y="1475523"/>
                  <a:pt x="10045313" y="1476525"/>
                </a:cubicBezTo>
                <a:lnTo>
                  <a:pt x="10045430" y="1477664"/>
                </a:lnTo>
                <a:cubicBezTo>
                  <a:pt x="10404280" y="1536596"/>
                  <a:pt x="10685319" y="1815167"/>
                  <a:pt x="10735596" y="2165262"/>
                </a:cubicBezTo>
                <a:cubicBezTo>
                  <a:pt x="10735763" y="2165315"/>
                  <a:pt x="10735932" y="2165320"/>
                  <a:pt x="10736101" y="2165325"/>
                </a:cubicBezTo>
                <a:lnTo>
                  <a:pt x="10736641" y="2171962"/>
                </a:lnTo>
                <a:cubicBezTo>
                  <a:pt x="10741698" y="2201969"/>
                  <a:pt x="10744148" y="2232611"/>
                  <a:pt x="10744105" y="2263693"/>
                </a:cubicBezTo>
                <a:cubicBezTo>
                  <a:pt x="10745417" y="2269279"/>
                  <a:pt x="10745476" y="2274903"/>
                  <a:pt x="10745476" y="2280541"/>
                </a:cubicBezTo>
                <a:cubicBezTo>
                  <a:pt x="10745476" y="2284333"/>
                  <a:pt x="10745449" y="2288119"/>
                  <a:pt x="10744883" y="2291891"/>
                </a:cubicBezTo>
                <a:lnTo>
                  <a:pt x="10744384" y="2291858"/>
                </a:lnTo>
                <a:lnTo>
                  <a:pt x="10744358" y="2292349"/>
                </a:lnTo>
                <a:lnTo>
                  <a:pt x="10727240" y="2290736"/>
                </a:lnTo>
                <a:cubicBezTo>
                  <a:pt x="10694865" y="2290213"/>
                  <a:pt x="10662985" y="2287255"/>
                  <a:pt x="10631813" y="2281745"/>
                </a:cubicBezTo>
                <a:cubicBezTo>
                  <a:pt x="10626236" y="2282161"/>
                  <a:pt x="10620907" y="2281220"/>
                  <a:pt x="10615596" y="2280217"/>
                </a:cubicBezTo>
                <a:lnTo>
                  <a:pt x="10615480" y="2279078"/>
                </a:lnTo>
                <a:cubicBezTo>
                  <a:pt x="10256629" y="2220146"/>
                  <a:pt x="9975590" y="1941574"/>
                  <a:pt x="9925315" y="1591480"/>
                </a:cubicBezTo>
                <a:cubicBezTo>
                  <a:pt x="9925147" y="1591427"/>
                  <a:pt x="9924979" y="1591423"/>
                  <a:pt x="9924809" y="1591418"/>
                </a:cubicBezTo>
                <a:lnTo>
                  <a:pt x="9924271" y="1584794"/>
                </a:lnTo>
                <a:cubicBezTo>
                  <a:pt x="9919212" y="1554782"/>
                  <a:pt x="9916761" y="1524133"/>
                  <a:pt x="9916804" y="1493044"/>
                </a:cubicBezTo>
                <a:cubicBezTo>
                  <a:pt x="9915492" y="1487460"/>
                  <a:pt x="9915433" y="1481838"/>
                  <a:pt x="9915433" y="1476202"/>
                </a:cubicBezTo>
                <a:lnTo>
                  <a:pt x="9916027" y="1464852"/>
                </a:lnTo>
                <a:lnTo>
                  <a:pt x="9916525" y="1464884"/>
                </a:lnTo>
                <a:close/>
                <a:moveTo>
                  <a:pt x="9902763" y="1464394"/>
                </a:moveTo>
                <a:lnTo>
                  <a:pt x="9902789" y="1464884"/>
                </a:lnTo>
                <a:lnTo>
                  <a:pt x="9903287" y="1464852"/>
                </a:lnTo>
                <a:lnTo>
                  <a:pt x="9903881" y="1476202"/>
                </a:lnTo>
                <a:cubicBezTo>
                  <a:pt x="9903881" y="1481838"/>
                  <a:pt x="9903822" y="1487460"/>
                  <a:pt x="9902510" y="1493044"/>
                </a:cubicBezTo>
                <a:cubicBezTo>
                  <a:pt x="9902553" y="1524133"/>
                  <a:pt x="9900102" y="1554782"/>
                  <a:pt x="9895043" y="1584794"/>
                </a:cubicBezTo>
                <a:lnTo>
                  <a:pt x="9894505" y="1591418"/>
                </a:lnTo>
                <a:cubicBezTo>
                  <a:pt x="9894335" y="1591423"/>
                  <a:pt x="9894167" y="1591427"/>
                  <a:pt x="9893999" y="1591480"/>
                </a:cubicBezTo>
                <a:cubicBezTo>
                  <a:pt x="9843724" y="1941574"/>
                  <a:pt x="9562685" y="2220146"/>
                  <a:pt x="9203834" y="2279078"/>
                </a:cubicBezTo>
                <a:lnTo>
                  <a:pt x="9203718" y="2280217"/>
                </a:lnTo>
                <a:cubicBezTo>
                  <a:pt x="9198407" y="2281220"/>
                  <a:pt x="9193078" y="2282161"/>
                  <a:pt x="9187501" y="2281745"/>
                </a:cubicBezTo>
                <a:cubicBezTo>
                  <a:pt x="9156329" y="2287255"/>
                  <a:pt x="9124449" y="2290213"/>
                  <a:pt x="9092074" y="2290736"/>
                </a:cubicBezTo>
                <a:lnTo>
                  <a:pt x="9074956" y="2292349"/>
                </a:lnTo>
                <a:lnTo>
                  <a:pt x="9074930" y="2291858"/>
                </a:lnTo>
                <a:lnTo>
                  <a:pt x="9074431" y="2291891"/>
                </a:lnTo>
                <a:cubicBezTo>
                  <a:pt x="9073865" y="2288119"/>
                  <a:pt x="9073838" y="2284333"/>
                  <a:pt x="9073838" y="2280541"/>
                </a:cubicBezTo>
                <a:cubicBezTo>
                  <a:pt x="9073838" y="2274903"/>
                  <a:pt x="9073897" y="2269279"/>
                  <a:pt x="9075209" y="2263693"/>
                </a:cubicBezTo>
                <a:cubicBezTo>
                  <a:pt x="9075166" y="2232611"/>
                  <a:pt x="9077616" y="2201969"/>
                  <a:pt x="9082673" y="2171962"/>
                </a:cubicBezTo>
                <a:lnTo>
                  <a:pt x="9083213" y="2165325"/>
                </a:lnTo>
                <a:cubicBezTo>
                  <a:pt x="9083382" y="2165320"/>
                  <a:pt x="9083551" y="2165315"/>
                  <a:pt x="9083718" y="2165262"/>
                </a:cubicBezTo>
                <a:cubicBezTo>
                  <a:pt x="9133995" y="1815167"/>
                  <a:pt x="9415034" y="1536596"/>
                  <a:pt x="9773884" y="1477664"/>
                </a:cubicBezTo>
                <a:lnTo>
                  <a:pt x="9774001" y="1476525"/>
                </a:lnTo>
                <a:cubicBezTo>
                  <a:pt x="9779310" y="1475523"/>
                  <a:pt x="9784638" y="1474582"/>
                  <a:pt x="9790214" y="1474998"/>
                </a:cubicBezTo>
                <a:cubicBezTo>
                  <a:pt x="9821397" y="1469485"/>
                  <a:pt x="9853290" y="1466527"/>
                  <a:pt x="9885676" y="1466004"/>
                </a:cubicBezTo>
                <a:close/>
                <a:moveTo>
                  <a:pt x="8224400" y="1464394"/>
                </a:moveTo>
                <a:lnTo>
                  <a:pt x="8241488" y="1466004"/>
                </a:lnTo>
                <a:cubicBezTo>
                  <a:pt x="8273873" y="1466527"/>
                  <a:pt x="8305766" y="1469485"/>
                  <a:pt x="8336949" y="1474998"/>
                </a:cubicBezTo>
                <a:cubicBezTo>
                  <a:pt x="8342525" y="1474582"/>
                  <a:pt x="8347853" y="1475523"/>
                  <a:pt x="8353162" y="1476525"/>
                </a:cubicBezTo>
                <a:lnTo>
                  <a:pt x="8353279" y="1477664"/>
                </a:lnTo>
                <a:cubicBezTo>
                  <a:pt x="8712129" y="1536596"/>
                  <a:pt x="8993168" y="1815167"/>
                  <a:pt x="9043444" y="2165262"/>
                </a:cubicBezTo>
                <a:cubicBezTo>
                  <a:pt x="9043612" y="2165315"/>
                  <a:pt x="9043781" y="2165320"/>
                  <a:pt x="9043950" y="2165325"/>
                </a:cubicBezTo>
                <a:lnTo>
                  <a:pt x="9044490" y="2171962"/>
                </a:lnTo>
                <a:cubicBezTo>
                  <a:pt x="9049547" y="2201969"/>
                  <a:pt x="9051997" y="2232611"/>
                  <a:pt x="9051954" y="2263693"/>
                </a:cubicBezTo>
                <a:cubicBezTo>
                  <a:pt x="9053266" y="2269279"/>
                  <a:pt x="9053325" y="2274903"/>
                  <a:pt x="9053325" y="2280541"/>
                </a:cubicBezTo>
                <a:cubicBezTo>
                  <a:pt x="9053325" y="2284333"/>
                  <a:pt x="9053298" y="2288119"/>
                  <a:pt x="9052732" y="2291891"/>
                </a:cubicBezTo>
                <a:lnTo>
                  <a:pt x="9052233" y="2291858"/>
                </a:lnTo>
                <a:lnTo>
                  <a:pt x="9052207" y="2292349"/>
                </a:lnTo>
                <a:lnTo>
                  <a:pt x="9035089" y="2290736"/>
                </a:lnTo>
                <a:cubicBezTo>
                  <a:pt x="9002714" y="2290213"/>
                  <a:pt x="8970834" y="2287255"/>
                  <a:pt x="8939662" y="2281745"/>
                </a:cubicBezTo>
                <a:cubicBezTo>
                  <a:pt x="8934085" y="2282161"/>
                  <a:pt x="8928756" y="2281220"/>
                  <a:pt x="8923445" y="2280217"/>
                </a:cubicBezTo>
                <a:lnTo>
                  <a:pt x="8923329" y="2279078"/>
                </a:lnTo>
                <a:cubicBezTo>
                  <a:pt x="8564478" y="2220146"/>
                  <a:pt x="8283439" y="1941574"/>
                  <a:pt x="8233164" y="1591480"/>
                </a:cubicBezTo>
                <a:cubicBezTo>
                  <a:pt x="8232996" y="1591427"/>
                  <a:pt x="8232828" y="1591423"/>
                  <a:pt x="8232658" y="1591418"/>
                </a:cubicBezTo>
                <a:lnTo>
                  <a:pt x="8232120" y="1584794"/>
                </a:lnTo>
                <a:cubicBezTo>
                  <a:pt x="8227061" y="1554782"/>
                  <a:pt x="8224611" y="1524133"/>
                  <a:pt x="8224653" y="1493044"/>
                </a:cubicBezTo>
                <a:cubicBezTo>
                  <a:pt x="8223341" y="1487460"/>
                  <a:pt x="8223282" y="1481838"/>
                  <a:pt x="8223282" y="1476202"/>
                </a:cubicBezTo>
                <a:lnTo>
                  <a:pt x="8223876" y="1464852"/>
                </a:lnTo>
                <a:lnTo>
                  <a:pt x="8224374" y="1464884"/>
                </a:lnTo>
                <a:close/>
                <a:moveTo>
                  <a:pt x="8210612" y="1464394"/>
                </a:moveTo>
                <a:lnTo>
                  <a:pt x="8210638" y="1464884"/>
                </a:lnTo>
                <a:lnTo>
                  <a:pt x="8211136" y="1464852"/>
                </a:lnTo>
                <a:lnTo>
                  <a:pt x="8211730" y="1476202"/>
                </a:lnTo>
                <a:cubicBezTo>
                  <a:pt x="8211730" y="1481838"/>
                  <a:pt x="8211672" y="1487460"/>
                  <a:pt x="8210360" y="1493044"/>
                </a:cubicBezTo>
                <a:cubicBezTo>
                  <a:pt x="8210402" y="1524133"/>
                  <a:pt x="8207951" y="1554782"/>
                  <a:pt x="8202893" y="1584794"/>
                </a:cubicBezTo>
                <a:lnTo>
                  <a:pt x="8202354" y="1591418"/>
                </a:lnTo>
                <a:cubicBezTo>
                  <a:pt x="8202185" y="1591423"/>
                  <a:pt x="8202016" y="1591427"/>
                  <a:pt x="8201849" y="1591480"/>
                </a:cubicBezTo>
                <a:cubicBezTo>
                  <a:pt x="8151573" y="1941574"/>
                  <a:pt x="7870534" y="2220146"/>
                  <a:pt x="7511683" y="2279078"/>
                </a:cubicBezTo>
                <a:lnTo>
                  <a:pt x="7511567" y="2280217"/>
                </a:lnTo>
                <a:cubicBezTo>
                  <a:pt x="7506256" y="2281220"/>
                  <a:pt x="7500927" y="2282161"/>
                  <a:pt x="7495350" y="2281745"/>
                </a:cubicBezTo>
                <a:cubicBezTo>
                  <a:pt x="7464178" y="2287255"/>
                  <a:pt x="7432298" y="2290213"/>
                  <a:pt x="7399924" y="2290736"/>
                </a:cubicBezTo>
                <a:lnTo>
                  <a:pt x="7382805" y="2292349"/>
                </a:lnTo>
                <a:lnTo>
                  <a:pt x="7382779" y="2291858"/>
                </a:lnTo>
                <a:lnTo>
                  <a:pt x="7382280" y="2291891"/>
                </a:lnTo>
                <a:cubicBezTo>
                  <a:pt x="7381714" y="2288119"/>
                  <a:pt x="7381687" y="2284333"/>
                  <a:pt x="7381687" y="2280541"/>
                </a:cubicBezTo>
                <a:cubicBezTo>
                  <a:pt x="7381687" y="2274903"/>
                  <a:pt x="7381746" y="2269279"/>
                  <a:pt x="7383058" y="2263693"/>
                </a:cubicBezTo>
                <a:cubicBezTo>
                  <a:pt x="7383016" y="2232611"/>
                  <a:pt x="7385465" y="2201969"/>
                  <a:pt x="7390522" y="2171962"/>
                </a:cubicBezTo>
                <a:lnTo>
                  <a:pt x="7391062" y="2165325"/>
                </a:lnTo>
                <a:cubicBezTo>
                  <a:pt x="7391231" y="2165320"/>
                  <a:pt x="7391400" y="2165315"/>
                  <a:pt x="7391568" y="2165262"/>
                </a:cubicBezTo>
                <a:cubicBezTo>
                  <a:pt x="7441844" y="1815167"/>
                  <a:pt x="7722883" y="1536596"/>
                  <a:pt x="8081734" y="1477664"/>
                </a:cubicBezTo>
                <a:lnTo>
                  <a:pt x="8081851" y="1476525"/>
                </a:lnTo>
                <a:cubicBezTo>
                  <a:pt x="8087159" y="1475523"/>
                  <a:pt x="8092487" y="1474582"/>
                  <a:pt x="8098063" y="1474998"/>
                </a:cubicBezTo>
                <a:cubicBezTo>
                  <a:pt x="8129247" y="1469485"/>
                  <a:pt x="8161139" y="1466527"/>
                  <a:pt x="8193525" y="1466004"/>
                </a:cubicBezTo>
                <a:close/>
                <a:moveTo>
                  <a:pt x="6532249" y="1464394"/>
                </a:moveTo>
                <a:lnTo>
                  <a:pt x="6549337" y="1466004"/>
                </a:lnTo>
                <a:cubicBezTo>
                  <a:pt x="6581722" y="1466527"/>
                  <a:pt x="6613615" y="1469485"/>
                  <a:pt x="6644798" y="1474998"/>
                </a:cubicBezTo>
                <a:cubicBezTo>
                  <a:pt x="6650374" y="1474582"/>
                  <a:pt x="6655702" y="1475523"/>
                  <a:pt x="6661011" y="1476525"/>
                </a:cubicBezTo>
                <a:lnTo>
                  <a:pt x="6661128" y="1477664"/>
                </a:lnTo>
                <a:cubicBezTo>
                  <a:pt x="7019978" y="1536596"/>
                  <a:pt x="7301017" y="1815167"/>
                  <a:pt x="7351294" y="2165262"/>
                </a:cubicBezTo>
                <a:cubicBezTo>
                  <a:pt x="7351461" y="2165315"/>
                  <a:pt x="7351631" y="2165320"/>
                  <a:pt x="7351799" y="2165325"/>
                </a:cubicBezTo>
                <a:lnTo>
                  <a:pt x="7352340" y="2171962"/>
                </a:lnTo>
                <a:cubicBezTo>
                  <a:pt x="7357396" y="2201969"/>
                  <a:pt x="7359846" y="2232611"/>
                  <a:pt x="7359804" y="2263693"/>
                </a:cubicBezTo>
                <a:cubicBezTo>
                  <a:pt x="7361116" y="2269279"/>
                  <a:pt x="7361174" y="2274903"/>
                  <a:pt x="7361174" y="2280541"/>
                </a:cubicBezTo>
                <a:cubicBezTo>
                  <a:pt x="7361174" y="2284333"/>
                  <a:pt x="7361147" y="2288119"/>
                  <a:pt x="7360581" y="2291891"/>
                </a:cubicBezTo>
                <a:lnTo>
                  <a:pt x="7360082" y="2291858"/>
                </a:lnTo>
                <a:lnTo>
                  <a:pt x="7360056" y="2292349"/>
                </a:lnTo>
                <a:lnTo>
                  <a:pt x="7342938" y="2290736"/>
                </a:lnTo>
                <a:cubicBezTo>
                  <a:pt x="7310564" y="2290213"/>
                  <a:pt x="7278683" y="2287255"/>
                  <a:pt x="7247511" y="2281745"/>
                </a:cubicBezTo>
                <a:cubicBezTo>
                  <a:pt x="7241934" y="2282161"/>
                  <a:pt x="7236605" y="2281220"/>
                  <a:pt x="7231295" y="2280217"/>
                </a:cubicBezTo>
                <a:lnTo>
                  <a:pt x="7231179" y="2279078"/>
                </a:lnTo>
                <a:cubicBezTo>
                  <a:pt x="6872327" y="2220146"/>
                  <a:pt x="6591288" y="1941574"/>
                  <a:pt x="6541013" y="1591480"/>
                </a:cubicBezTo>
                <a:cubicBezTo>
                  <a:pt x="6540845" y="1591427"/>
                  <a:pt x="6540677" y="1591423"/>
                  <a:pt x="6540507" y="1591418"/>
                </a:cubicBezTo>
                <a:lnTo>
                  <a:pt x="6539969" y="1584794"/>
                </a:lnTo>
                <a:cubicBezTo>
                  <a:pt x="6534910" y="1554782"/>
                  <a:pt x="6532460" y="1524133"/>
                  <a:pt x="6532502" y="1493044"/>
                </a:cubicBezTo>
                <a:cubicBezTo>
                  <a:pt x="6531190" y="1487460"/>
                  <a:pt x="6531131" y="1481838"/>
                  <a:pt x="6531131" y="1476202"/>
                </a:cubicBezTo>
                <a:lnTo>
                  <a:pt x="6531725" y="1464852"/>
                </a:lnTo>
                <a:lnTo>
                  <a:pt x="6532223" y="1464884"/>
                </a:lnTo>
                <a:close/>
                <a:moveTo>
                  <a:pt x="6518461" y="1464394"/>
                </a:moveTo>
                <a:lnTo>
                  <a:pt x="6518487" y="1464884"/>
                </a:lnTo>
                <a:lnTo>
                  <a:pt x="6518985" y="1464852"/>
                </a:lnTo>
                <a:lnTo>
                  <a:pt x="6519579" y="1476202"/>
                </a:lnTo>
                <a:cubicBezTo>
                  <a:pt x="6519579" y="1481838"/>
                  <a:pt x="6519520" y="1487460"/>
                  <a:pt x="6518208" y="1493044"/>
                </a:cubicBezTo>
                <a:cubicBezTo>
                  <a:pt x="6518250" y="1524133"/>
                  <a:pt x="6515800" y="1554782"/>
                  <a:pt x="6510741" y="1584794"/>
                </a:cubicBezTo>
                <a:lnTo>
                  <a:pt x="6510203" y="1591418"/>
                </a:lnTo>
                <a:cubicBezTo>
                  <a:pt x="6510033" y="1591423"/>
                  <a:pt x="6509865" y="1591427"/>
                  <a:pt x="6509697" y="1591480"/>
                </a:cubicBezTo>
                <a:cubicBezTo>
                  <a:pt x="6459422" y="1941574"/>
                  <a:pt x="6178383" y="2220146"/>
                  <a:pt x="5819531" y="2279078"/>
                </a:cubicBezTo>
                <a:lnTo>
                  <a:pt x="5819415" y="2280217"/>
                </a:lnTo>
                <a:cubicBezTo>
                  <a:pt x="5814105" y="2281220"/>
                  <a:pt x="5808776" y="2282161"/>
                  <a:pt x="5803199" y="2281745"/>
                </a:cubicBezTo>
                <a:cubicBezTo>
                  <a:pt x="5772027" y="2287255"/>
                  <a:pt x="5740146" y="2290213"/>
                  <a:pt x="5707772" y="2290736"/>
                </a:cubicBezTo>
                <a:lnTo>
                  <a:pt x="5690654" y="2292349"/>
                </a:lnTo>
                <a:lnTo>
                  <a:pt x="5690628" y="2291858"/>
                </a:lnTo>
                <a:lnTo>
                  <a:pt x="5690129" y="2291891"/>
                </a:lnTo>
                <a:cubicBezTo>
                  <a:pt x="5689563" y="2288119"/>
                  <a:pt x="5689536" y="2284333"/>
                  <a:pt x="5689536" y="2280541"/>
                </a:cubicBezTo>
                <a:cubicBezTo>
                  <a:pt x="5689536" y="2274903"/>
                  <a:pt x="5689594" y="2269279"/>
                  <a:pt x="5690906" y="2263693"/>
                </a:cubicBezTo>
                <a:cubicBezTo>
                  <a:pt x="5690864" y="2232611"/>
                  <a:pt x="5693314" y="2201969"/>
                  <a:pt x="5698370" y="2171962"/>
                </a:cubicBezTo>
                <a:lnTo>
                  <a:pt x="5698911" y="2165325"/>
                </a:lnTo>
                <a:cubicBezTo>
                  <a:pt x="5699079" y="2165320"/>
                  <a:pt x="5699249" y="2165315"/>
                  <a:pt x="5699416" y="2165262"/>
                </a:cubicBezTo>
                <a:cubicBezTo>
                  <a:pt x="5749693" y="1815167"/>
                  <a:pt x="6030732" y="1536596"/>
                  <a:pt x="6389582" y="1477664"/>
                </a:cubicBezTo>
                <a:lnTo>
                  <a:pt x="6389699" y="1476525"/>
                </a:lnTo>
                <a:cubicBezTo>
                  <a:pt x="6395008" y="1475523"/>
                  <a:pt x="6400336" y="1474582"/>
                  <a:pt x="6405912" y="1474998"/>
                </a:cubicBezTo>
                <a:cubicBezTo>
                  <a:pt x="6437095" y="1469485"/>
                  <a:pt x="6468988" y="1466527"/>
                  <a:pt x="6501373" y="1466004"/>
                </a:cubicBezTo>
                <a:close/>
                <a:moveTo>
                  <a:pt x="4840098" y="1464394"/>
                </a:moveTo>
                <a:lnTo>
                  <a:pt x="4857185" y="1466004"/>
                </a:lnTo>
                <a:cubicBezTo>
                  <a:pt x="4889571" y="1466527"/>
                  <a:pt x="4921463" y="1469485"/>
                  <a:pt x="4952647" y="1474998"/>
                </a:cubicBezTo>
                <a:cubicBezTo>
                  <a:pt x="4958223" y="1474582"/>
                  <a:pt x="4963551" y="1475523"/>
                  <a:pt x="4968859" y="1476525"/>
                </a:cubicBezTo>
                <a:lnTo>
                  <a:pt x="4968976" y="1477664"/>
                </a:lnTo>
                <a:cubicBezTo>
                  <a:pt x="5327827" y="1536596"/>
                  <a:pt x="5608866" y="1815167"/>
                  <a:pt x="5659142" y="2165262"/>
                </a:cubicBezTo>
                <a:cubicBezTo>
                  <a:pt x="5659310" y="2165315"/>
                  <a:pt x="5659479" y="2165320"/>
                  <a:pt x="5659648" y="2165325"/>
                </a:cubicBezTo>
                <a:lnTo>
                  <a:pt x="5660188" y="2171962"/>
                </a:lnTo>
                <a:cubicBezTo>
                  <a:pt x="5665245" y="2201969"/>
                  <a:pt x="5667694" y="2232611"/>
                  <a:pt x="5667652" y="2263693"/>
                </a:cubicBezTo>
                <a:cubicBezTo>
                  <a:pt x="5668964" y="2269279"/>
                  <a:pt x="5669023" y="2274903"/>
                  <a:pt x="5669023" y="2280541"/>
                </a:cubicBezTo>
                <a:cubicBezTo>
                  <a:pt x="5669023" y="2284333"/>
                  <a:pt x="5668996" y="2288119"/>
                  <a:pt x="5668430" y="2291891"/>
                </a:cubicBezTo>
                <a:lnTo>
                  <a:pt x="5667931" y="2291858"/>
                </a:lnTo>
                <a:lnTo>
                  <a:pt x="5667905" y="2292349"/>
                </a:lnTo>
                <a:lnTo>
                  <a:pt x="5650786" y="2290736"/>
                </a:lnTo>
                <a:cubicBezTo>
                  <a:pt x="5618412" y="2290213"/>
                  <a:pt x="5586532" y="2287255"/>
                  <a:pt x="5555360" y="2281745"/>
                </a:cubicBezTo>
                <a:cubicBezTo>
                  <a:pt x="5549783" y="2282161"/>
                  <a:pt x="5544454" y="2281220"/>
                  <a:pt x="5539143" y="2280217"/>
                </a:cubicBezTo>
                <a:lnTo>
                  <a:pt x="5539027" y="2279078"/>
                </a:lnTo>
                <a:cubicBezTo>
                  <a:pt x="5180176" y="2220146"/>
                  <a:pt x="4899137" y="1941574"/>
                  <a:pt x="4848861" y="1591480"/>
                </a:cubicBezTo>
                <a:cubicBezTo>
                  <a:pt x="4848694" y="1591427"/>
                  <a:pt x="4848525" y="1591423"/>
                  <a:pt x="4848356" y="1591418"/>
                </a:cubicBezTo>
                <a:lnTo>
                  <a:pt x="4847817" y="1584794"/>
                </a:lnTo>
                <a:cubicBezTo>
                  <a:pt x="4842759" y="1554782"/>
                  <a:pt x="4840308" y="1524133"/>
                  <a:pt x="4840350" y="1493044"/>
                </a:cubicBezTo>
                <a:cubicBezTo>
                  <a:pt x="4839038" y="1487460"/>
                  <a:pt x="4838980" y="1481838"/>
                  <a:pt x="4838980" y="1476202"/>
                </a:cubicBezTo>
                <a:lnTo>
                  <a:pt x="4839574" y="1464852"/>
                </a:lnTo>
                <a:lnTo>
                  <a:pt x="4840072" y="1464884"/>
                </a:lnTo>
                <a:close/>
                <a:moveTo>
                  <a:pt x="4826310" y="1464394"/>
                </a:moveTo>
                <a:lnTo>
                  <a:pt x="4826336" y="1464884"/>
                </a:lnTo>
                <a:lnTo>
                  <a:pt x="4826834" y="1464852"/>
                </a:lnTo>
                <a:lnTo>
                  <a:pt x="4827428" y="1476202"/>
                </a:lnTo>
                <a:cubicBezTo>
                  <a:pt x="4827428" y="1481838"/>
                  <a:pt x="4827369" y="1487460"/>
                  <a:pt x="4826057" y="1493044"/>
                </a:cubicBezTo>
                <a:cubicBezTo>
                  <a:pt x="4826099" y="1524133"/>
                  <a:pt x="4823649" y="1554782"/>
                  <a:pt x="4818590" y="1584794"/>
                </a:cubicBezTo>
                <a:lnTo>
                  <a:pt x="4818052" y="1591418"/>
                </a:lnTo>
                <a:cubicBezTo>
                  <a:pt x="4817882" y="1591423"/>
                  <a:pt x="4817714" y="1591427"/>
                  <a:pt x="4817546" y="1591480"/>
                </a:cubicBezTo>
                <a:cubicBezTo>
                  <a:pt x="4767271" y="1941574"/>
                  <a:pt x="4486232" y="2220146"/>
                  <a:pt x="4127381" y="2279078"/>
                </a:cubicBezTo>
                <a:lnTo>
                  <a:pt x="4127264" y="2280217"/>
                </a:lnTo>
                <a:cubicBezTo>
                  <a:pt x="4121954" y="2281220"/>
                  <a:pt x="4116625" y="2282161"/>
                  <a:pt x="4111048" y="2281745"/>
                </a:cubicBezTo>
                <a:cubicBezTo>
                  <a:pt x="4079876" y="2287255"/>
                  <a:pt x="4047996" y="2290213"/>
                  <a:pt x="4015621" y="2290736"/>
                </a:cubicBezTo>
                <a:lnTo>
                  <a:pt x="3998503" y="2292349"/>
                </a:lnTo>
                <a:lnTo>
                  <a:pt x="3998477" y="2291858"/>
                </a:lnTo>
                <a:lnTo>
                  <a:pt x="3997978" y="2291891"/>
                </a:lnTo>
                <a:cubicBezTo>
                  <a:pt x="3997412" y="2288119"/>
                  <a:pt x="3997385" y="2284333"/>
                  <a:pt x="3997385" y="2280541"/>
                </a:cubicBezTo>
                <a:cubicBezTo>
                  <a:pt x="3997385" y="2274903"/>
                  <a:pt x="3997443" y="2269279"/>
                  <a:pt x="3998755" y="2263693"/>
                </a:cubicBezTo>
                <a:cubicBezTo>
                  <a:pt x="3998713" y="2232611"/>
                  <a:pt x="4001163" y="2201969"/>
                  <a:pt x="4006219" y="2171962"/>
                </a:cubicBezTo>
                <a:lnTo>
                  <a:pt x="4006760" y="2165325"/>
                </a:lnTo>
                <a:cubicBezTo>
                  <a:pt x="4006928" y="2165320"/>
                  <a:pt x="4007098" y="2165315"/>
                  <a:pt x="4007265" y="2165262"/>
                </a:cubicBezTo>
                <a:cubicBezTo>
                  <a:pt x="4057542" y="1815167"/>
                  <a:pt x="4338581" y="1536596"/>
                  <a:pt x="4697431" y="1477664"/>
                </a:cubicBezTo>
                <a:lnTo>
                  <a:pt x="4697548" y="1476525"/>
                </a:lnTo>
                <a:cubicBezTo>
                  <a:pt x="4702857" y="1475523"/>
                  <a:pt x="4708185" y="1474582"/>
                  <a:pt x="4713761" y="1474998"/>
                </a:cubicBezTo>
                <a:cubicBezTo>
                  <a:pt x="4744944" y="1469485"/>
                  <a:pt x="4776837" y="1466527"/>
                  <a:pt x="4809222" y="1466004"/>
                </a:cubicBezTo>
                <a:close/>
                <a:moveTo>
                  <a:pt x="3147947" y="1464394"/>
                </a:moveTo>
                <a:lnTo>
                  <a:pt x="3165034" y="1466004"/>
                </a:lnTo>
                <a:cubicBezTo>
                  <a:pt x="3197420" y="1466527"/>
                  <a:pt x="3229312" y="1469485"/>
                  <a:pt x="3260496" y="1474998"/>
                </a:cubicBezTo>
                <a:cubicBezTo>
                  <a:pt x="3266072" y="1474582"/>
                  <a:pt x="3271400" y="1475523"/>
                  <a:pt x="3276708" y="1476525"/>
                </a:cubicBezTo>
                <a:lnTo>
                  <a:pt x="3276826" y="1477664"/>
                </a:lnTo>
                <a:cubicBezTo>
                  <a:pt x="3635676" y="1536596"/>
                  <a:pt x="3916715" y="1815167"/>
                  <a:pt x="3966991" y="2165262"/>
                </a:cubicBezTo>
                <a:cubicBezTo>
                  <a:pt x="3967159" y="2165315"/>
                  <a:pt x="3967328" y="2165320"/>
                  <a:pt x="3967497" y="2165325"/>
                </a:cubicBezTo>
                <a:lnTo>
                  <a:pt x="3968037" y="2171962"/>
                </a:lnTo>
                <a:cubicBezTo>
                  <a:pt x="3973094" y="2201969"/>
                  <a:pt x="3975543" y="2232611"/>
                  <a:pt x="3975501" y="2263693"/>
                </a:cubicBezTo>
                <a:cubicBezTo>
                  <a:pt x="3976813" y="2269279"/>
                  <a:pt x="3976872" y="2274903"/>
                  <a:pt x="3976872" y="2280541"/>
                </a:cubicBezTo>
                <a:cubicBezTo>
                  <a:pt x="3976872" y="2284333"/>
                  <a:pt x="3976845" y="2288119"/>
                  <a:pt x="3976279" y="2291891"/>
                </a:cubicBezTo>
                <a:lnTo>
                  <a:pt x="3975780" y="2291858"/>
                </a:lnTo>
                <a:lnTo>
                  <a:pt x="3975754" y="2292349"/>
                </a:lnTo>
                <a:lnTo>
                  <a:pt x="3958635" y="2290736"/>
                </a:lnTo>
                <a:cubicBezTo>
                  <a:pt x="3926261" y="2290213"/>
                  <a:pt x="3894381" y="2287255"/>
                  <a:pt x="3863209" y="2281745"/>
                </a:cubicBezTo>
                <a:cubicBezTo>
                  <a:pt x="3857632" y="2282161"/>
                  <a:pt x="3852303" y="2281220"/>
                  <a:pt x="3846992" y="2280217"/>
                </a:cubicBezTo>
                <a:lnTo>
                  <a:pt x="3846876" y="2279078"/>
                </a:lnTo>
                <a:cubicBezTo>
                  <a:pt x="3488025" y="2220146"/>
                  <a:pt x="3206986" y="1941574"/>
                  <a:pt x="3156710" y="1591480"/>
                </a:cubicBezTo>
                <a:cubicBezTo>
                  <a:pt x="3156543" y="1591427"/>
                  <a:pt x="3156374" y="1591423"/>
                  <a:pt x="3156205" y="1591418"/>
                </a:cubicBezTo>
                <a:lnTo>
                  <a:pt x="3155667" y="1584794"/>
                </a:lnTo>
                <a:cubicBezTo>
                  <a:pt x="3150608" y="1554782"/>
                  <a:pt x="3148157" y="1524133"/>
                  <a:pt x="3148199" y="1493044"/>
                </a:cubicBezTo>
                <a:cubicBezTo>
                  <a:pt x="3146887" y="1487460"/>
                  <a:pt x="3146829" y="1481838"/>
                  <a:pt x="3146829" y="1476202"/>
                </a:cubicBezTo>
                <a:lnTo>
                  <a:pt x="3147423" y="1464852"/>
                </a:lnTo>
                <a:lnTo>
                  <a:pt x="3147921" y="1464884"/>
                </a:lnTo>
                <a:close/>
                <a:moveTo>
                  <a:pt x="3134159" y="1464394"/>
                </a:moveTo>
                <a:lnTo>
                  <a:pt x="3134185" y="1464884"/>
                </a:lnTo>
                <a:lnTo>
                  <a:pt x="3134683" y="1464852"/>
                </a:lnTo>
                <a:lnTo>
                  <a:pt x="3135277" y="1476202"/>
                </a:lnTo>
                <a:cubicBezTo>
                  <a:pt x="3135277" y="1481838"/>
                  <a:pt x="3135218" y="1487460"/>
                  <a:pt x="3133906" y="1493044"/>
                </a:cubicBezTo>
                <a:cubicBezTo>
                  <a:pt x="3133948" y="1524133"/>
                  <a:pt x="3131498" y="1554782"/>
                  <a:pt x="3126439" y="1584794"/>
                </a:cubicBezTo>
                <a:lnTo>
                  <a:pt x="3125901" y="1591418"/>
                </a:lnTo>
                <a:cubicBezTo>
                  <a:pt x="3125731" y="1591423"/>
                  <a:pt x="3125563" y="1591427"/>
                  <a:pt x="3125395" y="1591480"/>
                </a:cubicBezTo>
                <a:cubicBezTo>
                  <a:pt x="3075120" y="1941574"/>
                  <a:pt x="2794081" y="2220146"/>
                  <a:pt x="2435230" y="2279078"/>
                </a:cubicBezTo>
                <a:lnTo>
                  <a:pt x="2435113" y="2280217"/>
                </a:lnTo>
                <a:cubicBezTo>
                  <a:pt x="2429803" y="2281220"/>
                  <a:pt x="2424474" y="2282161"/>
                  <a:pt x="2418897" y="2281745"/>
                </a:cubicBezTo>
                <a:cubicBezTo>
                  <a:pt x="2387725" y="2287255"/>
                  <a:pt x="2355845" y="2290213"/>
                  <a:pt x="2323470" y="2290736"/>
                </a:cubicBezTo>
                <a:lnTo>
                  <a:pt x="2306352" y="2292349"/>
                </a:lnTo>
                <a:lnTo>
                  <a:pt x="2306326" y="2291858"/>
                </a:lnTo>
                <a:lnTo>
                  <a:pt x="2305827" y="2291891"/>
                </a:lnTo>
                <a:cubicBezTo>
                  <a:pt x="2305261" y="2288119"/>
                  <a:pt x="2305234" y="2284333"/>
                  <a:pt x="2305234" y="2280541"/>
                </a:cubicBezTo>
                <a:cubicBezTo>
                  <a:pt x="2305234" y="2274903"/>
                  <a:pt x="2305292" y="2269279"/>
                  <a:pt x="2306604" y="2263693"/>
                </a:cubicBezTo>
                <a:cubicBezTo>
                  <a:pt x="2306562" y="2232611"/>
                  <a:pt x="2309012" y="2201969"/>
                  <a:pt x="2314068" y="2171962"/>
                </a:cubicBezTo>
                <a:lnTo>
                  <a:pt x="2314609" y="2165325"/>
                </a:lnTo>
                <a:cubicBezTo>
                  <a:pt x="2314777" y="2165320"/>
                  <a:pt x="2314947" y="2165315"/>
                  <a:pt x="2315114" y="2165262"/>
                </a:cubicBezTo>
                <a:cubicBezTo>
                  <a:pt x="2365391" y="1815167"/>
                  <a:pt x="2646430" y="1536596"/>
                  <a:pt x="3005280" y="1477664"/>
                </a:cubicBezTo>
                <a:lnTo>
                  <a:pt x="3005397" y="1476525"/>
                </a:lnTo>
                <a:cubicBezTo>
                  <a:pt x="3010706" y="1475523"/>
                  <a:pt x="3016034" y="1474582"/>
                  <a:pt x="3021610" y="1474998"/>
                </a:cubicBezTo>
                <a:cubicBezTo>
                  <a:pt x="3052793" y="1469485"/>
                  <a:pt x="3084686" y="1466527"/>
                  <a:pt x="3117071" y="1466004"/>
                </a:cubicBezTo>
                <a:close/>
                <a:moveTo>
                  <a:pt x="1455796" y="1464394"/>
                </a:moveTo>
                <a:lnTo>
                  <a:pt x="1472883" y="1466004"/>
                </a:lnTo>
                <a:cubicBezTo>
                  <a:pt x="1505269" y="1466527"/>
                  <a:pt x="1537161" y="1469485"/>
                  <a:pt x="1568345" y="1474998"/>
                </a:cubicBezTo>
                <a:cubicBezTo>
                  <a:pt x="1573921" y="1474582"/>
                  <a:pt x="1579249" y="1475523"/>
                  <a:pt x="1584557" y="1476525"/>
                </a:cubicBezTo>
                <a:lnTo>
                  <a:pt x="1584675" y="1477664"/>
                </a:lnTo>
                <a:cubicBezTo>
                  <a:pt x="1943525" y="1536596"/>
                  <a:pt x="2224564" y="1815167"/>
                  <a:pt x="2274840" y="2165262"/>
                </a:cubicBezTo>
                <a:cubicBezTo>
                  <a:pt x="2275008" y="2165315"/>
                  <a:pt x="2275177" y="2165320"/>
                  <a:pt x="2275346" y="2165325"/>
                </a:cubicBezTo>
                <a:lnTo>
                  <a:pt x="2275886" y="2171962"/>
                </a:lnTo>
                <a:cubicBezTo>
                  <a:pt x="2280943" y="2201969"/>
                  <a:pt x="2283392" y="2232611"/>
                  <a:pt x="2283350" y="2263693"/>
                </a:cubicBezTo>
                <a:cubicBezTo>
                  <a:pt x="2284662" y="2269279"/>
                  <a:pt x="2284721" y="2274903"/>
                  <a:pt x="2284721" y="2280541"/>
                </a:cubicBezTo>
                <a:cubicBezTo>
                  <a:pt x="2284721" y="2284333"/>
                  <a:pt x="2284694" y="2288119"/>
                  <a:pt x="2284128" y="2291891"/>
                </a:cubicBezTo>
                <a:lnTo>
                  <a:pt x="2283629" y="2291858"/>
                </a:lnTo>
                <a:lnTo>
                  <a:pt x="2283603" y="2292349"/>
                </a:lnTo>
                <a:lnTo>
                  <a:pt x="2266484" y="2290736"/>
                </a:lnTo>
                <a:cubicBezTo>
                  <a:pt x="2234110" y="2290213"/>
                  <a:pt x="2202230" y="2287255"/>
                  <a:pt x="2171058" y="2281745"/>
                </a:cubicBezTo>
                <a:cubicBezTo>
                  <a:pt x="2165481" y="2282161"/>
                  <a:pt x="2160152" y="2281220"/>
                  <a:pt x="2154841" y="2280217"/>
                </a:cubicBezTo>
                <a:lnTo>
                  <a:pt x="2154725" y="2279078"/>
                </a:lnTo>
                <a:cubicBezTo>
                  <a:pt x="1795874" y="2220146"/>
                  <a:pt x="1514835" y="1941574"/>
                  <a:pt x="1464559" y="1591480"/>
                </a:cubicBezTo>
                <a:cubicBezTo>
                  <a:pt x="1464392" y="1591427"/>
                  <a:pt x="1464223" y="1591423"/>
                  <a:pt x="1464054" y="1591418"/>
                </a:cubicBezTo>
                <a:lnTo>
                  <a:pt x="1463515" y="1584794"/>
                </a:lnTo>
                <a:cubicBezTo>
                  <a:pt x="1458457" y="1554782"/>
                  <a:pt x="1456006" y="1524133"/>
                  <a:pt x="1456048" y="1493044"/>
                </a:cubicBezTo>
                <a:cubicBezTo>
                  <a:pt x="1454736" y="1487460"/>
                  <a:pt x="1454678" y="1481838"/>
                  <a:pt x="1454678" y="1476202"/>
                </a:cubicBezTo>
                <a:lnTo>
                  <a:pt x="1455272" y="1464852"/>
                </a:lnTo>
                <a:lnTo>
                  <a:pt x="1455770" y="1464884"/>
                </a:lnTo>
                <a:close/>
                <a:moveTo>
                  <a:pt x="1442008" y="1464394"/>
                </a:moveTo>
                <a:lnTo>
                  <a:pt x="1442034" y="1464884"/>
                </a:lnTo>
                <a:lnTo>
                  <a:pt x="1442532" y="1464852"/>
                </a:lnTo>
                <a:lnTo>
                  <a:pt x="1443126" y="1476202"/>
                </a:lnTo>
                <a:cubicBezTo>
                  <a:pt x="1443126" y="1481838"/>
                  <a:pt x="1443067" y="1487460"/>
                  <a:pt x="1441755" y="1493044"/>
                </a:cubicBezTo>
                <a:cubicBezTo>
                  <a:pt x="1441797" y="1524133"/>
                  <a:pt x="1439347" y="1554782"/>
                  <a:pt x="1434288" y="1584794"/>
                </a:cubicBezTo>
                <a:lnTo>
                  <a:pt x="1433750" y="1591418"/>
                </a:lnTo>
                <a:cubicBezTo>
                  <a:pt x="1433580" y="1591423"/>
                  <a:pt x="1433412" y="1591427"/>
                  <a:pt x="1433244" y="1591480"/>
                </a:cubicBezTo>
                <a:cubicBezTo>
                  <a:pt x="1382969" y="1941574"/>
                  <a:pt x="1101930" y="2220146"/>
                  <a:pt x="743079" y="2279078"/>
                </a:cubicBezTo>
                <a:lnTo>
                  <a:pt x="742962" y="2280217"/>
                </a:lnTo>
                <a:cubicBezTo>
                  <a:pt x="737652" y="2281220"/>
                  <a:pt x="732323" y="2282161"/>
                  <a:pt x="726746" y="2281745"/>
                </a:cubicBezTo>
                <a:cubicBezTo>
                  <a:pt x="695574" y="2287255"/>
                  <a:pt x="663693" y="2290213"/>
                  <a:pt x="631319" y="2290736"/>
                </a:cubicBezTo>
                <a:lnTo>
                  <a:pt x="614201" y="2292349"/>
                </a:lnTo>
                <a:lnTo>
                  <a:pt x="614175" y="2291858"/>
                </a:lnTo>
                <a:lnTo>
                  <a:pt x="613676" y="2291891"/>
                </a:lnTo>
                <a:cubicBezTo>
                  <a:pt x="613110" y="2288119"/>
                  <a:pt x="613083" y="2284333"/>
                  <a:pt x="613083" y="2280541"/>
                </a:cubicBezTo>
                <a:cubicBezTo>
                  <a:pt x="613083" y="2274903"/>
                  <a:pt x="613141" y="2269279"/>
                  <a:pt x="614453" y="2263693"/>
                </a:cubicBezTo>
                <a:cubicBezTo>
                  <a:pt x="614411" y="2232611"/>
                  <a:pt x="616861" y="2201969"/>
                  <a:pt x="621917" y="2171962"/>
                </a:cubicBezTo>
                <a:lnTo>
                  <a:pt x="622458" y="2165325"/>
                </a:lnTo>
                <a:cubicBezTo>
                  <a:pt x="622626" y="2165320"/>
                  <a:pt x="622796" y="2165315"/>
                  <a:pt x="622963" y="2165262"/>
                </a:cubicBezTo>
                <a:cubicBezTo>
                  <a:pt x="673240" y="1815167"/>
                  <a:pt x="954279" y="1536596"/>
                  <a:pt x="1313129" y="1477664"/>
                </a:cubicBezTo>
                <a:lnTo>
                  <a:pt x="1313246" y="1476525"/>
                </a:lnTo>
                <a:cubicBezTo>
                  <a:pt x="1318555" y="1475523"/>
                  <a:pt x="1323883" y="1474582"/>
                  <a:pt x="1329459" y="1474998"/>
                </a:cubicBezTo>
                <a:cubicBezTo>
                  <a:pt x="1360642" y="1469485"/>
                  <a:pt x="1392535" y="1466527"/>
                  <a:pt x="1424920" y="1466004"/>
                </a:cubicBezTo>
                <a:close/>
                <a:moveTo>
                  <a:pt x="10909360" y="750600"/>
                </a:moveTo>
                <a:cubicBezTo>
                  <a:pt x="10962636" y="1021506"/>
                  <a:pt x="11177479" y="1236303"/>
                  <a:pt x="11452669" y="1295446"/>
                </a:cubicBezTo>
                <a:cubicBezTo>
                  <a:pt x="11399394" y="1024540"/>
                  <a:pt x="11184550" y="809743"/>
                  <a:pt x="10909360" y="750600"/>
                </a:cubicBezTo>
                <a:close/>
                <a:moveTo>
                  <a:pt x="10602109" y="750600"/>
                </a:moveTo>
                <a:cubicBezTo>
                  <a:pt x="10326919" y="809743"/>
                  <a:pt x="10112075" y="1024540"/>
                  <a:pt x="10058800" y="1295446"/>
                </a:cubicBezTo>
                <a:cubicBezTo>
                  <a:pt x="10333990" y="1236303"/>
                  <a:pt x="10548833" y="1021506"/>
                  <a:pt x="10602109" y="750600"/>
                </a:cubicBezTo>
                <a:close/>
                <a:moveTo>
                  <a:pt x="9217207" y="750600"/>
                </a:moveTo>
                <a:cubicBezTo>
                  <a:pt x="9270483" y="1021506"/>
                  <a:pt x="9485326" y="1236303"/>
                  <a:pt x="9760516" y="1295446"/>
                </a:cubicBezTo>
                <a:cubicBezTo>
                  <a:pt x="9707241" y="1024540"/>
                  <a:pt x="9492397" y="809743"/>
                  <a:pt x="9217207" y="750600"/>
                </a:cubicBezTo>
                <a:close/>
                <a:moveTo>
                  <a:pt x="8909958" y="750600"/>
                </a:moveTo>
                <a:cubicBezTo>
                  <a:pt x="8634768" y="809743"/>
                  <a:pt x="8419924" y="1024540"/>
                  <a:pt x="8366649" y="1295446"/>
                </a:cubicBezTo>
                <a:cubicBezTo>
                  <a:pt x="8641839" y="1236303"/>
                  <a:pt x="8856682" y="1021506"/>
                  <a:pt x="8909958" y="750600"/>
                </a:cubicBezTo>
                <a:close/>
                <a:moveTo>
                  <a:pt x="7525056" y="750600"/>
                </a:moveTo>
                <a:cubicBezTo>
                  <a:pt x="7578332" y="1021506"/>
                  <a:pt x="7793175" y="1236303"/>
                  <a:pt x="8068365" y="1295446"/>
                </a:cubicBezTo>
                <a:cubicBezTo>
                  <a:pt x="8015090" y="1024540"/>
                  <a:pt x="7800246" y="809743"/>
                  <a:pt x="7525056" y="750600"/>
                </a:cubicBezTo>
                <a:close/>
                <a:moveTo>
                  <a:pt x="7217807" y="750600"/>
                </a:moveTo>
                <a:cubicBezTo>
                  <a:pt x="6942617" y="809743"/>
                  <a:pt x="6727773" y="1024540"/>
                  <a:pt x="6674498" y="1295446"/>
                </a:cubicBezTo>
                <a:cubicBezTo>
                  <a:pt x="6949688" y="1236303"/>
                  <a:pt x="7164531" y="1021506"/>
                  <a:pt x="7217807" y="750600"/>
                </a:cubicBezTo>
                <a:close/>
                <a:moveTo>
                  <a:pt x="5832905" y="750600"/>
                </a:moveTo>
                <a:cubicBezTo>
                  <a:pt x="5886181" y="1021506"/>
                  <a:pt x="6101024" y="1236303"/>
                  <a:pt x="6376214" y="1295446"/>
                </a:cubicBezTo>
                <a:cubicBezTo>
                  <a:pt x="6322939" y="1024540"/>
                  <a:pt x="6108095" y="809743"/>
                  <a:pt x="5832905" y="750600"/>
                </a:cubicBezTo>
                <a:close/>
                <a:moveTo>
                  <a:pt x="5525656" y="750600"/>
                </a:moveTo>
                <a:cubicBezTo>
                  <a:pt x="5250466" y="809743"/>
                  <a:pt x="5035622" y="1024540"/>
                  <a:pt x="4982347" y="1295446"/>
                </a:cubicBezTo>
                <a:cubicBezTo>
                  <a:pt x="5257537" y="1236303"/>
                  <a:pt x="5472380" y="1021506"/>
                  <a:pt x="5525656" y="750600"/>
                </a:cubicBezTo>
                <a:close/>
                <a:moveTo>
                  <a:pt x="4140754" y="750600"/>
                </a:moveTo>
                <a:cubicBezTo>
                  <a:pt x="4194030" y="1021506"/>
                  <a:pt x="4408873" y="1236303"/>
                  <a:pt x="4684063" y="1295446"/>
                </a:cubicBezTo>
                <a:cubicBezTo>
                  <a:pt x="4630788" y="1024540"/>
                  <a:pt x="4415944" y="809743"/>
                  <a:pt x="4140754" y="750600"/>
                </a:cubicBezTo>
                <a:close/>
                <a:moveTo>
                  <a:pt x="3833505" y="750600"/>
                </a:moveTo>
                <a:cubicBezTo>
                  <a:pt x="3558315" y="809743"/>
                  <a:pt x="3343471" y="1024540"/>
                  <a:pt x="3290196" y="1295446"/>
                </a:cubicBezTo>
                <a:cubicBezTo>
                  <a:pt x="3565386" y="1236303"/>
                  <a:pt x="3780229" y="1021506"/>
                  <a:pt x="3833505" y="750600"/>
                </a:cubicBezTo>
                <a:close/>
                <a:moveTo>
                  <a:pt x="2448603" y="750600"/>
                </a:moveTo>
                <a:cubicBezTo>
                  <a:pt x="2501879" y="1021506"/>
                  <a:pt x="2716722" y="1236303"/>
                  <a:pt x="2991912" y="1295446"/>
                </a:cubicBezTo>
                <a:cubicBezTo>
                  <a:pt x="2938637" y="1024540"/>
                  <a:pt x="2723793" y="809743"/>
                  <a:pt x="2448603" y="750600"/>
                </a:cubicBezTo>
                <a:close/>
                <a:moveTo>
                  <a:pt x="2141354" y="750600"/>
                </a:moveTo>
                <a:cubicBezTo>
                  <a:pt x="1866164" y="809743"/>
                  <a:pt x="1651320" y="1024540"/>
                  <a:pt x="1598045" y="1295446"/>
                </a:cubicBezTo>
                <a:cubicBezTo>
                  <a:pt x="1873235" y="1236303"/>
                  <a:pt x="2088078" y="1021506"/>
                  <a:pt x="2141354" y="750600"/>
                </a:cubicBezTo>
                <a:close/>
                <a:moveTo>
                  <a:pt x="756452" y="750600"/>
                </a:moveTo>
                <a:cubicBezTo>
                  <a:pt x="809728" y="1021506"/>
                  <a:pt x="1024571" y="1236303"/>
                  <a:pt x="1299761" y="1295446"/>
                </a:cubicBezTo>
                <a:cubicBezTo>
                  <a:pt x="1246486" y="1024540"/>
                  <a:pt x="1031642" y="809743"/>
                  <a:pt x="756452" y="750600"/>
                </a:cubicBezTo>
                <a:close/>
                <a:moveTo>
                  <a:pt x="12192000" y="647790"/>
                </a:moveTo>
                <a:lnTo>
                  <a:pt x="12192000" y="780838"/>
                </a:lnTo>
                <a:cubicBezTo>
                  <a:pt x="11966807" y="865550"/>
                  <a:pt x="11797421" y="1059155"/>
                  <a:pt x="11750953" y="1295446"/>
                </a:cubicBezTo>
                <a:cubicBezTo>
                  <a:pt x="11935988" y="1255679"/>
                  <a:pt x="12093739" y="1145540"/>
                  <a:pt x="12192000" y="994335"/>
                </a:cubicBezTo>
                <a:lnTo>
                  <a:pt x="12192000" y="1195909"/>
                </a:lnTo>
                <a:cubicBezTo>
                  <a:pt x="12071770" y="1314911"/>
                  <a:pt x="11914089" y="1397686"/>
                  <a:pt x="11737582" y="1426902"/>
                </a:cubicBezTo>
                <a:lnTo>
                  <a:pt x="11737466" y="1428050"/>
                </a:lnTo>
                <a:cubicBezTo>
                  <a:pt x="11732155" y="1429061"/>
                  <a:pt x="11726826" y="1430009"/>
                  <a:pt x="11721249" y="1429590"/>
                </a:cubicBezTo>
                <a:cubicBezTo>
                  <a:pt x="11690077" y="1435144"/>
                  <a:pt x="11658197" y="1438125"/>
                  <a:pt x="11625822" y="1438652"/>
                </a:cubicBezTo>
                <a:lnTo>
                  <a:pt x="11608704" y="1440278"/>
                </a:lnTo>
                <a:lnTo>
                  <a:pt x="11608678" y="1439783"/>
                </a:lnTo>
                <a:lnTo>
                  <a:pt x="11608179" y="1439816"/>
                </a:lnTo>
                <a:cubicBezTo>
                  <a:pt x="11607613" y="1436014"/>
                  <a:pt x="11607586" y="1432198"/>
                  <a:pt x="11607586" y="1428376"/>
                </a:cubicBezTo>
                <a:cubicBezTo>
                  <a:pt x="11607586" y="1422694"/>
                  <a:pt x="11607645" y="1417025"/>
                  <a:pt x="11608957" y="1411395"/>
                </a:cubicBezTo>
                <a:cubicBezTo>
                  <a:pt x="11608914" y="1380067"/>
                  <a:pt x="11611364" y="1349182"/>
                  <a:pt x="11616421" y="1318938"/>
                </a:cubicBezTo>
                <a:lnTo>
                  <a:pt x="11616961" y="1312248"/>
                </a:lnTo>
                <a:cubicBezTo>
                  <a:pt x="11617130" y="1312243"/>
                  <a:pt x="11617299" y="1312238"/>
                  <a:pt x="11617466" y="1312185"/>
                </a:cubicBezTo>
                <a:cubicBezTo>
                  <a:pt x="11662185" y="998329"/>
                  <a:pt x="11889463" y="741504"/>
                  <a:pt x="12192000" y="647790"/>
                </a:cubicBezTo>
                <a:close/>
                <a:moveTo>
                  <a:pt x="10767111" y="605769"/>
                </a:moveTo>
                <a:lnTo>
                  <a:pt x="10784198" y="607392"/>
                </a:lnTo>
                <a:cubicBezTo>
                  <a:pt x="10816584" y="607919"/>
                  <a:pt x="10848477" y="610900"/>
                  <a:pt x="10879660" y="616457"/>
                </a:cubicBezTo>
                <a:cubicBezTo>
                  <a:pt x="10885236" y="616038"/>
                  <a:pt x="10890564" y="616986"/>
                  <a:pt x="10895873" y="617996"/>
                </a:cubicBezTo>
                <a:lnTo>
                  <a:pt x="10895990" y="619144"/>
                </a:lnTo>
                <a:cubicBezTo>
                  <a:pt x="11254840" y="678542"/>
                  <a:pt x="11535879" y="959319"/>
                  <a:pt x="11586156" y="1312185"/>
                </a:cubicBezTo>
                <a:cubicBezTo>
                  <a:pt x="11586323" y="1312238"/>
                  <a:pt x="11586492" y="1312243"/>
                  <a:pt x="11586661" y="1312248"/>
                </a:cubicBezTo>
                <a:lnTo>
                  <a:pt x="11587201" y="1318938"/>
                </a:lnTo>
                <a:cubicBezTo>
                  <a:pt x="11592258" y="1349182"/>
                  <a:pt x="11594708" y="1380067"/>
                  <a:pt x="11594665" y="1411395"/>
                </a:cubicBezTo>
                <a:cubicBezTo>
                  <a:pt x="11595977" y="1417025"/>
                  <a:pt x="11596036" y="1422694"/>
                  <a:pt x="11596036" y="1428376"/>
                </a:cubicBezTo>
                <a:cubicBezTo>
                  <a:pt x="11596036" y="1432198"/>
                  <a:pt x="11596009" y="1436014"/>
                  <a:pt x="11595443" y="1439816"/>
                </a:cubicBezTo>
                <a:lnTo>
                  <a:pt x="11594944" y="1439783"/>
                </a:lnTo>
                <a:lnTo>
                  <a:pt x="11594918" y="1440278"/>
                </a:lnTo>
                <a:lnTo>
                  <a:pt x="11577800" y="1438652"/>
                </a:lnTo>
                <a:cubicBezTo>
                  <a:pt x="11545425" y="1438125"/>
                  <a:pt x="11513545" y="1435144"/>
                  <a:pt x="11482373" y="1429590"/>
                </a:cubicBezTo>
                <a:cubicBezTo>
                  <a:pt x="11476796" y="1430009"/>
                  <a:pt x="11471467" y="1429061"/>
                  <a:pt x="11466156" y="1428050"/>
                </a:cubicBezTo>
                <a:lnTo>
                  <a:pt x="11466040" y="1426902"/>
                </a:lnTo>
                <a:cubicBezTo>
                  <a:pt x="11107189" y="1367503"/>
                  <a:pt x="10826150" y="1086726"/>
                  <a:pt x="10775875" y="733861"/>
                </a:cubicBezTo>
                <a:cubicBezTo>
                  <a:pt x="10775707" y="733808"/>
                  <a:pt x="10775539" y="733803"/>
                  <a:pt x="10775369" y="733798"/>
                </a:cubicBezTo>
                <a:lnTo>
                  <a:pt x="10774831" y="727122"/>
                </a:lnTo>
                <a:cubicBezTo>
                  <a:pt x="10769772" y="696872"/>
                  <a:pt x="10767321" y="665981"/>
                  <a:pt x="10767364" y="634646"/>
                </a:cubicBezTo>
                <a:cubicBezTo>
                  <a:pt x="10766052" y="629018"/>
                  <a:pt x="10765993" y="623351"/>
                  <a:pt x="10765993" y="617670"/>
                </a:cubicBezTo>
                <a:lnTo>
                  <a:pt x="10766587" y="606230"/>
                </a:lnTo>
                <a:lnTo>
                  <a:pt x="10767085" y="606263"/>
                </a:lnTo>
                <a:close/>
                <a:moveTo>
                  <a:pt x="10744358" y="605769"/>
                </a:moveTo>
                <a:lnTo>
                  <a:pt x="10744384" y="606263"/>
                </a:lnTo>
                <a:lnTo>
                  <a:pt x="10744882" y="606230"/>
                </a:lnTo>
                <a:lnTo>
                  <a:pt x="10745476" y="617670"/>
                </a:lnTo>
                <a:cubicBezTo>
                  <a:pt x="10745476" y="623351"/>
                  <a:pt x="10745417" y="629018"/>
                  <a:pt x="10744105" y="634646"/>
                </a:cubicBezTo>
                <a:cubicBezTo>
                  <a:pt x="10744148" y="665981"/>
                  <a:pt x="10741697" y="696872"/>
                  <a:pt x="10736638" y="727122"/>
                </a:cubicBezTo>
                <a:lnTo>
                  <a:pt x="10736100" y="733798"/>
                </a:lnTo>
                <a:cubicBezTo>
                  <a:pt x="10735930" y="733803"/>
                  <a:pt x="10735762" y="733808"/>
                  <a:pt x="10735594" y="733861"/>
                </a:cubicBezTo>
                <a:cubicBezTo>
                  <a:pt x="10685319" y="1086726"/>
                  <a:pt x="10404280" y="1367503"/>
                  <a:pt x="10045429" y="1426902"/>
                </a:cubicBezTo>
                <a:lnTo>
                  <a:pt x="10045313" y="1428050"/>
                </a:lnTo>
                <a:cubicBezTo>
                  <a:pt x="10040002" y="1429061"/>
                  <a:pt x="10034673" y="1430009"/>
                  <a:pt x="10029096" y="1429590"/>
                </a:cubicBezTo>
                <a:cubicBezTo>
                  <a:pt x="9997924" y="1435144"/>
                  <a:pt x="9966044" y="1438125"/>
                  <a:pt x="9933669" y="1438652"/>
                </a:cubicBezTo>
                <a:lnTo>
                  <a:pt x="9916551" y="1440278"/>
                </a:lnTo>
                <a:lnTo>
                  <a:pt x="9916525" y="1439783"/>
                </a:lnTo>
                <a:lnTo>
                  <a:pt x="9916026" y="1439816"/>
                </a:lnTo>
                <a:cubicBezTo>
                  <a:pt x="9915460" y="1436014"/>
                  <a:pt x="9915433" y="1432198"/>
                  <a:pt x="9915433" y="1428376"/>
                </a:cubicBezTo>
                <a:cubicBezTo>
                  <a:pt x="9915433" y="1422694"/>
                  <a:pt x="9915492" y="1417025"/>
                  <a:pt x="9916804" y="1411395"/>
                </a:cubicBezTo>
                <a:cubicBezTo>
                  <a:pt x="9916761" y="1380067"/>
                  <a:pt x="9919211" y="1349182"/>
                  <a:pt x="9924268" y="1318938"/>
                </a:cubicBezTo>
                <a:lnTo>
                  <a:pt x="9924808" y="1312248"/>
                </a:lnTo>
                <a:cubicBezTo>
                  <a:pt x="9924977" y="1312243"/>
                  <a:pt x="9925146" y="1312238"/>
                  <a:pt x="9925314" y="1312185"/>
                </a:cubicBezTo>
                <a:cubicBezTo>
                  <a:pt x="9975590" y="959319"/>
                  <a:pt x="10256629" y="678542"/>
                  <a:pt x="10615479" y="619144"/>
                </a:cubicBezTo>
                <a:lnTo>
                  <a:pt x="10615596" y="617996"/>
                </a:lnTo>
                <a:cubicBezTo>
                  <a:pt x="10620905" y="616986"/>
                  <a:pt x="10626233" y="616038"/>
                  <a:pt x="10631809" y="616457"/>
                </a:cubicBezTo>
                <a:cubicBezTo>
                  <a:pt x="10662992" y="610900"/>
                  <a:pt x="10694885" y="607919"/>
                  <a:pt x="10727271" y="607392"/>
                </a:cubicBezTo>
                <a:close/>
                <a:moveTo>
                  <a:pt x="9074958" y="605769"/>
                </a:moveTo>
                <a:lnTo>
                  <a:pt x="9092045" y="607392"/>
                </a:lnTo>
                <a:cubicBezTo>
                  <a:pt x="9124431" y="607919"/>
                  <a:pt x="9156324" y="610900"/>
                  <a:pt x="9187507" y="616457"/>
                </a:cubicBezTo>
                <a:cubicBezTo>
                  <a:pt x="9193083" y="616038"/>
                  <a:pt x="9198411" y="616986"/>
                  <a:pt x="9203720" y="617996"/>
                </a:cubicBezTo>
                <a:lnTo>
                  <a:pt x="9203837" y="619144"/>
                </a:lnTo>
                <a:cubicBezTo>
                  <a:pt x="9562687" y="678542"/>
                  <a:pt x="9843726" y="959319"/>
                  <a:pt x="9894002" y="1312185"/>
                </a:cubicBezTo>
                <a:cubicBezTo>
                  <a:pt x="9894170" y="1312238"/>
                  <a:pt x="9894339" y="1312243"/>
                  <a:pt x="9894508" y="1312248"/>
                </a:cubicBezTo>
                <a:lnTo>
                  <a:pt x="9895048" y="1318938"/>
                </a:lnTo>
                <a:cubicBezTo>
                  <a:pt x="9900105" y="1349182"/>
                  <a:pt x="9902555" y="1380067"/>
                  <a:pt x="9902512" y="1411395"/>
                </a:cubicBezTo>
                <a:cubicBezTo>
                  <a:pt x="9903824" y="1417025"/>
                  <a:pt x="9903883" y="1422694"/>
                  <a:pt x="9903883" y="1428376"/>
                </a:cubicBezTo>
                <a:cubicBezTo>
                  <a:pt x="9903883" y="1432198"/>
                  <a:pt x="9903856" y="1436014"/>
                  <a:pt x="9903290" y="1439816"/>
                </a:cubicBezTo>
                <a:lnTo>
                  <a:pt x="9902791" y="1439783"/>
                </a:lnTo>
                <a:lnTo>
                  <a:pt x="9902765" y="1440278"/>
                </a:lnTo>
                <a:lnTo>
                  <a:pt x="9885647" y="1438652"/>
                </a:lnTo>
                <a:cubicBezTo>
                  <a:pt x="9853272" y="1438125"/>
                  <a:pt x="9821392" y="1435144"/>
                  <a:pt x="9790220" y="1429590"/>
                </a:cubicBezTo>
                <a:cubicBezTo>
                  <a:pt x="9784643" y="1430009"/>
                  <a:pt x="9779314" y="1429061"/>
                  <a:pt x="9774003" y="1428050"/>
                </a:cubicBezTo>
                <a:lnTo>
                  <a:pt x="9773887" y="1426902"/>
                </a:lnTo>
                <a:cubicBezTo>
                  <a:pt x="9415036" y="1367503"/>
                  <a:pt x="9133997" y="1086726"/>
                  <a:pt x="9083722" y="733861"/>
                </a:cubicBezTo>
                <a:cubicBezTo>
                  <a:pt x="9083554" y="733808"/>
                  <a:pt x="9083386" y="733803"/>
                  <a:pt x="9083216" y="733798"/>
                </a:cubicBezTo>
                <a:lnTo>
                  <a:pt x="9082678" y="727122"/>
                </a:lnTo>
                <a:cubicBezTo>
                  <a:pt x="9077619" y="696872"/>
                  <a:pt x="9075168" y="665981"/>
                  <a:pt x="9075211" y="634646"/>
                </a:cubicBezTo>
                <a:cubicBezTo>
                  <a:pt x="9073899" y="629018"/>
                  <a:pt x="9073840" y="623351"/>
                  <a:pt x="9073840" y="617670"/>
                </a:cubicBezTo>
                <a:lnTo>
                  <a:pt x="9074434" y="606230"/>
                </a:lnTo>
                <a:lnTo>
                  <a:pt x="9074932" y="606263"/>
                </a:lnTo>
                <a:close/>
                <a:moveTo>
                  <a:pt x="9052207" y="605769"/>
                </a:moveTo>
                <a:lnTo>
                  <a:pt x="9052233" y="606263"/>
                </a:lnTo>
                <a:lnTo>
                  <a:pt x="9052731" y="606230"/>
                </a:lnTo>
                <a:lnTo>
                  <a:pt x="9053325" y="617670"/>
                </a:lnTo>
                <a:cubicBezTo>
                  <a:pt x="9053325" y="623351"/>
                  <a:pt x="9053266" y="629018"/>
                  <a:pt x="9051954" y="634646"/>
                </a:cubicBezTo>
                <a:cubicBezTo>
                  <a:pt x="9051997" y="665981"/>
                  <a:pt x="9049546" y="696872"/>
                  <a:pt x="9044487" y="727122"/>
                </a:cubicBezTo>
                <a:lnTo>
                  <a:pt x="9043949" y="733798"/>
                </a:lnTo>
                <a:cubicBezTo>
                  <a:pt x="9043779" y="733803"/>
                  <a:pt x="9043611" y="733808"/>
                  <a:pt x="9043443" y="733861"/>
                </a:cubicBezTo>
                <a:cubicBezTo>
                  <a:pt x="8993168" y="1086726"/>
                  <a:pt x="8712129" y="1367503"/>
                  <a:pt x="8353278" y="1426902"/>
                </a:cubicBezTo>
                <a:lnTo>
                  <a:pt x="8353162" y="1428050"/>
                </a:lnTo>
                <a:cubicBezTo>
                  <a:pt x="8347851" y="1429061"/>
                  <a:pt x="8342522" y="1430009"/>
                  <a:pt x="8336945" y="1429590"/>
                </a:cubicBezTo>
                <a:cubicBezTo>
                  <a:pt x="8305773" y="1435144"/>
                  <a:pt x="8273893" y="1438125"/>
                  <a:pt x="8241519" y="1438652"/>
                </a:cubicBezTo>
                <a:lnTo>
                  <a:pt x="8224400" y="1440278"/>
                </a:lnTo>
                <a:lnTo>
                  <a:pt x="8224374" y="1439783"/>
                </a:lnTo>
                <a:lnTo>
                  <a:pt x="8223875" y="1439816"/>
                </a:lnTo>
                <a:cubicBezTo>
                  <a:pt x="8223309" y="1436014"/>
                  <a:pt x="8223282" y="1432198"/>
                  <a:pt x="8223282" y="1428376"/>
                </a:cubicBezTo>
                <a:cubicBezTo>
                  <a:pt x="8223282" y="1422694"/>
                  <a:pt x="8223341" y="1417025"/>
                  <a:pt x="8224653" y="1411395"/>
                </a:cubicBezTo>
                <a:cubicBezTo>
                  <a:pt x="8224611" y="1380067"/>
                  <a:pt x="8227060" y="1349182"/>
                  <a:pt x="8232117" y="1318938"/>
                </a:cubicBezTo>
                <a:lnTo>
                  <a:pt x="8232657" y="1312248"/>
                </a:lnTo>
                <a:cubicBezTo>
                  <a:pt x="8232826" y="1312243"/>
                  <a:pt x="8232995" y="1312238"/>
                  <a:pt x="8233163" y="1312185"/>
                </a:cubicBezTo>
                <a:cubicBezTo>
                  <a:pt x="8283439" y="959319"/>
                  <a:pt x="8564478" y="678542"/>
                  <a:pt x="8923328" y="619144"/>
                </a:cubicBezTo>
                <a:lnTo>
                  <a:pt x="8923445" y="617996"/>
                </a:lnTo>
                <a:cubicBezTo>
                  <a:pt x="8928754" y="616986"/>
                  <a:pt x="8934082" y="616038"/>
                  <a:pt x="8939658" y="616457"/>
                </a:cubicBezTo>
                <a:cubicBezTo>
                  <a:pt x="8970841" y="610900"/>
                  <a:pt x="9002734" y="607919"/>
                  <a:pt x="9035120" y="607392"/>
                </a:cubicBezTo>
                <a:close/>
                <a:moveTo>
                  <a:pt x="7382807" y="605769"/>
                </a:moveTo>
                <a:lnTo>
                  <a:pt x="7399895" y="607392"/>
                </a:lnTo>
                <a:cubicBezTo>
                  <a:pt x="7432280" y="607919"/>
                  <a:pt x="7464173" y="610900"/>
                  <a:pt x="7495356" y="616457"/>
                </a:cubicBezTo>
                <a:cubicBezTo>
                  <a:pt x="7500932" y="616038"/>
                  <a:pt x="7506260" y="616986"/>
                  <a:pt x="7511569" y="617996"/>
                </a:cubicBezTo>
                <a:lnTo>
                  <a:pt x="7511686" y="619144"/>
                </a:lnTo>
                <a:cubicBezTo>
                  <a:pt x="7870536" y="678542"/>
                  <a:pt x="8151575" y="959319"/>
                  <a:pt x="8201852" y="1312185"/>
                </a:cubicBezTo>
                <a:cubicBezTo>
                  <a:pt x="8202019" y="1312238"/>
                  <a:pt x="8202189" y="1312243"/>
                  <a:pt x="8202357" y="1312248"/>
                </a:cubicBezTo>
                <a:lnTo>
                  <a:pt x="8202898" y="1318938"/>
                </a:lnTo>
                <a:cubicBezTo>
                  <a:pt x="8207954" y="1349182"/>
                  <a:pt x="8210404" y="1380067"/>
                  <a:pt x="8210362" y="1411395"/>
                </a:cubicBezTo>
                <a:cubicBezTo>
                  <a:pt x="8211674" y="1417025"/>
                  <a:pt x="8211732" y="1422694"/>
                  <a:pt x="8211732" y="1428376"/>
                </a:cubicBezTo>
                <a:cubicBezTo>
                  <a:pt x="8211732" y="1432198"/>
                  <a:pt x="8211705" y="1436014"/>
                  <a:pt x="8211139" y="1439816"/>
                </a:cubicBezTo>
                <a:lnTo>
                  <a:pt x="8210640" y="1439783"/>
                </a:lnTo>
                <a:lnTo>
                  <a:pt x="8210614" y="1440278"/>
                </a:lnTo>
                <a:lnTo>
                  <a:pt x="8193496" y="1438652"/>
                </a:lnTo>
                <a:cubicBezTo>
                  <a:pt x="8161122" y="1438125"/>
                  <a:pt x="8129241" y="1435144"/>
                  <a:pt x="8098069" y="1429590"/>
                </a:cubicBezTo>
                <a:cubicBezTo>
                  <a:pt x="8092492" y="1430009"/>
                  <a:pt x="8087163" y="1429061"/>
                  <a:pt x="8081853" y="1428050"/>
                </a:cubicBezTo>
                <a:lnTo>
                  <a:pt x="8081737" y="1426902"/>
                </a:lnTo>
                <a:cubicBezTo>
                  <a:pt x="7722885" y="1367503"/>
                  <a:pt x="7441846" y="1086726"/>
                  <a:pt x="7391571" y="733861"/>
                </a:cubicBezTo>
                <a:cubicBezTo>
                  <a:pt x="7391403" y="733808"/>
                  <a:pt x="7391235" y="733803"/>
                  <a:pt x="7391065" y="733798"/>
                </a:cubicBezTo>
                <a:lnTo>
                  <a:pt x="7390527" y="727122"/>
                </a:lnTo>
                <a:cubicBezTo>
                  <a:pt x="7385468" y="696872"/>
                  <a:pt x="7383018" y="665981"/>
                  <a:pt x="7383060" y="634646"/>
                </a:cubicBezTo>
                <a:cubicBezTo>
                  <a:pt x="7381748" y="629018"/>
                  <a:pt x="7381689" y="623351"/>
                  <a:pt x="7381689" y="617670"/>
                </a:cubicBezTo>
                <a:lnTo>
                  <a:pt x="7382283" y="606230"/>
                </a:lnTo>
                <a:lnTo>
                  <a:pt x="7382781" y="606263"/>
                </a:lnTo>
                <a:close/>
                <a:moveTo>
                  <a:pt x="5690656" y="605769"/>
                </a:moveTo>
                <a:lnTo>
                  <a:pt x="5707743" y="607392"/>
                </a:lnTo>
                <a:cubicBezTo>
                  <a:pt x="5740129" y="607919"/>
                  <a:pt x="5772021" y="610900"/>
                  <a:pt x="5803205" y="616457"/>
                </a:cubicBezTo>
                <a:cubicBezTo>
                  <a:pt x="5808781" y="616038"/>
                  <a:pt x="5814109" y="616986"/>
                  <a:pt x="5819417" y="617996"/>
                </a:cubicBezTo>
                <a:lnTo>
                  <a:pt x="5819534" y="619144"/>
                </a:lnTo>
                <a:cubicBezTo>
                  <a:pt x="6178385" y="678542"/>
                  <a:pt x="6459424" y="959319"/>
                  <a:pt x="6509700" y="1312185"/>
                </a:cubicBezTo>
                <a:cubicBezTo>
                  <a:pt x="6509868" y="1312238"/>
                  <a:pt x="6510037" y="1312243"/>
                  <a:pt x="6510206" y="1312248"/>
                </a:cubicBezTo>
                <a:lnTo>
                  <a:pt x="6510746" y="1318938"/>
                </a:lnTo>
                <a:cubicBezTo>
                  <a:pt x="6515803" y="1349182"/>
                  <a:pt x="6518252" y="1380067"/>
                  <a:pt x="6518210" y="1411395"/>
                </a:cubicBezTo>
                <a:cubicBezTo>
                  <a:pt x="6519522" y="1417025"/>
                  <a:pt x="6519581" y="1422694"/>
                  <a:pt x="6519581" y="1428376"/>
                </a:cubicBezTo>
                <a:cubicBezTo>
                  <a:pt x="6519581" y="1432198"/>
                  <a:pt x="6519554" y="1436014"/>
                  <a:pt x="6518988" y="1439816"/>
                </a:cubicBezTo>
                <a:lnTo>
                  <a:pt x="6518489" y="1439783"/>
                </a:lnTo>
                <a:lnTo>
                  <a:pt x="6518463" y="1440278"/>
                </a:lnTo>
                <a:lnTo>
                  <a:pt x="6501344" y="1438652"/>
                </a:lnTo>
                <a:cubicBezTo>
                  <a:pt x="6468970" y="1438125"/>
                  <a:pt x="6437090" y="1435144"/>
                  <a:pt x="6405918" y="1429590"/>
                </a:cubicBezTo>
                <a:cubicBezTo>
                  <a:pt x="6400341" y="1430009"/>
                  <a:pt x="6395012" y="1429061"/>
                  <a:pt x="6389701" y="1428050"/>
                </a:cubicBezTo>
                <a:lnTo>
                  <a:pt x="6389585" y="1426902"/>
                </a:lnTo>
                <a:cubicBezTo>
                  <a:pt x="6030734" y="1367503"/>
                  <a:pt x="5749695" y="1086726"/>
                  <a:pt x="5699419" y="733861"/>
                </a:cubicBezTo>
                <a:cubicBezTo>
                  <a:pt x="5699252" y="733808"/>
                  <a:pt x="5699083" y="733803"/>
                  <a:pt x="5698914" y="733798"/>
                </a:cubicBezTo>
                <a:lnTo>
                  <a:pt x="5698375" y="727122"/>
                </a:lnTo>
                <a:cubicBezTo>
                  <a:pt x="5693317" y="696872"/>
                  <a:pt x="5690866" y="665981"/>
                  <a:pt x="5690908" y="634646"/>
                </a:cubicBezTo>
                <a:cubicBezTo>
                  <a:pt x="5689596" y="629018"/>
                  <a:pt x="5689538" y="623351"/>
                  <a:pt x="5689538" y="617670"/>
                </a:cubicBezTo>
                <a:lnTo>
                  <a:pt x="5690132" y="606230"/>
                </a:lnTo>
                <a:lnTo>
                  <a:pt x="5690630" y="606263"/>
                </a:lnTo>
                <a:close/>
                <a:moveTo>
                  <a:pt x="5667905" y="605769"/>
                </a:moveTo>
                <a:lnTo>
                  <a:pt x="5667931" y="606263"/>
                </a:lnTo>
                <a:lnTo>
                  <a:pt x="5668429" y="606230"/>
                </a:lnTo>
                <a:lnTo>
                  <a:pt x="5669023" y="617670"/>
                </a:lnTo>
                <a:cubicBezTo>
                  <a:pt x="5669023" y="623351"/>
                  <a:pt x="5668964" y="629018"/>
                  <a:pt x="5667652" y="634646"/>
                </a:cubicBezTo>
                <a:cubicBezTo>
                  <a:pt x="5667694" y="665981"/>
                  <a:pt x="5665244" y="696872"/>
                  <a:pt x="5660185" y="727122"/>
                </a:cubicBezTo>
                <a:lnTo>
                  <a:pt x="5659647" y="733798"/>
                </a:lnTo>
                <a:cubicBezTo>
                  <a:pt x="5659477" y="733803"/>
                  <a:pt x="5659309" y="733808"/>
                  <a:pt x="5659141" y="733861"/>
                </a:cubicBezTo>
                <a:cubicBezTo>
                  <a:pt x="5608866" y="1086726"/>
                  <a:pt x="5327827" y="1367503"/>
                  <a:pt x="4968975" y="1426902"/>
                </a:cubicBezTo>
                <a:lnTo>
                  <a:pt x="4968859" y="1428050"/>
                </a:lnTo>
                <a:cubicBezTo>
                  <a:pt x="4963549" y="1429061"/>
                  <a:pt x="4958220" y="1430009"/>
                  <a:pt x="4952643" y="1429590"/>
                </a:cubicBezTo>
                <a:cubicBezTo>
                  <a:pt x="4921471" y="1435144"/>
                  <a:pt x="4889590" y="1438125"/>
                  <a:pt x="4857216" y="1438652"/>
                </a:cubicBezTo>
                <a:lnTo>
                  <a:pt x="4840098" y="1440278"/>
                </a:lnTo>
                <a:lnTo>
                  <a:pt x="4840072" y="1439783"/>
                </a:lnTo>
                <a:lnTo>
                  <a:pt x="4839573" y="1439816"/>
                </a:lnTo>
                <a:cubicBezTo>
                  <a:pt x="4839007" y="1436014"/>
                  <a:pt x="4838980" y="1432198"/>
                  <a:pt x="4838980" y="1428376"/>
                </a:cubicBezTo>
                <a:cubicBezTo>
                  <a:pt x="4838980" y="1422694"/>
                  <a:pt x="4839038" y="1417025"/>
                  <a:pt x="4840350" y="1411395"/>
                </a:cubicBezTo>
                <a:cubicBezTo>
                  <a:pt x="4840308" y="1380067"/>
                  <a:pt x="4842758" y="1349182"/>
                  <a:pt x="4847814" y="1318938"/>
                </a:cubicBezTo>
                <a:lnTo>
                  <a:pt x="4848355" y="1312248"/>
                </a:lnTo>
                <a:cubicBezTo>
                  <a:pt x="4848523" y="1312243"/>
                  <a:pt x="4848693" y="1312238"/>
                  <a:pt x="4848860" y="1312185"/>
                </a:cubicBezTo>
                <a:cubicBezTo>
                  <a:pt x="4899137" y="959319"/>
                  <a:pt x="5180176" y="678542"/>
                  <a:pt x="5539026" y="619144"/>
                </a:cubicBezTo>
                <a:lnTo>
                  <a:pt x="5539143" y="617996"/>
                </a:lnTo>
                <a:cubicBezTo>
                  <a:pt x="5544452" y="616986"/>
                  <a:pt x="5549780" y="616038"/>
                  <a:pt x="5555356" y="616457"/>
                </a:cubicBezTo>
                <a:cubicBezTo>
                  <a:pt x="5586539" y="610900"/>
                  <a:pt x="5618432" y="607919"/>
                  <a:pt x="5650817" y="607392"/>
                </a:cubicBezTo>
                <a:close/>
                <a:moveTo>
                  <a:pt x="3998505" y="605769"/>
                </a:moveTo>
                <a:lnTo>
                  <a:pt x="4015592" y="607392"/>
                </a:lnTo>
                <a:cubicBezTo>
                  <a:pt x="4047978" y="607919"/>
                  <a:pt x="4079870" y="610900"/>
                  <a:pt x="4111054" y="616457"/>
                </a:cubicBezTo>
                <a:cubicBezTo>
                  <a:pt x="4116630" y="616038"/>
                  <a:pt x="4121958" y="616986"/>
                  <a:pt x="4127266" y="617996"/>
                </a:cubicBezTo>
                <a:lnTo>
                  <a:pt x="4127384" y="619144"/>
                </a:lnTo>
                <a:cubicBezTo>
                  <a:pt x="4486234" y="678542"/>
                  <a:pt x="4767273" y="959319"/>
                  <a:pt x="4817549" y="1312185"/>
                </a:cubicBezTo>
                <a:cubicBezTo>
                  <a:pt x="4817717" y="1312238"/>
                  <a:pt x="4817886" y="1312243"/>
                  <a:pt x="4818055" y="1312248"/>
                </a:cubicBezTo>
                <a:lnTo>
                  <a:pt x="4818595" y="1318938"/>
                </a:lnTo>
                <a:cubicBezTo>
                  <a:pt x="4823652" y="1349182"/>
                  <a:pt x="4826101" y="1380067"/>
                  <a:pt x="4826059" y="1411395"/>
                </a:cubicBezTo>
                <a:cubicBezTo>
                  <a:pt x="4827371" y="1417025"/>
                  <a:pt x="4827430" y="1422694"/>
                  <a:pt x="4827430" y="1428376"/>
                </a:cubicBezTo>
                <a:cubicBezTo>
                  <a:pt x="4827430" y="1432198"/>
                  <a:pt x="4827403" y="1436014"/>
                  <a:pt x="4826837" y="1439816"/>
                </a:cubicBezTo>
                <a:lnTo>
                  <a:pt x="4826338" y="1439783"/>
                </a:lnTo>
                <a:lnTo>
                  <a:pt x="4826312" y="1440278"/>
                </a:lnTo>
                <a:lnTo>
                  <a:pt x="4809193" y="1438652"/>
                </a:lnTo>
                <a:cubicBezTo>
                  <a:pt x="4776819" y="1438125"/>
                  <a:pt x="4744939" y="1435144"/>
                  <a:pt x="4713767" y="1429590"/>
                </a:cubicBezTo>
                <a:cubicBezTo>
                  <a:pt x="4708190" y="1430009"/>
                  <a:pt x="4702861" y="1429061"/>
                  <a:pt x="4697550" y="1428050"/>
                </a:cubicBezTo>
                <a:lnTo>
                  <a:pt x="4697434" y="1426902"/>
                </a:lnTo>
                <a:cubicBezTo>
                  <a:pt x="4338583" y="1367503"/>
                  <a:pt x="4057544" y="1086726"/>
                  <a:pt x="4007268" y="733861"/>
                </a:cubicBezTo>
                <a:cubicBezTo>
                  <a:pt x="4007101" y="733808"/>
                  <a:pt x="4006932" y="733803"/>
                  <a:pt x="4006763" y="733798"/>
                </a:cubicBezTo>
                <a:lnTo>
                  <a:pt x="4006225" y="727122"/>
                </a:lnTo>
                <a:cubicBezTo>
                  <a:pt x="4001166" y="696872"/>
                  <a:pt x="3998715" y="665981"/>
                  <a:pt x="3998757" y="634646"/>
                </a:cubicBezTo>
                <a:cubicBezTo>
                  <a:pt x="3997445" y="629018"/>
                  <a:pt x="3997387" y="623351"/>
                  <a:pt x="3997387" y="617670"/>
                </a:cubicBezTo>
                <a:lnTo>
                  <a:pt x="3997981" y="606230"/>
                </a:lnTo>
                <a:lnTo>
                  <a:pt x="3998479" y="606263"/>
                </a:lnTo>
                <a:close/>
                <a:moveTo>
                  <a:pt x="3975754" y="605769"/>
                </a:moveTo>
                <a:lnTo>
                  <a:pt x="3975780" y="606263"/>
                </a:lnTo>
                <a:lnTo>
                  <a:pt x="3976278" y="606230"/>
                </a:lnTo>
                <a:lnTo>
                  <a:pt x="3976872" y="617670"/>
                </a:lnTo>
                <a:cubicBezTo>
                  <a:pt x="3976872" y="623351"/>
                  <a:pt x="3976813" y="629018"/>
                  <a:pt x="3975501" y="634646"/>
                </a:cubicBezTo>
                <a:cubicBezTo>
                  <a:pt x="3975543" y="665981"/>
                  <a:pt x="3973093" y="696872"/>
                  <a:pt x="3968034" y="727122"/>
                </a:cubicBezTo>
                <a:lnTo>
                  <a:pt x="3967496" y="733798"/>
                </a:lnTo>
                <a:cubicBezTo>
                  <a:pt x="3967326" y="733803"/>
                  <a:pt x="3967158" y="733808"/>
                  <a:pt x="3966990" y="733861"/>
                </a:cubicBezTo>
                <a:cubicBezTo>
                  <a:pt x="3916715" y="1086726"/>
                  <a:pt x="3635676" y="1367503"/>
                  <a:pt x="3276825" y="1426902"/>
                </a:cubicBezTo>
                <a:lnTo>
                  <a:pt x="3276708" y="1428050"/>
                </a:lnTo>
                <a:cubicBezTo>
                  <a:pt x="3271398" y="1429061"/>
                  <a:pt x="3266069" y="1430009"/>
                  <a:pt x="3260492" y="1429590"/>
                </a:cubicBezTo>
                <a:cubicBezTo>
                  <a:pt x="3229320" y="1435144"/>
                  <a:pt x="3197440" y="1438125"/>
                  <a:pt x="3165065" y="1438652"/>
                </a:cubicBezTo>
                <a:lnTo>
                  <a:pt x="3147947" y="1440278"/>
                </a:lnTo>
                <a:lnTo>
                  <a:pt x="3147921" y="1439783"/>
                </a:lnTo>
                <a:lnTo>
                  <a:pt x="3147422" y="1439816"/>
                </a:lnTo>
                <a:cubicBezTo>
                  <a:pt x="3146856" y="1436014"/>
                  <a:pt x="3146829" y="1432198"/>
                  <a:pt x="3146829" y="1428376"/>
                </a:cubicBezTo>
                <a:cubicBezTo>
                  <a:pt x="3146829" y="1422694"/>
                  <a:pt x="3146887" y="1417025"/>
                  <a:pt x="3148199" y="1411395"/>
                </a:cubicBezTo>
                <a:cubicBezTo>
                  <a:pt x="3148157" y="1380067"/>
                  <a:pt x="3150607" y="1349182"/>
                  <a:pt x="3155663" y="1318938"/>
                </a:cubicBezTo>
                <a:lnTo>
                  <a:pt x="3156204" y="1312248"/>
                </a:lnTo>
                <a:cubicBezTo>
                  <a:pt x="3156372" y="1312243"/>
                  <a:pt x="3156542" y="1312238"/>
                  <a:pt x="3156709" y="1312185"/>
                </a:cubicBezTo>
                <a:cubicBezTo>
                  <a:pt x="3206986" y="959319"/>
                  <a:pt x="3488025" y="678542"/>
                  <a:pt x="3846875" y="619144"/>
                </a:cubicBezTo>
                <a:lnTo>
                  <a:pt x="3846992" y="617996"/>
                </a:lnTo>
                <a:cubicBezTo>
                  <a:pt x="3852301" y="616986"/>
                  <a:pt x="3857629" y="616038"/>
                  <a:pt x="3863205" y="616457"/>
                </a:cubicBezTo>
                <a:cubicBezTo>
                  <a:pt x="3894388" y="610900"/>
                  <a:pt x="3926281" y="607919"/>
                  <a:pt x="3958666" y="607392"/>
                </a:cubicBezTo>
                <a:close/>
                <a:moveTo>
                  <a:pt x="2306354" y="605769"/>
                </a:moveTo>
                <a:lnTo>
                  <a:pt x="2323441" y="607392"/>
                </a:lnTo>
                <a:cubicBezTo>
                  <a:pt x="2355827" y="607919"/>
                  <a:pt x="2387719" y="610900"/>
                  <a:pt x="2418903" y="616457"/>
                </a:cubicBezTo>
                <a:cubicBezTo>
                  <a:pt x="2424479" y="616038"/>
                  <a:pt x="2429807" y="616986"/>
                  <a:pt x="2435115" y="617996"/>
                </a:cubicBezTo>
                <a:lnTo>
                  <a:pt x="2435233" y="619144"/>
                </a:lnTo>
                <a:cubicBezTo>
                  <a:pt x="2794083" y="678542"/>
                  <a:pt x="3075122" y="959319"/>
                  <a:pt x="3125398" y="1312185"/>
                </a:cubicBezTo>
                <a:cubicBezTo>
                  <a:pt x="3125566" y="1312238"/>
                  <a:pt x="3125735" y="1312243"/>
                  <a:pt x="3125904" y="1312248"/>
                </a:cubicBezTo>
                <a:lnTo>
                  <a:pt x="3126444" y="1318938"/>
                </a:lnTo>
                <a:cubicBezTo>
                  <a:pt x="3131501" y="1349182"/>
                  <a:pt x="3133950" y="1380067"/>
                  <a:pt x="3133908" y="1411395"/>
                </a:cubicBezTo>
                <a:cubicBezTo>
                  <a:pt x="3135220" y="1417025"/>
                  <a:pt x="3135279" y="1422694"/>
                  <a:pt x="3135279" y="1428376"/>
                </a:cubicBezTo>
                <a:cubicBezTo>
                  <a:pt x="3135279" y="1432198"/>
                  <a:pt x="3135252" y="1436014"/>
                  <a:pt x="3134686" y="1439816"/>
                </a:cubicBezTo>
                <a:lnTo>
                  <a:pt x="3134187" y="1439783"/>
                </a:lnTo>
                <a:lnTo>
                  <a:pt x="3134161" y="1440278"/>
                </a:lnTo>
                <a:lnTo>
                  <a:pt x="3117042" y="1438652"/>
                </a:lnTo>
                <a:cubicBezTo>
                  <a:pt x="3084668" y="1438125"/>
                  <a:pt x="3052788" y="1435144"/>
                  <a:pt x="3021616" y="1429590"/>
                </a:cubicBezTo>
                <a:cubicBezTo>
                  <a:pt x="3016039" y="1430009"/>
                  <a:pt x="3010710" y="1429061"/>
                  <a:pt x="3005399" y="1428050"/>
                </a:cubicBezTo>
                <a:lnTo>
                  <a:pt x="3005283" y="1426902"/>
                </a:lnTo>
                <a:cubicBezTo>
                  <a:pt x="2646432" y="1367503"/>
                  <a:pt x="2365393" y="1086726"/>
                  <a:pt x="2315117" y="733861"/>
                </a:cubicBezTo>
                <a:cubicBezTo>
                  <a:pt x="2314950" y="733808"/>
                  <a:pt x="2314781" y="733803"/>
                  <a:pt x="2314612" y="733798"/>
                </a:cubicBezTo>
                <a:lnTo>
                  <a:pt x="2314074" y="727122"/>
                </a:lnTo>
                <a:cubicBezTo>
                  <a:pt x="2309015" y="696872"/>
                  <a:pt x="2306564" y="665981"/>
                  <a:pt x="2306606" y="634646"/>
                </a:cubicBezTo>
                <a:cubicBezTo>
                  <a:pt x="2305294" y="629018"/>
                  <a:pt x="2305236" y="623351"/>
                  <a:pt x="2305236" y="617670"/>
                </a:cubicBezTo>
                <a:lnTo>
                  <a:pt x="2305830" y="606230"/>
                </a:lnTo>
                <a:lnTo>
                  <a:pt x="2306328" y="606263"/>
                </a:lnTo>
                <a:close/>
                <a:moveTo>
                  <a:pt x="2283603" y="605769"/>
                </a:moveTo>
                <a:lnTo>
                  <a:pt x="2283629" y="606263"/>
                </a:lnTo>
                <a:lnTo>
                  <a:pt x="2284127" y="606230"/>
                </a:lnTo>
                <a:lnTo>
                  <a:pt x="2284721" y="617670"/>
                </a:lnTo>
                <a:cubicBezTo>
                  <a:pt x="2284721" y="623351"/>
                  <a:pt x="2284662" y="629018"/>
                  <a:pt x="2283350" y="634646"/>
                </a:cubicBezTo>
                <a:cubicBezTo>
                  <a:pt x="2283392" y="665981"/>
                  <a:pt x="2280942" y="696872"/>
                  <a:pt x="2275883" y="727122"/>
                </a:cubicBezTo>
                <a:lnTo>
                  <a:pt x="2275345" y="733798"/>
                </a:lnTo>
                <a:cubicBezTo>
                  <a:pt x="2275175" y="733803"/>
                  <a:pt x="2275007" y="733808"/>
                  <a:pt x="2274839" y="733861"/>
                </a:cubicBezTo>
                <a:cubicBezTo>
                  <a:pt x="2224564" y="1086726"/>
                  <a:pt x="1943525" y="1367503"/>
                  <a:pt x="1584673" y="1426902"/>
                </a:cubicBezTo>
                <a:lnTo>
                  <a:pt x="1584557" y="1428050"/>
                </a:lnTo>
                <a:cubicBezTo>
                  <a:pt x="1579247" y="1429061"/>
                  <a:pt x="1573918" y="1430009"/>
                  <a:pt x="1568341" y="1429590"/>
                </a:cubicBezTo>
                <a:cubicBezTo>
                  <a:pt x="1537169" y="1435144"/>
                  <a:pt x="1505289" y="1438125"/>
                  <a:pt x="1472914" y="1438652"/>
                </a:cubicBezTo>
                <a:lnTo>
                  <a:pt x="1455796" y="1440278"/>
                </a:lnTo>
                <a:lnTo>
                  <a:pt x="1455770" y="1439783"/>
                </a:lnTo>
                <a:lnTo>
                  <a:pt x="1455271" y="1439816"/>
                </a:lnTo>
                <a:cubicBezTo>
                  <a:pt x="1454705" y="1436014"/>
                  <a:pt x="1454678" y="1432198"/>
                  <a:pt x="1454678" y="1428376"/>
                </a:cubicBezTo>
                <a:cubicBezTo>
                  <a:pt x="1454678" y="1422694"/>
                  <a:pt x="1454736" y="1417025"/>
                  <a:pt x="1456048" y="1411395"/>
                </a:cubicBezTo>
                <a:cubicBezTo>
                  <a:pt x="1456006" y="1380067"/>
                  <a:pt x="1458456" y="1349182"/>
                  <a:pt x="1463513" y="1318938"/>
                </a:cubicBezTo>
                <a:lnTo>
                  <a:pt x="1464053" y="1312248"/>
                </a:lnTo>
                <a:cubicBezTo>
                  <a:pt x="1464221" y="1312243"/>
                  <a:pt x="1464391" y="1312238"/>
                  <a:pt x="1464558" y="1312185"/>
                </a:cubicBezTo>
                <a:cubicBezTo>
                  <a:pt x="1514835" y="959319"/>
                  <a:pt x="1795874" y="678542"/>
                  <a:pt x="2154724" y="619144"/>
                </a:cubicBezTo>
                <a:lnTo>
                  <a:pt x="2154841" y="617996"/>
                </a:lnTo>
                <a:cubicBezTo>
                  <a:pt x="2160150" y="616986"/>
                  <a:pt x="2165478" y="616038"/>
                  <a:pt x="2171054" y="616457"/>
                </a:cubicBezTo>
                <a:cubicBezTo>
                  <a:pt x="2202237" y="610900"/>
                  <a:pt x="2234130" y="607919"/>
                  <a:pt x="2266515" y="607392"/>
                </a:cubicBezTo>
                <a:close/>
                <a:moveTo>
                  <a:pt x="614203" y="605769"/>
                </a:moveTo>
                <a:lnTo>
                  <a:pt x="631290" y="607392"/>
                </a:lnTo>
                <a:cubicBezTo>
                  <a:pt x="663676" y="607919"/>
                  <a:pt x="695568" y="610900"/>
                  <a:pt x="726752" y="616457"/>
                </a:cubicBezTo>
                <a:cubicBezTo>
                  <a:pt x="732328" y="616038"/>
                  <a:pt x="737656" y="616986"/>
                  <a:pt x="742964" y="617996"/>
                </a:cubicBezTo>
                <a:lnTo>
                  <a:pt x="743081" y="619144"/>
                </a:lnTo>
                <a:cubicBezTo>
                  <a:pt x="1101932" y="678542"/>
                  <a:pt x="1382971" y="959319"/>
                  <a:pt x="1433247" y="1312185"/>
                </a:cubicBezTo>
                <a:cubicBezTo>
                  <a:pt x="1433415" y="1312238"/>
                  <a:pt x="1433584" y="1312243"/>
                  <a:pt x="1433753" y="1312248"/>
                </a:cubicBezTo>
                <a:lnTo>
                  <a:pt x="1434293" y="1318938"/>
                </a:lnTo>
                <a:cubicBezTo>
                  <a:pt x="1439350" y="1349182"/>
                  <a:pt x="1441799" y="1380067"/>
                  <a:pt x="1441757" y="1411395"/>
                </a:cubicBezTo>
                <a:cubicBezTo>
                  <a:pt x="1443069" y="1417025"/>
                  <a:pt x="1443128" y="1422694"/>
                  <a:pt x="1443128" y="1428376"/>
                </a:cubicBezTo>
                <a:cubicBezTo>
                  <a:pt x="1443128" y="1432198"/>
                  <a:pt x="1443101" y="1436014"/>
                  <a:pt x="1442535" y="1439816"/>
                </a:cubicBezTo>
                <a:lnTo>
                  <a:pt x="1442036" y="1439783"/>
                </a:lnTo>
                <a:lnTo>
                  <a:pt x="1442010" y="1440278"/>
                </a:lnTo>
                <a:lnTo>
                  <a:pt x="1424891" y="1438652"/>
                </a:lnTo>
                <a:cubicBezTo>
                  <a:pt x="1392517" y="1438125"/>
                  <a:pt x="1360637" y="1435144"/>
                  <a:pt x="1329465" y="1429590"/>
                </a:cubicBezTo>
                <a:cubicBezTo>
                  <a:pt x="1323888" y="1430009"/>
                  <a:pt x="1318559" y="1429061"/>
                  <a:pt x="1313248" y="1428050"/>
                </a:cubicBezTo>
                <a:lnTo>
                  <a:pt x="1313132" y="1426902"/>
                </a:lnTo>
                <a:cubicBezTo>
                  <a:pt x="954281" y="1367503"/>
                  <a:pt x="673242" y="1086726"/>
                  <a:pt x="622966" y="733861"/>
                </a:cubicBezTo>
                <a:cubicBezTo>
                  <a:pt x="622799" y="733808"/>
                  <a:pt x="622630" y="733803"/>
                  <a:pt x="622461" y="733798"/>
                </a:cubicBezTo>
                <a:lnTo>
                  <a:pt x="621923" y="727122"/>
                </a:lnTo>
                <a:cubicBezTo>
                  <a:pt x="616864" y="696872"/>
                  <a:pt x="614413" y="665981"/>
                  <a:pt x="614455" y="634646"/>
                </a:cubicBezTo>
                <a:cubicBezTo>
                  <a:pt x="613143" y="629018"/>
                  <a:pt x="613085" y="623351"/>
                  <a:pt x="613085" y="617670"/>
                </a:cubicBezTo>
                <a:lnTo>
                  <a:pt x="613679" y="606230"/>
                </a:lnTo>
                <a:lnTo>
                  <a:pt x="614177" y="606263"/>
                </a:lnTo>
                <a:close/>
                <a:moveTo>
                  <a:pt x="7360056" y="605769"/>
                </a:moveTo>
                <a:lnTo>
                  <a:pt x="7360082" y="606263"/>
                </a:lnTo>
                <a:lnTo>
                  <a:pt x="7360580" y="606230"/>
                </a:lnTo>
                <a:lnTo>
                  <a:pt x="7361174" y="617670"/>
                </a:lnTo>
                <a:cubicBezTo>
                  <a:pt x="7361174" y="623351"/>
                  <a:pt x="7361116" y="629018"/>
                  <a:pt x="7359804" y="634646"/>
                </a:cubicBezTo>
                <a:cubicBezTo>
                  <a:pt x="7359846" y="665981"/>
                  <a:pt x="7357395" y="696872"/>
                  <a:pt x="7352337" y="727122"/>
                </a:cubicBezTo>
                <a:lnTo>
                  <a:pt x="7351798" y="733798"/>
                </a:lnTo>
                <a:cubicBezTo>
                  <a:pt x="7351629" y="733803"/>
                  <a:pt x="7351460" y="733808"/>
                  <a:pt x="7351293" y="733861"/>
                </a:cubicBezTo>
                <a:cubicBezTo>
                  <a:pt x="7301017" y="1086726"/>
                  <a:pt x="7019978" y="1367503"/>
                  <a:pt x="6661127" y="1426902"/>
                </a:cubicBezTo>
                <a:lnTo>
                  <a:pt x="6661011" y="1428050"/>
                </a:lnTo>
                <a:cubicBezTo>
                  <a:pt x="6655700" y="1429061"/>
                  <a:pt x="6650371" y="1430009"/>
                  <a:pt x="6644794" y="1429590"/>
                </a:cubicBezTo>
                <a:cubicBezTo>
                  <a:pt x="6613622" y="1435144"/>
                  <a:pt x="6581742" y="1438125"/>
                  <a:pt x="6549368" y="1438652"/>
                </a:cubicBezTo>
                <a:lnTo>
                  <a:pt x="6532249" y="1440278"/>
                </a:lnTo>
                <a:lnTo>
                  <a:pt x="6532223" y="1439783"/>
                </a:lnTo>
                <a:lnTo>
                  <a:pt x="6531724" y="1439816"/>
                </a:lnTo>
                <a:cubicBezTo>
                  <a:pt x="6531158" y="1436014"/>
                  <a:pt x="6531131" y="1432198"/>
                  <a:pt x="6531131" y="1428376"/>
                </a:cubicBezTo>
                <a:cubicBezTo>
                  <a:pt x="6531131" y="1422694"/>
                  <a:pt x="6531190" y="1417025"/>
                  <a:pt x="6532502" y="1411395"/>
                </a:cubicBezTo>
                <a:cubicBezTo>
                  <a:pt x="6532460" y="1380067"/>
                  <a:pt x="6534909" y="1349182"/>
                  <a:pt x="6539966" y="1318938"/>
                </a:cubicBezTo>
                <a:lnTo>
                  <a:pt x="6540506" y="1312248"/>
                </a:lnTo>
                <a:cubicBezTo>
                  <a:pt x="6540675" y="1312243"/>
                  <a:pt x="6540844" y="1312238"/>
                  <a:pt x="6541012" y="1312185"/>
                </a:cubicBezTo>
                <a:cubicBezTo>
                  <a:pt x="6591288" y="959319"/>
                  <a:pt x="6872327" y="678542"/>
                  <a:pt x="7231178" y="619144"/>
                </a:cubicBezTo>
                <a:lnTo>
                  <a:pt x="7231295" y="617996"/>
                </a:lnTo>
                <a:cubicBezTo>
                  <a:pt x="7236603" y="616986"/>
                  <a:pt x="7241931" y="616038"/>
                  <a:pt x="7247507" y="616457"/>
                </a:cubicBezTo>
                <a:cubicBezTo>
                  <a:pt x="7278691" y="610900"/>
                  <a:pt x="7310583" y="607919"/>
                  <a:pt x="7342969" y="607392"/>
                </a:cubicBezTo>
                <a:close/>
                <a:moveTo>
                  <a:pt x="591452" y="605769"/>
                </a:moveTo>
                <a:lnTo>
                  <a:pt x="591478" y="606263"/>
                </a:lnTo>
                <a:lnTo>
                  <a:pt x="591976" y="606230"/>
                </a:lnTo>
                <a:lnTo>
                  <a:pt x="592570" y="617670"/>
                </a:lnTo>
                <a:cubicBezTo>
                  <a:pt x="592570" y="623351"/>
                  <a:pt x="592511" y="629018"/>
                  <a:pt x="591199" y="634646"/>
                </a:cubicBezTo>
                <a:cubicBezTo>
                  <a:pt x="591242" y="665981"/>
                  <a:pt x="588791" y="696872"/>
                  <a:pt x="583732" y="727122"/>
                </a:cubicBezTo>
                <a:lnTo>
                  <a:pt x="583194" y="733798"/>
                </a:lnTo>
                <a:cubicBezTo>
                  <a:pt x="583024" y="733803"/>
                  <a:pt x="582856" y="733808"/>
                  <a:pt x="582689" y="733861"/>
                </a:cubicBezTo>
                <a:cubicBezTo>
                  <a:pt x="537576" y="1050490"/>
                  <a:pt x="306662" y="1309076"/>
                  <a:pt x="0" y="1400276"/>
                </a:cubicBezTo>
                <a:lnTo>
                  <a:pt x="0" y="1267938"/>
                </a:lnTo>
                <a:cubicBezTo>
                  <a:pt x="229298" y="1185101"/>
                  <a:pt x="402181" y="989705"/>
                  <a:pt x="449203" y="750600"/>
                </a:cubicBezTo>
                <a:cubicBezTo>
                  <a:pt x="258971" y="791484"/>
                  <a:pt x="97576" y="906749"/>
                  <a:pt x="0" y="1064489"/>
                </a:cubicBezTo>
                <a:lnTo>
                  <a:pt x="0" y="857695"/>
                </a:lnTo>
                <a:cubicBezTo>
                  <a:pt x="121484" y="734788"/>
                  <a:pt x="282199" y="649000"/>
                  <a:pt x="462573" y="619144"/>
                </a:cubicBezTo>
                <a:lnTo>
                  <a:pt x="462690" y="617996"/>
                </a:lnTo>
                <a:cubicBezTo>
                  <a:pt x="467999" y="616986"/>
                  <a:pt x="473327" y="616038"/>
                  <a:pt x="478903" y="616457"/>
                </a:cubicBezTo>
                <a:cubicBezTo>
                  <a:pt x="510086" y="610900"/>
                  <a:pt x="541979" y="607919"/>
                  <a:pt x="574365" y="607392"/>
                </a:cubicBezTo>
                <a:close/>
                <a:moveTo>
                  <a:pt x="11969013" y="0"/>
                </a:moveTo>
                <a:lnTo>
                  <a:pt x="12180097" y="0"/>
                </a:lnTo>
                <a:cubicBezTo>
                  <a:pt x="12184579" y="2797"/>
                  <a:pt x="12188307" y="6390"/>
                  <a:pt x="12192000" y="10016"/>
                </a:cubicBezTo>
                <a:lnTo>
                  <a:pt x="12192000" y="210008"/>
                </a:lnTo>
                <a:cubicBezTo>
                  <a:pt x="12135666" y="124006"/>
                  <a:pt x="12059786" y="51396"/>
                  <a:pt x="11969013" y="0"/>
                </a:cubicBezTo>
                <a:close/>
                <a:moveTo>
                  <a:pt x="11640695" y="0"/>
                </a:moveTo>
                <a:lnTo>
                  <a:pt x="11775234" y="0"/>
                </a:lnTo>
                <a:cubicBezTo>
                  <a:pt x="11842228" y="193636"/>
                  <a:pt x="11995970" y="348667"/>
                  <a:pt x="12192000" y="421829"/>
                </a:cubicBezTo>
                <a:lnTo>
                  <a:pt x="12192000" y="553832"/>
                </a:lnTo>
                <a:cubicBezTo>
                  <a:pt x="11924422" y="471599"/>
                  <a:pt x="11715712" y="262771"/>
                  <a:pt x="11640695" y="0"/>
                </a:cubicBezTo>
                <a:close/>
                <a:moveTo>
                  <a:pt x="11023379" y="0"/>
                </a:moveTo>
                <a:lnTo>
                  <a:pt x="11232088" y="0"/>
                </a:lnTo>
                <a:cubicBezTo>
                  <a:pt x="11066618" y="98005"/>
                  <a:pt x="10947209" y="260867"/>
                  <a:pt x="10909358" y="451830"/>
                </a:cubicBezTo>
                <a:cubicBezTo>
                  <a:pt x="11153410" y="399791"/>
                  <a:pt x="11350000" y="226290"/>
                  <a:pt x="11427896" y="0"/>
                </a:cubicBezTo>
                <a:lnTo>
                  <a:pt x="11561912" y="0"/>
                </a:lnTo>
                <a:cubicBezTo>
                  <a:pt x="11477134" y="299826"/>
                  <a:pt x="11217862" y="529393"/>
                  <a:pt x="10895987" y="582253"/>
                </a:cubicBezTo>
                <a:lnTo>
                  <a:pt x="10895871" y="583392"/>
                </a:lnTo>
                <a:cubicBezTo>
                  <a:pt x="10890560" y="584395"/>
                  <a:pt x="10885231" y="585336"/>
                  <a:pt x="10879654" y="584920"/>
                </a:cubicBezTo>
                <a:cubicBezTo>
                  <a:pt x="10848482" y="590430"/>
                  <a:pt x="10816602" y="593388"/>
                  <a:pt x="10784227" y="593911"/>
                </a:cubicBezTo>
                <a:lnTo>
                  <a:pt x="10767109" y="595524"/>
                </a:lnTo>
                <a:lnTo>
                  <a:pt x="10767083" y="595033"/>
                </a:lnTo>
                <a:lnTo>
                  <a:pt x="10766584" y="595066"/>
                </a:lnTo>
                <a:cubicBezTo>
                  <a:pt x="10766018" y="591293"/>
                  <a:pt x="10765991" y="587507"/>
                  <a:pt x="10765991" y="583715"/>
                </a:cubicBezTo>
                <a:cubicBezTo>
                  <a:pt x="10765991" y="578078"/>
                  <a:pt x="10766050" y="572454"/>
                  <a:pt x="10767362" y="566868"/>
                </a:cubicBezTo>
                <a:cubicBezTo>
                  <a:pt x="10767319" y="535786"/>
                  <a:pt x="10769769" y="505143"/>
                  <a:pt x="10774826" y="475137"/>
                </a:cubicBezTo>
                <a:lnTo>
                  <a:pt x="10775366" y="468500"/>
                </a:lnTo>
                <a:cubicBezTo>
                  <a:pt x="10775535" y="468495"/>
                  <a:pt x="10775704" y="468490"/>
                  <a:pt x="10775872" y="468437"/>
                </a:cubicBezTo>
                <a:cubicBezTo>
                  <a:pt x="10802174" y="285283"/>
                  <a:pt x="10891635" y="121704"/>
                  <a:pt x="11023379" y="0"/>
                </a:cubicBezTo>
                <a:close/>
                <a:moveTo>
                  <a:pt x="9949555" y="0"/>
                </a:moveTo>
                <a:lnTo>
                  <a:pt x="10083571" y="0"/>
                </a:lnTo>
                <a:cubicBezTo>
                  <a:pt x="10161467" y="226290"/>
                  <a:pt x="10358057" y="399791"/>
                  <a:pt x="10602109" y="451830"/>
                </a:cubicBezTo>
                <a:cubicBezTo>
                  <a:pt x="10564258" y="260867"/>
                  <a:pt x="10444849" y="98005"/>
                  <a:pt x="10279379" y="0"/>
                </a:cubicBezTo>
                <a:lnTo>
                  <a:pt x="10488089" y="0"/>
                </a:lnTo>
                <a:cubicBezTo>
                  <a:pt x="10619833" y="121704"/>
                  <a:pt x="10709293" y="285283"/>
                  <a:pt x="10735596" y="468437"/>
                </a:cubicBezTo>
                <a:cubicBezTo>
                  <a:pt x="10735763" y="468490"/>
                  <a:pt x="10735932" y="468495"/>
                  <a:pt x="10736101" y="468500"/>
                </a:cubicBezTo>
                <a:lnTo>
                  <a:pt x="10736641" y="475137"/>
                </a:lnTo>
                <a:cubicBezTo>
                  <a:pt x="10741698" y="505143"/>
                  <a:pt x="10744148" y="535786"/>
                  <a:pt x="10744105" y="566868"/>
                </a:cubicBezTo>
                <a:cubicBezTo>
                  <a:pt x="10745417" y="572454"/>
                  <a:pt x="10745476" y="578078"/>
                  <a:pt x="10745476" y="583715"/>
                </a:cubicBezTo>
                <a:cubicBezTo>
                  <a:pt x="10745476" y="587507"/>
                  <a:pt x="10745449" y="591293"/>
                  <a:pt x="10744883" y="595066"/>
                </a:cubicBezTo>
                <a:lnTo>
                  <a:pt x="10744384" y="595033"/>
                </a:lnTo>
                <a:lnTo>
                  <a:pt x="10744358" y="595524"/>
                </a:lnTo>
                <a:lnTo>
                  <a:pt x="10727240" y="593911"/>
                </a:lnTo>
                <a:cubicBezTo>
                  <a:pt x="10694865" y="593388"/>
                  <a:pt x="10662985" y="590430"/>
                  <a:pt x="10631813" y="584920"/>
                </a:cubicBezTo>
                <a:cubicBezTo>
                  <a:pt x="10626236" y="585336"/>
                  <a:pt x="10620907" y="584395"/>
                  <a:pt x="10615596" y="583392"/>
                </a:cubicBezTo>
                <a:lnTo>
                  <a:pt x="10615480" y="582253"/>
                </a:lnTo>
                <a:cubicBezTo>
                  <a:pt x="10293605" y="529393"/>
                  <a:pt x="10034333" y="299826"/>
                  <a:pt x="9949555" y="0"/>
                </a:cubicBezTo>
                <a:close/>
                <a:moveTo>
                  <a:pt x="9331225" y="0"/>
                </a:moveTo>
                <a:lnTo>
                  <a:pt x="9539935" y="0"/>
                </a:lnTo>
                <a:cubicBezTo>
                  <a:pt x="9374465" y="98005"/>
                  <a:pt x="9255056" y="260867"/>
                  <a:pt x="9217205" y="451830"/>
                </a:cubicBezTo>
                <a:cubicBezTo>
                  <a:pt x="9461257" y="399791"/>
                  <a:pt x="9657847" y="226290"/>
                  <a:pt x="9735743" y="0"/>
                </a:cubicBezTo>
                <a:lnTo>
                  <a:pt x="9869759" y="0"/>
                </a:lnTo>
                <a:cubicBezTo>
                  <a:pt x="9784981" y="299826"/>
                  <a:pt x="9525709" y="529393"/>
                  <a:pt x="9203834" y="582253"/>
                </a:cubicBezTo>
                <a:lnTo>
                  <a:pt x="9203718" y="583392"/>
                </a:lnTo>
                <a:cubicBezTo>
                  <a:pt x="9198407" y="584395"/>
                  <a:pt x="9193078" y="585336"/>
                  <a:pt x="9187501" y="584920"/>
                </a:cubicBezTo>
                <a:cubicBezTo>
                  <a:pt x="9156329" y="590430"/>
                  <a:pt x="9124449" y="593388"/>
                  <a:pt x="9092074" y="593911"/>
                </a:cubicBezTo>
                <a:lnTo>
                  <a:pt x="9074956" y="595524"/>
                </a:lnTo>
                <a:lnTo>
                  <a:pt x="9074930" y="595033"/>
                </a:lnTo>
                <a:lnTo>
                  <a:pt x="9074431" y="595066"/>
                </a:lnTo>
                <a:cubicBezTo>
                  <a:pt x="9073865" y="591293"/>
                  <a:pt x="9073838" y="587507"/>
                  <a:pt x="9073838" y="583715"/>
                </a:cubicBezTo>
                <a:cubicBezTo>
                  <a:pt x="9073838" y="578078"/>
                  <a:pt x="9073897" y="572454"/>
                  <a:pt x="9075209" y="566868"/>
                </a:cubicBezTo>
                <a:cubicBezTo>
                  <a:pt x="9075166" y="535786"/>
                  <a:pt x="9077616" y="505143"/>
                  <a:pt x="9082673" y="475137"/>
                </a:cubicBezTo>
                <a:lnTo>
                  <a:pt x="9083213" y="468500"/>
                </a:lnTo>
                <a:cubicBezTo>
                  <a:pt x="9083382" y="468495"/>
                  <a:pt x="9083551" y="468490"/>
                  <a:pt x="9083718" y="468437"/>
                </a:cubicBezTo>
                <a:cubicBezTo>
                  <a:pt x="9110021" y="285283"/>
                  <a:pt x="9199481" y="121704"/>
                  <a:pt x="9331225" y="0"/>
                </a:cubicBezTo>
                <a:close/>
                <a:moveTo>
                  <a:pt x="8257405" y="0"/>
                </a:moveTo>
                <a:lnTo>
                  <a:pt x="8391420" y="0"/>
                </a:lnTo>
                <a:cubicBezTo>
                  <a:pt x="8469316" y="226290"/>
                  <a:pt x="8665906" y="399791"/>
                  <a:pt x="8909958" y="451830"/>
                </a:cubicBezTo>
                <a:cubicBezTo>
                  <a:pt x="8872107" y="260867"/>
                  <a:pt x="8752698" y="98005"/>
                  <a:pt x="8587228" y="0"/>
                </a:cubicBezTo>
                <a:lnTo>
                  <a:pt x="8795937" y="0"/>
                </a:lnTo>
                <a:cubicBezTo>
                  <a:pt x="8927681" y="121704"/>
                  <a:pt x="9017142" y="285283"/>
                  <a:pt x="9043444" y="468437"/>
                </a:cubicBezTo>
                <a:cubicBezTo>
                  <a:pt x="9043612" y="468490"/>
                  <a:pt x="9043781" y="468495"/>
                  <a:pt x="9043950" y="468500"/>
                </a:cubicBezTo>
                <a:lnTo>
                  <a:pt x="9044490" y="475137"/>
                </a:lnTo>
                <a:cubicBezTo>
                  <a:pt x="9049547" y="505143"/>
                  <a:pt x="9051997" y="535786"/>
                  <a:pt x="9051954" y="566868"/>
                </a:cubicBezTo>
                <a:cubicBezTo>
                  <a:pt x="9053266" y="572454"/>
                  <a:pt x="9053325" y="578078"/>
                  <a:pt x="9053325" y="583715"/>
                </a:cubicBezTo>
                <a:cubicBezTo>
                  <a:pt x="9053325" y="587507"/>
                  <a:pt x="9053298" y="591293"/>
                  <a:pt x="9052732" y="595066"/>
                </a:cubicBezTo>
                <a:lnTo>
                  <a:pt x="9052233" y="595033"/>
                </a:lnTo>
                <a:lnTo>
                  <a:pt x="9052207" y="595524"/>
                </a:lnTo>
                <a:lnTo>
                  <a:pt x="9035089" y="593911"/>
                </a:lnTo>
                <a:cubicBezTo>
                  <a:pt x="9002714" y="593388"/>
                  <a:pt x="8970834" y="590430"/>
                  <a:pt x="8939662" y="584920"/>
                </a:cubicBezTo>
                <a:cubicBezTo>
                  <a:pt x="8934085" y="585336"/>
                  <a:pt x="8928756" y="584395"/>
                  <a:pt x="8923445" y="583392"/>
                </a:cubicBezTo>
                <a:lnTo>
                  <a:pt x="8923329" y="582253"/>
                </a:lnTo>
                <a:cubicBezTo>
                  <a:pt x="8601454" y="529393"/>
                  <a:pt x="8342182" y="299826"/>
                  <a:pt x="8257405" y="0"/>
                </a:cubicBezTo>
                <a:close/>
                <a:moveTo>
                  <a:pt x="7639075" y="0"/>
                </a:moveTo>
                <a:lnTo>
                  <a:pt x="7847784" y="0"/>
                </a:lnTo>
                <a:cubicBezTo>
                  <a:pt x="7682314" y="98005"/>
                  <a:pt x="7562905" y="260867"/>
                  <a:pt x="7525054" y="451830"/>
                </a:cubicBezTo>
                <a:cubicBezTo>
                  <a:pt x="7769107" y="399791"/>
                  <a:pt x="7965696" y="226290"/>
                  <a:pt x="8043592" y="0"/>
                </a:cubicBezTo>
                <a:lnTo>
                  <a:pt x="8177609" y="0"/>
                </a:lnTo>
                <a:cubicBezTo>
                  <a:pt x="8092830" y="299826"/>
                  <a:pt x="7833558" y="529393"/>
                  <a:pt x="7511683" y="582253"/>
                </a:cubicBezTo>
                <a:lnTo>
                  <a:pt x="7511567" y="583392"/>
                </a:lnTo>
                <a:cubicBezTo>
                  <a:pt x="7506256" y="584395"/>
                  <a:pt x="7500927" y="585336"/>
                  <a:pt x="7495350" y="584920"/>
                </a:cubicBezTo>
                <a:cubicBezTo>
                  <a:pt x="7464178" y="590430"/>
                  <a:pt x="7432298" y="593388"/>
                  <a:pt x="7399924" y="593911"/>
                </a:cubicBezTo>
                <a:lnTo>
                  <a:pt x="7382805" y="595524"/>
                </a:lnTo>
                <a:lnTo>
                  <a:pt x="7382779" y="595033"/>
                </a:lnTo>
                <a:lnTo>
                  <a:pt x="7382280" y="595066"/>
                </a:lnTo>
                <a:cubicBezTo>
                  <a:pt x="7381714" y="591293"/>
                  <a:pt x="7381687" y="587507"/>
                  <a:pt x="7381687" y="583715"/>
                </a:cubicBezTo>
                <a:cubicBezTo>
                  <a:pt x="7381687" y="578078"/>
                  <a:pt x="7381746" y="572454"/>
                  <a:pt x="7383058" y="566868"/>
                </a:cubicBezTo>
                <a:cubicBezTo>
                  <a:pt x="7383016" y="535786"/>
                  <a:pt x="7385465" y="505143"/>
                  <a:pt x="7390522" y="475137"/>
                </a:cubicBezTo>
                <a:lnTo>
                  <a:pt x="7391062" y="468500"/>
                </a:lnTo>
                <a:cubicBezTo>
                  <a:pt x="7391231" y="468495"/>
                  <a:pt x="7391400" y="468490"/>
                  <a:pt x="7391568" y="468437"/>
                </a:cubicBezTo>
                <a:cubicBezTo>
                  <a:pt x="7417870" y="285283"/>
                  <a:pt x="7507331" y="121703"/>
                  <a:pt x="7639075" y="0"/>
                </a:cubicBezTo>
                <a:close/>
                <a:moveTo>
                  <a:pt x="6565254" y="0"/>
                </a:moveTo>
                <a:lnTo>
                  <a:pt x="6699270" y="0"/>
                </a:lnTo>
                <a:cubicBezTo>
                  <a:pt x="6777166" y="226290"/>
                  <a:pt x="6973755" y="399791"/>
                  <a:pt x="7217807" y="451830"/>
                </a:cubicBezTo>
                <a:cubicBezTo>
                  <a:pt x="7179956" y="260867"/>
                  <a:pt x="7060547" y="98005"/>
                  <a:pt x="6895077" y="0"/>
                </a:cubicBezTo>
                <a:lnTo>
                  <a:pt x="7103787" y="0"/>
                </a:lnTo>
                <a:cubicBezTo>
                  <a:pt x="7235531" y="121704"/>
                  <a:pt x="7324992" y="285283"/>
                  <a:pt x="7351294" y="468437"/>
                </a:cubicBezTo>
                <a:cubicBezTo>
                  <a:pt x="7351461" y="468490"/>
                  <a:pt x="7351631" y="468495"/>
                  <a:pt x="7351799" y="468500"/>
                </a:cubicBezTo>
                <a:lnTo>
                  <a:pt x="7352340" y="475137"/>
                </a:lnTo>
                <a:cubicBezTo>
                  <a:pt x="7357396" y="505143"/>
                  <a:pt x="7359846" y="535786"/>
                  <a:pt x="7359804" y="566868"/>
                </a:cubicBezTo>
                <a:cubicBezTo>
                  <a:pt x="7361116" y="572454"/>
                  <a:pt x="7361174" y="578078"/>
                  <a:pt x="7361174" y="583715"/>
                </a:cubicBezTo>
                <a:cubicBezTo>
                  <a:pt x="7361174" y="587507"/>
                  <a:pt x="7361147" y="591293"/>
                  <a:pt x="7360581" y="595066"/>
                </a:cubicBezTo>
                <a:lnTo>
                  <a:pt x="7360082" y="595033"/>
                </a:lnTo>
                <a:lnTo>
                  <a:pt x="7360056" y="595524"/>
                </a:lnTo>
                <a:lnTo>
                  <a:pt x="7342938" y="593911"/>
                </a:lnTo>
                <a:cubicBezTo>
                  <a:pt x="7310564" y="593388"/>
                  <a:pt x="7278683" y="590430"/>
                  <a:pt x="7247511" y="584920"/>
                </a:cubicBezTo>
                <a:cubicBezTo>
                  <a:pt x="7241934" y="585336"/>
                  <a:pt x="7236605" y="584395"/>
                  <a:pt x="7231295" y="583392"/>
                </a:cubicBezTo>
                <a:lnTo>
                  <a:pt x="7231179" y="582253"/>
                </a:lnTo>
                <a:cubicBezTo>
                  <a:pt x="6909304" y="529393"/>
                  <a:pt x="6650032" y="299826"/>
                  <a:pt x="6565254" y="0"/>
                </a:cubicBezTo>
                <a:close/>
                <a:moveTo>
                  <a:pt x="5946924" y="0"/>
                </a:moveTo>
                <a:lnTo>
                  <a:pt x="6155633" y="0"/>
                </a:lnTo>
                <a:cubicBezTo>
                  <a:pt x="5990163" y="98005"/>
                  <a:pt x="5870754" y="260867"/>
                  <a:pt x="5832903" y="451830"/>
                </a:cubicBezTo>
                <a:cubicBezTo>
                  <a:pt x="6076956" y="399791"/>
                  <a:pt x="6273545" y="226290"/>
                  <a:pt x="6351441" y="0"/>
                </a:cubicBezTo>
                <a:lnTo>
                  <a:pt x="6485457" y="0"/>
                </a:lnTo>
                <a:cubicBezTo>
                  <a:pt x="6400679" y="299826"/>
                  <a:pt x="6141407" y="529393"/>
                  <a:pt x="5819531" y="582253"/>
                </a:cubicBezTo>
                <a:lnTo>
                  <a:pt x="5819415" y="583392"/>
                </a:lnTo>
                <a:cubicBezTo>
                  <a:pt x="5814105" y="584395"/>
                  <a:pt x="5808776" y="585336"/>
                  <a:pt x="5803199" y="584920"/>
                </a:cubicBezTo>
                <a:cubicBezTo>
                  <a:pt x="5772027" y="590430"/>
                  <a:pt x="5740146" y="593388"/>
                  <a:pt x="5707772" y="593911"/>
                </a:cubicBezTo>
                <a:lnTo>
                  <a:pt x="5690654" y="595524"/>
                </a:lnTo>
                <a:lnTo>
                  <a:pt x="5690628" y="595033"/>
                </a:lnTo>
                <a:lnTo>
                  <a:pt x="5690129" y="595066"/>
                </a:lnTo>
                <a:cubicBezTo>
                  <a:pt x="5689563" y="591293"/>
                  <a:pt x="5689536" y="587507"/>
                  <a:pt x="5689536" y="583715"/>
                </a:cubicBezTo>
                <a:cubicBezTo>
                  <a:pt x="5689536" y="578078"/>
                  <a:pt x="5689594" y="572454"/>
                  <a:pt x="5690906" y="566868"/>
                </a:cubicBezTo>
                <a:cubicBezTo>
                  <a:pt x="5690864" y="535786"/>
                  <a:pt x="5693314" y="505143"/>
                  <a:pt x="5698370" y="475137"/>
                </a:cubicBezTo>
                <a:lnTo>
                  <a:pt x="5698911" y="468500"/>
                </a:lnTo>
                <a:cubicBezTo>
                  <a:pt x="5699079" y="468495"/>
                  <a:pt x="5699249" y="468490"/>
                  <a:pt x="5699416" y="468437"/>
                </a:cubicBezTo>
                <a:cubicBezTo>
                  <a:pt x="5725719" y="285283"/>
                  <a:pt x="5815180" y="121704"/>
                  <a:pt x="5946924" y="0"/>
                </a:cubicBezTo>
                <a:close/>
                <a:moveTo>
                  <a:pt x="4873102" y="0"/>
                </a:moveTo>
                <a:lnTo>
                  <a:pt x="5007119" y="0"/>
                </a:lnTo>
                <a:cubicBezTo>
                  <a:pt x="5085015" y="226291"/>
                  <a:pt x="5281604" y="399791"/>
                  <a:pt x="5525656" y="451830"/>
                </a:cubicBezTo>
                <a:cubicBezTo>
                  <a:pt x="5487805" y="260867"/>
                  <a:pt x="5368397" y="98005"/>
                  <a:pt x="5202927" y="0"/>
                </a:cubicBezTo>
                <a:lnTo>
                  <a:pt x="5411635" y="0"/>
                </a:lnTo>
                <a:cubicBezTo>
                  <a:pt x="5543380" y="121703"/>
                  <a:pt x="5632840" y="285283"/>
                  <a:pt x="5659142" y="468437"/>
                </a:cubicBezTo>
                <a:cubicBezTo>
                  <a:pt x="5659310" y="468490"/>
                  <a:pt x="5659479" y="468495"/>
                  <a:pt x="5659648" y="468499"/>
                </a:cubicBezTo>
                <a:lnTo>
                  <a:pt x="5660188" y="475137"/>
                </a:lnTo>
                <a:cubicBezTo>
                  <a:pt x="5665245" y="505143"/>
                  <a:pt x="5667694" y="535786"/>
                  <a:pt x="5667652" y="566868"/>
                </a:cubicBezTo>
                <a:cubicBezTo>
                  <a:pt x="5668964" y="572454"/>
                  <a:pt x="5669023" y="578078"/>
                  <a:pt x="5669023" y="583715"/>
                </a:cubicBezTo>
                <a:cubicBezTo>
                  <a:pt x="5669023" y="587508"/>
                  <a:pt x="5668996" y="591293"/>
                  <a:pt x="5668430" y="595066"/>
                </a:cubicBezTo>
                <a:lnTo>
                  <a:pt x="5667931" y="595033"/>
                </a:lnTo>
                <a:lnTo>
                  <a:pt x="5667905" y="595524"/>
                </a:lnTo>
                <a:lnTo>
                  <a:pt x="5650786" y="593911"/>
                </a:lnTo>
                <a:cubicBezTo>
                  <a:pt x="5618412" y="593388"/>
                  <a:pt x="5586532" y="590430"/>
                  <a:pt x="5555360" y="584920"/>
                </a:cubicBezTo>
                <a:cubicBezTo>
                  <a:pt x="5549783" y="585336"/>
                  <a:pt x="5544454" y="584395"/>
                  <a:pt x="5539143" y="583392"/>
                </a:cubicBezTo>
                <a:lnTo>
                  <a:pt x="5539027" y="582253"/>
                </a:lnTo>
                <a:cubicBezTo>
                  <a:pt x="5217153" y="529393"/>
                  <a:pt x="4957881" y="299826"/>
                  <a:pt x="4873102" y="0"/>
                </a:cubicBezTo>
                <a:close/>
                <a:moveTo>
                  <a:pt x="4254773" y="0"/>
                </a:moveTo>
                <a:lnTo>
                  <a:pt x="4463482" y="0"/>
                </a:lnTo>
                <a:cubicBezTo>
                  <a:pt x="4298012" y="98005"/>
                  <a:pt x="4178603" y="260867"/>
                  <a:pt x="4140752" y="451830"/>
                </a:cubicBezTo>
                <a:cubicBezTo>
                  <a:pt x="4384804" y="399791"/>
                  <a:pt x="4581394" y="226291"/>
                  <a:pt x="4659290" y="0"/>
                </a:cubicBezTo>
                <a:lnTo>
                  <a:pt x="4793306" y="0"/>
                </a:lnTo>
                <a:cubicBezTo>
                  <a:pt x="4708528" y="299826"/>
                  <a:pt x="4449256" y="529393"/>
                  <a:pt x="4127381" y="582253"/>
                </a:cubicBezTo>
                <a:lnTo>
                  <a:pt x="4127264" y="583392"/>
                </a:lnTo>
                <a:cubicBezTo>
                  <a:pt x="4121954" y="584395"/>
                  <a:pt x="4116625" y="585336"/>
                  <a:pt x="4111048" y="584920"/>
                </a:cubicBezTo>
                <a:cubicBezTo>
                  <a:pt x="4079876" y="590430"/>
                  <a:pt x="4047996" y="593388"/>
                  <a:pt x="4015621" y="593911"/>
                </a:cubicBezTo>
                <a:lnTo>
                  <a:pt x="3998503" y="595524"/>
                </a:lnTo>
                <a:lnTo>
                  <a:pt x="3998477" y="595033"/>
                </a:lnTo>
                <a:lnTo>
                  <a:pt x="3997978" y="595066"/>
                </a:lnTo>
                <a:cubicBezTo>
                  <a:pt x="3997412" y="591293"/>
                  <a:pt x="3997385" y="587507"/>
                  <a:pt x="3997385" y="583715"/>
                </a:cubicBezTo>
                <a:cubicBezTo>
                  <a:pt x="3997385" y="578078"/>
                  <a:pt x="3997443" y="572454"/>
                  <a:pt x="3998755" y="566868"/>
                </a:cubicBezTo>
                <a:cubicBezTo>
                  <a:pt x="3998713" y="535786"/>
                  <a:pt x="4001163" y="505143"/>
                  <a:pt x="4006219" y="475137"/>
                </a:cubicBezTo>
                <a:lnTo>
                  <a:pt x="4006760" y="468499"/>
                </a:lnTo>
                <a:cubicBezTo>
                  <a:pt x="4006928" y="468495"/>
                  <a:pt x="4007098" y="468490"/>
                  <a:pt x="4007265" y="468437"/>
                </a:cubicBezTo>
                <a:cubicBezTo>
                  <a:pt x="4033568" y="285283"/>
                  <a:pt x="4123028" y="121703"/>
                  <a:pt x="4254773" y="0"/>
                </a:cubicBezTo>
                <a:close/>
                <a:moveTo>
                  <a:pt x="3180951" y="0"/>
                </a:moveTo>
                <a:lnTo>
                  <a:pt x="3314968" y="0"/>
                </a:lnTo>
                <a:cubicBezTo>
                  <a:pt x="3392864" y="226291"/>
                  <a:pt x="3589453" y="399791"/>
                  <a:pt x="3833505" y="451830"/>
                </a:cubicBezTo>
                <a:cubicBezTo>
                  <a:pt x="3795654" y="260867"/>
                  <a:pt x="3676245" y="98005"/>
                  <a:pt x="3510776" y="0"/>
                </a:cubicBezTo>
                <a:lnTo>
                  <a:pt x="3719484" y="0"/>
                </a:lnTo>
                <a:cubicBezTo>
                  <a:pt x="3851229" y="121703"/>
                  <a:pt x="3940689" y="285283"/>
                  <a:pt x="3966991" y="468437"/>
                </a:cubicBezTo>
                <a:cubicBezTo>
                  <a:pt x="3967159" y="468490"/>
                  <a:pt x="3967328" y="468495"/>
                  <a:pt x="3967497" y="468499"/>
                </a:cubicBezTo>
                <a:lnTo>
                  <a:pt x="3968037" y="475137"/>
                </a:lnTo>
                <a:cubicBezTo>
                  <a:pt x="3973094" y="505143"/>
                  <a:pt x="3975543" y="535786"/>
                  <a:pt x="3975501" y="566868"/>
                </a:cubicBezTo>
                <a:cubicBezTo>
                  <a:pt x="3976813" y="572454"/>
                  <a:pt x="3976872" y="578078"/>
                  <a:pt x="3976872" y="583715"/>
                </a:cubicBezTo>
                <a:cubicBezTo>
                  <a:pt x="3976872" y="587508"/>
                  <a:pt x="3976845" y="591293"/>
                  <a:pt x="3976279" y="595066"/>
                </a:cubicBezTo>
                <a:lnTo>
                  <a:pt x="3975780" y="595033"/>
                </a:lnTo>
                <a:lnTo>
                  <a:pt x="3975754" y="595524"/>
                </a:lnTo>
                <a:lnTo>
                  <a:pt x="3958635" y="593911"/>
                </a:lnTo>
                <a:cubicBezTo>
                  <a:pt x="3926261" y="593388"/>
                  <a:pt x="3894381" y="590430"/>
                  <a:pt x="3863209" y="584920"/>
                </a:cubicBezTo>
                <a:cubicBezTo>
                  <a:pt x="3857632" y="585336"/>
                  <a:pt x="3852303" y="584395"/>
                  <a:pt x="3846992" y="583392"/>
                </a:cubicBezTo>
                <a:lnTo>
                  <a:pt x="3846876" y="582253"/>
                </a:lnTo>
                <a:cubicBezTo>
                  <a:pt x="3525002" y="529393"/>
                  <a:pt x="3265729" y="299826"/>
                  <a:pt x="3180951" y="0"/>
                </a:cubicBezTo>
                <a:close/>
                <a:moveTo>
                  <a:pt x="2562622" y="0"/>
                </a:moveTo>
                <a:lnTo>
                  <a:pt x="2771330" y="0"/>
                </a:lnTo>
                <a:cubicBezTo>
                  <a:pt x="2605861" y="98005"/>
                  <a:pt x="2486452" y="260867"/>
                  <a:pt x="2448601" y="451830"/>
                </a:cubicBezTo>
                <a:cubicBezTo>
                  <a:pt x="2692653" y="399791"/>
                  <a:pt x="2889242" y="226291"/>
                  <a:pt x="2967139" y="0"/>
                </a:cubicBezTo>
                <a:lnTo>
                  <a:pt x="3101155" y="0"/>
                </a:lnTo>
                <a:cubicBezTo>
                  <a:pt x="3016377" y="299826"/>
                  <a:pt x="2757105" y="529393"/>
                  <a:pt x="2435230" y="582253"/>
                </a:cubicBezTo>
                <a:lnTo>
                  <a:pt x="2435113" y="583392"/>
                </a:lnTo>
                <a:cubicBezTo>
                  <a:pt x="2429803" y="584395"/>
                  <a:pt x="2424474" y="585336"/>
                  <a:pt x="2418897" y="584920"/>
                </a:cubicBezTo>
                <a:cubicBezTo>
                  <a:pt x="2387725" y="590430"/>
                  <a:pt x="2355845" y="593388"/>
                  <a:pt x="2323470" y="593911"/>
                </a:cubicBezTo>
                <a:lnTo>
                  <a:pt x="2306352" y="595524"/>
                </a:lnTo>
                <a:lnTo>
                  <a:pt x="2306326" y="595033"/>
                </a:lnTo>
                <a:lnTo>
                  <a:pt x="2305827" y="595066"/>
                </a:lnTo>
                <a:cubicBezTo>
                  <a:pt x="2305261" y="591293"/>
                  <a:pt x="2305234" y="587507"/>
                  <a:pt x="2305234" y="583715"/>
                </a:cubicBezTo>
                <a:cubicBezTo>
                  <a:pt x="2305234" y="578078"/>
                  <a:pt x="2305292" y="572454"/>
                  <a:pt x="2306604" y="566868"/>
                </a:cubicBezTo>
                <a:cubicBezTo>
                  <a:pt x="2306562" y="535786"/>
                  <a:pt x="2309012" y="505143"/>
                  <a:pt x="2314068" y="475137"/>
                </a:cubicBezTo>
                <a:lnTo>
                  <a:pt x="2314609" y="468499"/>
                </a:lnTo>
                <a:cubicBezTo>
                  <a:pt x="2314777" y="468495"/>
                  <a:pt x="2314947" y="468490"/>
                  <a:pt x="2315114" y="468437"/>
                </a:cubicBezTo>
                <a:cubicBezTo>
                  <a:pt x="2341417" y="285283"/>
                  <a:pt x="2430877" y="121704"/>
                  <a:pt x="2562622" y="0"/>
                </a:cubicBezTo>
                <a:close/>
                <a:moveTo>
                  <a:pt x="1488800" y="0"/>
                </a:moveTo>
                <a:lnTo>
                  <a:pt x="1622816" y="0"/>
                </a:lnTo>
                <a:cubicBezTo>
                  <a:pt x="1700712" y="226290"/>
                  <a:pt x="1897302" y="399791"/>
                  <a:pt x="2141354" y="451830"/>
                </a:cubicBezTo>
                <a:cubicBezTo>
                  <a:pt x="2103503" y="260867"/>
                  <a:pt x="1984094" y="98005"/>
                  <a:pt x="1818624" y="0"/>
                </a:cubicBezTo>
                <a:lnTo>
                  <a:pt x="2027333" y="0"/>
                </a:lnTo>
                <a:cubicBezTo>
                  <a:pt x="2159078" y="121703"/>
                  <a:pt x="2248538" y="285283"/>
                  <a:pt x="2274840" y="468437"/>
                </a:cubicBezTo>
                <a:cubicBezTo>
                  <a:pt x="2275008" y="468490"/>
                  <a:pt x="2275177" y="468495"/>
                  <a:pt x="2275346" y="468500"/>
                </a:cubicBezTo>
                <a:lnTo>
                  <a:pt x="2275886" y="475137"/>
                </a:lnTo>
                <a:cubicBezTo>
                  <a:pt x="2280943" y="505143"/>
                  <a:pt x="2283392" y="535786"/>
                  <a:pt x="2283350" y="566868"/>
                </a:cubicBezTo>
                <a:cubicBezTo>
                  <a:pt x="2284662" y="572454"/>
                  <a:pt x="2284721" y="578078"/>
                  <a:pt x="2284721" y="583715"/>
                </a:cubicBezTo>
                <a:cubicBezTo>
                  <a:pt x="2284721" y="587508"/>
                  <a:pt x="2284694" y="591293"/>
                  <a:pt x="2284128" y="595066"/>
                </a:cubicBezTo>
                <a:lnTo>
                  <a:pt x="2283629" y="595033"/>
                </a:lnTo>
                <a:lnTo>
                  <a:pt x="2283603" y="595524"/>
                </a:lnTo>
                <a:lnTo>
                  <a:pt x="2266484" y="593911"/>
                </a:lnTo>
                <a:cubicBezTo>
                  <a:pt x="2234110" y="593388"/>
                  <a:pt x="2202230" y="590430"/>
                  <a:pt x="2171058" y="584920"/>
                </a:cubicBezTo>
                <a:cubicBezTo>
                  <a:pt x="2165481" y="585336"/>
                  <a:pt x="2160152" y="584395"/>
                  <a:pt x="2154841" y="583392"/>
                </a:cubicBezTo>
                <a:lnTo>
                  <a:pt x="2154725" y="582253"/>
                </a:lnTo>
                <a:cubicBezTo>
                  <a:pt x="1832850" y="529393"/>
                  <a:pt x="1573578" y="299826"/>
                  <a:pt x="1488800" y="0"/>
                </a:cubicBezTo>
                <a:close/>
                <a:moveTo>
                  <a:pt x="870471" y="0"/>
                </a:moveTo>
                <a:lnTo>
                  <a:pt x="1079179" y="0"/>
                </a:lnTo>
                <a:cubicBezTo>
                  <a:pt x="913710" y="98005"/>
                  <a:pt x="794301" y="260867"/>
                  <a:pt x="756450" y="451830"/>
                </a:cubicBezTo>
                <a:cubicBezTo>
                  <a:pt x="1000502" y="399791"/>
                  <a:pt x="1197091" y="226291"/>
                  <a:pt x="1274988" y="0"/>
                </a:cubicBezTo>
                <a:lnTo>
                  <a:pt x="1409004" y="0"/>
                </a:lnTo>
                <a:cubicBezTo>
                  <a:pt x="1324226" y="299826"/>
                  <a:pt x="1064954" y="529393"/>
                  <a:pt x="743078" y="582253"/>
                </a:cubicBezTo>
                <a:lnTo>
                  <a:pt x="742962" y="583392"/>
                </a:lnTo>
                <a:cubicBezTo>
                  <a:pt x="737652" y="584395"/>
                  <a:pt x="732323" y="585336"/>
                  <a:pt x="726746" y="584920"/>
                </a:cubicBezTo>
                <a:cubicBezTo>
                  <a:pt x="695574" y="590430"/>
                  <a:pt x="663693" y="593388"/>
                  <a:pt x="631319" y="593911"/>
                </a:cubicBezTo>
                <a:lnTo>
                  <a:pt x="614201" y="595524"/>
                </a:lnTo>
                <a:lnTo>
                  <a:pt x="614175" y="595033"/>
                </a:lnTo>
                <a:lnTo>
                  <a:pt x="613676" y="595066"/>
                </a:lnTo>
                <a:cubicBezTo>
                  <a:pt x="613110" y="591293"/>
                  <a:pt x="613083" y="587507"/>
                  <a:pt x="613083" y="583715"/>
                </a:cubicBezTo>
                <a:cubicBezTo>
                  <a:pt x="613083" y="578078"/>
                  <a:pt x="613141" y="572454"/>
                  <a:pt x="614453" y="566868"/>
                </a:cubicBezTo>
                <a:cubicBezTo>
                  <a:pt x="614411" y="535786"/>
                  <a:pt x="616861" y="505143"/>
                  <a:pt x="621918" y="475137"/>
                </a:cubicBezTo>
                <a:lnTo>
                  <a:pt x="622458" y="468499"/>
                </a:lnTo>
                <a:cubicBezTo>
                  <a:pt x="622626" y="468495"/>
                  <a:pt x="622796" y="468490"/>
                  <a:pt x="622963" y="468437"/>
                </a:cubicBezTo>
                <a:cubicBezTo>
                  <a:pt x="649266" y="285283"/>
                  <a:pt x="738726" y="121703"/>
                  <a:pt x="870471" y="0"/>
                </a:cubicBezTo>
                <a:close/>
                <a:moveTo>
                  <a:pt x="126374" y="0"/>
                </a:moveTo>
                <a:lnTo>
                  <a:pt x="334376" y="0"/>
                </a:lnTo>
                <a:cubicBezTo>
                  <a:pt x="466684" y="121261"/>
                  <a:pt x="556352" y="285035"/>
                  <a:pt x="582690" y="468437"/>
                </a:cubicBezTo>
                <a:cubicBezTo>
                  <a:pt x="582857" y="468490"/>
                  <a:pt x="583026" y="468495"/>
                  <a:pt x="583195" y="468499"/>
                </a:cubicBezTo>
                <a:lnTo>
                  <a:pt x="583735" y="475137"/>
                </a:lnTo>
                <a:cubicBezTo>
                  <a:pt x="588792" y="505143"/>
                  <a:pt x="591242" y="535786"/>
                  <a:pt x="591199" y="566868"/>
                </a:cubicBezTo>
                <a:cubicBezTo>
                  <a:pt x="592511" y="572454"/>
                  <a:pt x="592570" y="578078"/>
                  <a:pt x="592570" y="583715"/>
                </a:cubicBezTo>
                <a:cubicBezTo>
                  <a:pt x="592570" y="587507"/>
                  <a:pt x="592543" y="591293"/>
                  <a:pt x="591977" y="595066"/>
                </a:cubicBezTo>
                <a:lnTo>
                  <a:pt x="591478" y="595033"/>
                </a:lnTo>
                <a:lnTo>
                  <a:pt x="591452" y="595524"/>
                </a:lnTo>
                <a:lnTo>
                  <a:pt x="574334" y="593911"/>
                </a:lnTo>
                <a:cubicBezTo>
                  <a:pt x="541959" y="593388"/>
                  <a:pt x="510079" y="590430"/>
                  <a:pt x="478907" y="584920"/>
                </a:cubicBezTo>
                <a:cubicBezTo>
                  <a:pt x="473330" y="585336"/>
                  <a:pt x="468001" y="584395"/>
                  <a:pt x="462690" y="583392"/>
                </a:cubicBezTo>
                <a:lnTo>
                  <a:pt x="462574" y="582253"/>
                </a:lnTo>
                <a:cubicBezTo>
                  <a:pt x="282200" y="552631"/>
                  <a:pt x="121485" y="467518"/>
                  <a:pt x="0" y="345575"/>
                </a:cubicBezTo>
                <a:lnTo>
                  <a:pt x="0" y="140406"/>
                </a:lnTo>
                <a:cubicBezTo>
                  <a:pt x="97584" y="296912"/>
                  <a:pt x="258975" y="411268"/>
                  <a:pt x="449203" y="451830"/>
                </a:cubicBezTo>
                <a:cubicBezTo>
                  <a:pt x="411344" y="260824"/>
                  <a:pt x="291889" y="97931"/>
                  <a:pt x="12637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title"/>
          </p:nvPr>
        </p:nvSpPr>
        <p:spPr>
          <a:xfrm>
            <a:off x="457200" y="4960137"/>
            <a:ext cx="7772400" cy="1463040"/>
          </a:xfrm>
        </p:spPr>
        <p:txBody>
          <a:bodyPr anchor="ctr">
            <a:normAutofit/>
          </a:bodyPr>
          <a:lstStyle>
            <a:lvl1pPr algn="r">
              <a:defRPr sz="5000" b="0" spc="200" baseline="0"/>
            </a:lvl1pPr>
          </a:lstStyle>
          <a:p>
            <a:r>
              <a:rPr lang="en-US"/>
              <a:t>Click to edit Master title style</a:t>
            </a:r>
            <a:endParaRPr lang="en-US" dirty="0"/>
          </a:p>
        </p:txBody>
      </p:sp>
      <p:sp>
        <p:nvSpPr>
          <p:cNvPr id="3" name="Text Placeholder 2"/>
          <p:cNvSpPr>
            <a:spLocks noGrp="1"/>
          </p:cNvSpPr>
          <p:nvPr>
            <p:ph type="body" idx="1"/>
          </p:nvPr>
        </p:nvSpPr>
        <p:spPr>
          <a:xfrm>
            <a:off x="8610600" y="4960137"/>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C762D859-1BEC-407F-B866-3E88CE44F576}" type="datetimeFigureOut">
              <a:rPr lang="en-US" smtClean="0"/>
              <a:t>2024-09-24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C101-E9B7-49AB-8C4F-97771F46AC7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lumMod val="75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112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1024128" y="585216"/>
            <a:ext cx="9720072" cy="1499616"/>
          </a:xfrm>
        </p:spPr>
        <p:txBody>
          <a:bodyPr/>
          <a:lstStyle/>
          <a:p>
            <a:r>
              <a:rPr lang="en-US"/>
              <a:t>Click to edit Master title style</a:t>
            </a:r>
            <a:endParaRPr lang="en-US" dirty="0"/>
          </a:p>
        </p:txBody>
      </p:sp>
      <p:sp>
        <p:nvSpPr>
          <p:cNvPr id="3" name="Content Placeholder 2"/>
          <p:cNvSpPr>
            <a:spLocks noGrp="1"/>
          </p:cNvSpPr>
          <p:nvPr>
            <p:ph sz="half" idx="1"/>
          </p:nvPr>
        </p:nvSpPr>
        <p:spPr>
          <a:xfrm>
            <a:off x="1024127"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989320" y="2286000"/>
            <a:ext cx="4754880" cy="402336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762D859-1BEC-407F-B866-3E88CE44F576}" type="datetimeFigureOut">
              <a:rPr lang="en-US" smtClean="0"/>
              <a:t>2024-09-24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2908242100"/>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en-US"/>
              <a:t>Click to edit Master title style</a:t>
            </a:r>
            <a:endParaRPr lang="en-US" dirty="0"/>
          </a:p>
        </p:txBody>
      </p:sp>
      <p:sp>
        <p:nvSpPr>
          <p:cNvPr id="3" name="Text Placeholder 2"/>
          <p:cNvSpPr>
            <a:spLocks noGrp="1"/>
          </p:cNvSpPr>
          <p:nvPr>
            <p:ph type="body" idx="1"/>
          </p:nvPr>
        </p:nvSpPr>
        <p:spPr>
          <a:xfrm>
            <a:off x="1024128" y="2179636"/>
            <a:ext cx="4754880" cy="822960"/>
          </a:xfrm>
        </p:spPr>
        <p:txBody>
          <a:bodyPr lIns="137160" rIns="137160" anchor="ctr">
            <a:normAutofit/>
          </a:bodyPr>
          <a:lstStyle>
            <a:lvl1pPr marL="0" indent="0">
              <a:spcBef>
                <a:spcPts val="0"/>
              </a:spcBef>
              <a:spcAft>
                <a:spcPts val="0"/>
              </a:spcAft>
              <a:buNone/>
              <a:defRPr sz="2300" b="0" cap="none" baseline="0">
                <a:solidFill>
                  <a:schemeClr val="accent1"/>
                </a:solidFill>
                <a:latin typeface="+mn-lt"/>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102412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5990888" y="2179636"/>
            <a:ext cx="4754880" cy="822960"/>
          </a:xfrm>
        </p:spPr>
        <p:txBody>
          <a:bodyPr lIns="137160" rIns="137160" anchor="ctr">
            <a:normAutofit/>
          </a:bodyPr>
          <a:lstStyle>
            <a:lvl1pPr marL="0" indent="0">
              <a:spcBef>
                <a:spcPts val="0"/>
              </a:spcBef>
              <a:spcAft>
                <a:spcPts val="0"/>
              </a:spcAft>
              <a:buNone/>
              <a:defRPr lang="en-US" sz="2300" b="0" kern="1200" cap="none" baseline="0" dirty="0">
                <a:solidFill>
                  <a:schemeClr val="accent1"/>
                </a:solidFill>
                <a:latin typeface="+mn-lt"/>
                <a:ea typeface="+mn-ea"/>
                <a:cs typeface="+mn-cs"/>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marL="0" lvl="0" indent="0" algn="l" defTabSz="914400" rtl="0" eaLnBrk="1" latinLnBrk="0" hangingPunct="1">
              <a:lnSpc>
                <a:spcPct val="90000"/>
              </a:lnSpc>
              <a:spcBef>
                <a:spcPts val="1800"/>
              </a:spcBef>
              <a:buNone/>
            </a:pPr>
            <a:r>
              <a:rPr lang="en-US"/>
              <a:t>Edit Master text styles</a:t>
            </a:r>
          </a:p>
        </p:txBody>
      </p:sp>
      <p:sp>
        <p:nvSpPr>
          <p:cNvPr id="6" name="Content Placeholder 5"/>
          <p:cNvSpPr>
            <a:spLocks noGrp="1"/>
          </p:cNvSpPr>
          <p:nvPr>
            <p:ph sz="quarter" idx="4"/>
          </p:nvPr>
        </p:nvSpPr>
        <p:spPr>
          <a:xfrm>
            <a:off x="5990888" y="2967788"/>
            <a:ext cx="4754880" cy="334157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762D859-1BEC-407F-B866-3E88CE44F576}" type="datetimeFigureOut">
              <a:rPr lang="en-US" smtClean="0"/>
              <a:t>2024-09-24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3261355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762D859-1BEC-407F-B866-3E88CE44F576}" type="datetimeFigureOut">
              <a:rPr lang="en-US" smtClean="0"/>
              <a:t>2024-09-24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2723368306"/>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762D859-1BEC-407F-B866-3E88CE44F576}" type="datetimeFigureOut">
              <a:rPr lang="en-US" smtClean="0"/>
              <a:t>2024-09-24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61165088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8" name="Title 7"/>
          <p:cNvSpPr>
            <a:spLocks noGrp="1"/>
          </p:cNvSpPr>
          <p:nvPr>
            <p:ph type="title"/>
          </p:nvPr>
        </p:nvSpPr>
        <p:spPr>
          <a:xfrm>
            <a:off x="1024128" y="471509"/>
            <a:ext cx="4389120" cy="1737360"/>
          </a:xfrm>
        </p:spPr>
        <p:txBody>
          <a:bodyPr>
            <a:noAutofit/>
          </a:bodyPr>
          <a:lstStyle>
            <a:lvl1pPr>
              <a:lnSpc>
                <a:spcPct val="80000"/>
              </a:lnSpc>
              <a:defRPr sz="4000"/>
            </a:lvl1pPr>
          </a:lstStyle>
          <a:p>
            <a:r>
              <a:rPr lang="en-US"/>
              <a:t>Click to edit Master title style</a:t>
            </a:r>
            <a:endParaRPr lang="en-US" dirty="0"/>
          </a:p>
        </p:txBody>
      </p:sp>
      <p:sp>
        <p:nvSpPr>
          <p:cNvPr id="3" name="Content Placeholder 2"/>
          <p:cNvSpPr>
            <a:spLocks noGrp="1"/>
          </p:cNvSpPr>
          <p:nvPr>
            <p:ph idx="1"/>
          </p:nvPr>
        </p:nvSpPr>
        <p:spPr>
          <a:xfrm>
            <a:off x="5715000" y="822960"/>
            <a:ext cx="5678424" cy="5184648"/>
          </a:xfrm>
        </p:spPr>
        <p:txBody>
          <a:bodyPr/>
          <a:lstStyle>
            <a:lvl1pPr>
              <a:defRPr sz="2400"/>
            </a:lvl1pPr>
            <a:lvl2pPr>
              <a:defRPr sz="2000"/>
            </a:lvl2pPr>
            <a:lvl3pPr>
              <a:defRPr sz="1600"/>
            </a:lvl3pPr>
            <a:lvl4pPr>
              <a:defRPr sz="1600"/>
            </a:lvl4pPr>
            <a:lvl5pPr>
              <a:defRPr sz="1600"/>
            </a:lvl5pPr>
            <a:lvl6pPr>
              <a:defRPr sz="1600"/>
            </a:lvl6pPr>
            <a:lvl7pPr>
              <a:defRPr sz="1600"/>
            </a:lvl7pPr>
            <a:lvl8pPr>
              <a:defRPr sz="1600"/>
            </a:lvl8pPr>
            <a:lvl9pPr>
              <a:defRPr sz="16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1024128" y="2257506"/>
            <a:ext cx="4389120" cy="3762294"/>
          </a:xfrm>
        </p:spPr>
        <p:txBody>
          <a:bodyPr lIns="91440" rIns="91440">
            <a:normAutofit/>
          </a:bodyPr>
          <a:lstStyle>
            <a:lvl1pPr marL="0" indent="0">
              <a:lnSpc>
                <a:spcPct val="108000"/>
              </a:lnSpc>
              <a:spcBef>
                <a:spcPts val="600"/>
              </a:spcBef>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5" name="Date Placeholder 4"/>
          <p:cNvSpPr>
            <a:spLocks noGrp="1"/>
          </p:cNvSpPr>
          <p:nvPr>
            <p:ph type="dt" sz="half" idx="10"/>
          </p:nvPr>
        </p:nvSpPr>
        <p:spPr/>
        <p:txBody>
          <a:bodyPr/>
          <a:lstStyle/>
          <a:p>
            <a:fld id="{C762D859-1BEC-407F-B866-3E88CE44F576}" type="datetimeFigureOut">
              <a:rPr lang="en-US" smtClean="0"/>
              <a:t>2024-09-24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21576885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231A24-C166-FA17-9549-37AD8F78D4EC}"/>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A57BE857-FC66-B953-425E-6EE1E4EF4FA2}"/>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E93355C5-3F47-740B-D5AC-47A91711A93B}"/>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5457E386-C8D4-3520-E81D-5126855EA529}"/>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E4FB330-F00C-FE7A-3299-C4E444877229}"/>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357230008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4960138"/>
            <a:ext cx="7772400" cy="1463040"/>
          </a:xfrm>
        </p:spPr>
        <p:txBody>
          <a:bodyPr anchor="ctr">
            <a:normAutofit/>
          </a:bodyPr>
          <a:lstStyle>
            <a:lvl1pPr algn="r">
              <a:defRPr sz="5000" spc="200" baseline="0"/>
            </a:lvl1pPr>
          </a:lstStyle>
          <a:p>
            <a:r>
              <a:rPr lang="en-US"/>
              <a:t>Click to edit Master title style</a:t>
            </a:r>
            <a:endParaRPr lang="en-US" dirty="0"/>
          </a:p>
        </p:txBody>
      </p:sp>
      <p:sp>
        <p:nvSpPr>
          <p:cNvPr id="3" name="Picture Placeholder 2"/>
          <p:cNvSpPr>
            <a:spLocks noGrp="1" noChangeAspect="1"/>
          </p:cNvSpPr>
          <p:nvPr>
            <p:ph type="pic" idx="1"/>
          </p:nvPr>
        </p:nvSpPr>
        <p:spPr>
          <a:xfrm>
            <a:off x="0" y="-1"/>
            <a:ext cx="12188952" cy="4572000"/>
          </a:xfrm>
          <a:solidFill>
            <a:schemeClr val="accent1">
              <a:lumMod val="60000"/>
              <a:lumOff val="40000"/>
            </a:schemeClr>
          </a:solidFill>
        </p:spPr>
        <p:txBody>
          <a:bodyPr lIns="457200" tIns="365760" rIns="45720" bIns="45720"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8610600" y="4960138"/>
            <a:ext cx="3200400" cy="1463040"/>
          </a:xfrm>
        </p:spPr>
        <p:txBody>
          <a:bodyPr lIns="91440" rIns="91440" anchor="ctr">
            <a:normAutofit/>
          </a:bodyPr>
          <a:lstStyle>
            <a:lvl1pPr marL="0" indent="0">
              <a:lnSpc>
                <a:spcPct val="100000"/>
              </a:lnSpc>
              <a:spcBef>
                <a:spcPts val="0"/>
              </a:spcBef>
              <a:buNone/>
              <a:defRPr sz="1800">
                <a:solidFill>
                  <a:schemeClr val="tx1">
                    <a:lumMod val="95000"/>
                    <a:lumOff val="5000"/>
                  </a:schemeClr>
                </a:solidFill>
              </a:defRPr>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C762D859-1BEC-407F-B866-3E88CE44F576}" type="datetimeFigureOut">
              <a:rPr lang="en-US" smtClean="0"/>
              <a:t>2024-09-24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8E1C101-E9B7-49AB-8C4F-97771F46AC78}" type="slidenum">
              <a:rPr lang="en-US" smtClean="0"/>
              <a:t>‹#›</a:t>
            </a:fld>
            <a:endParaRPr lang="en-US"/>
          </a:p>
        </p:txBody>
      </p:sp>
      <p:cxnSp>
        <p:nvCxnSpPr>
          <p:cNvPr id="8" name="Straight Connector 7"/>
          <p:cNvCxnSpPr/>
          <p:nvPr/>
        </p:nvCxnSpPr>
        <p:spPr>
          <a:xfrm flipV="1">
            <a:off x="8386843" y="5264106"/>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57997107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2D859-1BEC-407F-B866-3E88CE44F576}" type="datetimeFigureOut">
              <a:rPr lang="en-US" smtClean="0"/>
              <a:t>2024-09-24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C101-E9B7-49AB-8C4F-97771F46AC78}" type="slidenum">
              <a:rPr lang="en-US" smtClean="0"/>
              <a:t>‹#›</a:t>
            </a:fld>
            <a:endParaRPr lang="en-US"/>
          </a:p>
        </p:txBody>
      </p:sp>
    </p:spTree>
    <p:extLst>
      <p:ext uri="{BB962C8B-B14F-4D97-AF65-F5344CB8AC3E}">
        <p14:creationId xmlns:p14="http://schemas.microsoft.com/office/powerpoint/2010/main" val="19987093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762000"/>
            <a:ext cx="2628900" cy="5410200"/>
          </a:xfrm>
        </p:spPr>
        <p:txBody>
          <a:bodyPr vert="eaVert" lIns="45720" tIns="91440" rIns="45720" bIns="91440"/>
          <a:lstStyle/>
          <a:p>
            <a:r>
              <a:rPr lang="en-US"/>
              <a:t>Click to edit Master title style</a:t>
            </a:r>
            <a:endParaRPr lang="en-US" dirty="0"/>
          </a:p>
        </p:txBody>
      </p:sp>
      <p:sp>
        <p:nvSpPr>
          <p:cNvPr id="3" name="Vertical Text Placeholder 2"/>
          <p:cNvSpPr>
            <a:spLocks noGrp="1"/>
          </p:cNvSpPr>
          <p:nvPr>
            <p:ph type="body" orient="vert" idx="1"/>
          </p:nvPr>
        </p:nvSpPr>
        <p:spPr>
          <a:xfrm>
            <a:off x="990601" y="762000"/>
            <a:ext cx="7581900" cy="5410200"/>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762D859-1BEC-407F-B866-3E88CE44F576}" type="datetimeFigureOut">
              <a:rPr lang="en-US" smtClean="0"/>
              <a:t>2024-09-24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8E1C101-E9B7-49AB-8C4F-97771F46AC78}" type="slidenum">
              <a:rPr lang="en-US" smtClean="0"/>
              <a:t>‹#›</a:t>
            </a:fld>
            <a:endParaRPr lang="en-US"/>
          </a:p>
        </p:txBody>
      </p:sp>
      <p:cxnSp>
        <p:nvCxnSpPr>
          <p:cNvPr id="7" name="Straight Connector 6"/>
          <p:cNvCxnSpPr/>
          <p:nvPr/>
        </p:nvCxnSpPr>
        <p:spPr>
          <a:xfrm rot="5400000" flipV="1">
            <a:off x="10058400" y="59263"/>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6139620"/>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en-US"/>
              <a:t>Click to edit Master title style</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48A87A34-81AB-432B-8DAE-1953F412C126}" type="datetimeFigureOut">
              <a:rPr lang="en-US" smtClean="0"/>
              <a:t>2024-09-24</a:t>
            </a:fld>
            <a:endParaRPr lang="en-US" dirty="0"/>
          </a:p>
        </p:txBody>
      </p:sp>
      <p:sp>
        <p:nvSpPr>
          <p:cNvPr id="5" name="Footer Placeholder 4"/>
          <p:cNvSpPr>
            <a:spLocks noGrp="1"/>
          </p:cNvSpPr>
          <p:nvPr>
            <p:ph type="ftr" sz="quarter" idx="11"/>
          </p:nvPr>
        </p:nvSpPr>
        <p:spPr>
          <a:xfrm>
            <a:off x="1371600" y="4323845"/>
            <a:ext cx="6400800" cy="365125"/>
          </a:xfrm>
        </p:spPr>
        <p:txBody>
          <a:bodyPr/>
          <a:lstStyle/>
          <a:p>
            <a:endParaRPr lang="en-US" dirty="0"/>
          </a:p>
        </p:txBody>
      </p:sp>
      <p:sp>
        <p:nvSpPr>
          <p:cNvPr id="6" name="Slide Number Placeholder 5"/>
          <p:cNvSpPr>
            <a:spLocks noGrp="1"/>
          </p:cNvSpPr>
          <p:nvPr>
            <p:ph type="sldNum" sz="quarter" idx="12"/>
          </p:nvPr>
        </p:nvSpPr>
        <p:spPr>
          <a:xfrm>
            <a:off x="8077200" y="1430866"/>
            <a:ext cx="2743200"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63797922"/>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928137346"/>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en-US"/>
              <a:t>Click to edit Master title style</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2024-09-24</a:t>
            </a:fld>
            <a:endParaRPr lang="en-US" dirty="0"/>
          </a:p>
        </p:txBody>
      </p:sp>
      <p:sp>
        <p:nvSpPr>
          <p:cNvPr id="5" name="Footer Placeholder 4"/>
          <p:cNvSpPr>
            <a:spLocks noGrp="1"/>
          </p:cNvSpPr>
          <p:nvPr>
            <p:ph type="ftr" sz="quarter" idx="11"/>
          </p:nvPr>
        </p:nvSpPr>
        <p:spPr>
          <a:xfrm>
            <a:off x="685800" y="381001"/>
            <a:ext cx="6991492" cy="36406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84309534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77892858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en-US"/>
              <a:t>Click to edit Master title style</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5800" y="3132666"/>
            <a:ext cx="5311775"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3132666"/>
            <a:ext cx="5334000" cy="308601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5465599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67659699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048025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4357EE-C604-3DA8-3636-308DD143D2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1497A98-3263-4DF0-4F01-6AA1EE706432}"/>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0941B189-0DF6-F7BA-539E-C5EC6A32948E}"/>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10C38A1E-62DE-446D-6E86-84569555C86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158D6F65-5DB7-6CDD-FAFE-E775E1D6FF0D}"/>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56022908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en-US"/>
              <a:t>Click to edit Master title style</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88835671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107787271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7626885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preserve="1">
  <p:cSld name="Title and Caption">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2024-09-24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2632200168"/>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preserve="1">
  <p:cSld name="Quote with Caption">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48A87A34-81AB-432B-8DAE-1953F412C126}" type="datetimeFigureOut">
              <a:rPr lang="en-US" smtClean="0"/>
              <a:pPr/>
              <a:t>2024-09-24</a:t>
            </a:fld>
            <a:endParaRPr lang="en-US" dirty="0"/>
          </a:p>
        </p:txBody>
      </p:sp>
      <p:sp>
        <p:nvSpPr>
          <p:cNvPr id="6" name="Footer Placeholder 5"/>
          <p:cNvSpPr>
            <a:spLocks noGrp="1"/>
          </p:cNvSpPr>
          <p:nvPr>
            <p:ph type="ftr" sz="quarter" idx="11"/>
          </p:nvPr>
        </p:nvSpPr>
        <p:spPr>
          <a:xfrm>
            <a:off x="685800" y="379941"/>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2089559440"/>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preserve="1">
  <p:cSld name="Name Card">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48A87A34-81AB-432B-8DAE-1953F412C126}" type="datetimeFigureOut">
              <a:rPr lang="en-US" smtClean="0"/>
              <a:pPr/>
              <a:t>2024-09-24</a:t>
            </a:fld>
            <a:endParaRPr lang="en-US" dirty="0"/>
          </a:p>
        </p:txBody>
      </p:sp>
      <p:sp>
        <p:nvSpPr>
          <p:cNvPr id="6" name="Footer Placeholder 5"/>
          <p:cNvSpPr>
            <a:spLocks noGrp="1"/>
          </p:cNvSpPr>
          <p:nvPr>
            <p:ph type="ftr" sz="quarter" idx="11"/>
          </p:nvPr>
        </p:nvSpPr>
        <p:spPr>
          <a:xfrm>
            <a:off x="685800" y="378883"/>
            <a:ext cx="6991492" cy="365125"/>
          </a:xfrm>
        </p:spPr>
        <p:txBody>
          <a:bodyPr/>
          <a:lstStyle/>
          <a:p>
            <a:endParaRPr lang="en-US" dirty="0"/>
          </a:p>
        </p:txBody>
      </p:sp>
      <p:sp>
        <p:nvSpPr>
          <p:cNvPr id="7" name="Slide Number Placeholder 6"/>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235785728"/>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en-US"/>
              <a:t>Click to edit Master title style</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0746833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en-US"/>
              <a:t>Click to edit Master title style</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3" name="Date Placeholder 2"/>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301990280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smtClean="0"/>
              <a:t>2024-09-24</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406669189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48A87A34-81AB-432B-8DAE-1953F412C126}" type="datetimeFigureOut">
              <a:rPr lang="en-US" smtClean="0"/>
              <a:pPr/>
              <a:t>2024-09-24</a:t>
            </a:fld>
            <a:endParaRPr lang="en-US" dirty="0"/>
          </a:p>
        </p:txBody>
      </p:sp>
      <p:sp>
        <p:nvSpPr>
          <p:cNvPr id="5" name="Footer Placeholder 4"/>
          <p:cNvSpPr>
            <a:spLocks noGrp="1"/>
          </p:cNvSpPr>
          <p:nvPr>
            <p:ph type="ftr" sz="quarter" idx="11"/>
          </p:nvPr>
        </p:nvSpPr>
        <p:spPr>
          <a:xfrm>
            <a:off x="685800" y="381000"/>
            <a:ext cx="6991492" cy="365125"/>
          </a:xfrm>
        </p:spPr>
        <p:txBody>
          <a:bodyPr/>
          <a:lstStyle/>
          <a:p>
            <a:endParaRPr lang="en-US" dirty="0"/>
          </a:p>
        </p:txBody>
      </p:sp>
      <p:sp>
        <p:nvSpPr>
          <p:cNvPr id="6" name="Slide Number Placeholder 5"/>
          <p:cNvSpPr>
            <a:spLocks noGrp="1"/>
          </p:cNvSpPr>
          <p:nvPr>
            <p:ph type="sldNum" sz="quarter" idx="12"/>
          </p:nvPr>
        </p:nvSpPr>
        <p:spPr>
          <a:xfrm>
            <a:off x="10862452" y="381000"/>
            <a:ext cx="643748" cy="365125"/>
          </a:xfrm>
        </p:spPr>
        <p:txBody>
          <a:bodyPr/>
          <a:lstStyle/>
          <a:p>
            <a:fld id="{6D22F896-40B5-4ADD-8801-0D06FADFA095}" type="slidenum">
              <a:rPr lang="en-US" smtClean="0"/>
              <a:t>‹#›</a:t>
            </a:fld>
            <a:endParaRPr lang="en-US" dirty="0"/>
          </a:p>
        </p:txBody>
      </p:sp>
    </p:spTree>
    <p:extLst>
      <p:ext uri="{BB962C8B-B14F-4D97-AF65-F5344CB8AC3E}">
        <p14:creationId xmlns:p14="http://schemas.microsoft.com/office/powerpoint/2010/main" val="75026222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384884-B8D4-2711-4F4D-47EBCDB6C21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7CDE7AAB-F2EC-413B-0E07-8F39F65918FC}"/>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A5147D3-93DB-AF96-BD5C-058FD2D494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48A78B71-C69F-AA93-5F57-430270F54643}"/>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6" name="Footer Placeholder 5">
            <a:extLst>
              <a:ext uri="{FF2B5EF4-FFF2-40B4-BE49-F238E27FC236}">
                <a16:creationId xmlns:a16="http://schemas.microsoft.com/office/drawing/2014/main" id="{1702F8D0-707D-8F5F-3858-C9DAF23A76CC}"/>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8442AE73-E161-9122-B9C2-FE69F13F4D83}"/>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28275303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466585D-3792-8428-587E-94FA3BD52D1D}"/>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33494B73-2764-42B9-9C0A-FD5541289944}"/>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B76C7815-BEFF-E756-2B2D-AFB4D18F7242}"/>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2D6CAD9B-9AD5-BA01-F37D-C23AC9133ADC}"/>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349AF671-5212-D528-596D-AFD795545C5E}"/>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F34C2DF3-9243-4CF2-3A66-BA82F929499A}"/>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8" name="Footer Placeholder 7">
            <a:extLst>
              <a:ext uri="{FF2B5EF4-FFF2-40B4-BE49-F238E27FC236}">
                <a16:creationId xmlns:a16="http://schemas.microsoft.com/office/drawing/2014/main" id="{260584E3-AA36-3D33-A958-A8EE15EFD28C}"/>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1B0EEA4-E823-5D15-D30A-EEB0CC34A726}"/>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10907717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FE3692B-2505-1AB1-FC76-C3390F5F1990}"/>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D39F47E2-C32D-CC2C-A950-37FE844A9E62}"/>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4" name="Footer Placeholder 3">
            <a:extLst>
              <a:ext uri="{FF2B5EF4-FFF2-40B4-BE49-F238E27FC236}">
                <a16:creationId xmlns:a16="http://schemas.microsoft.com/office/drawing/2014/main" id="{D2082252-0830-F1ED-9B43-01FA9F6DCA6E}"/>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7667B9D3-5BFB-E028-C852-4BA57C718694}"/>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25526636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5CC3B3AB-62C2-1801-565F-B9F8B6C75C7C}"/>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3" name="Footer Placeholder 2">
            <a:extLst>
              <a:ext uri="{FF2B5EF4-FFF2-40B4-BE49-F238E27FC236}">
                <a16:creationId xmlns:a16="http://schemas.microsoft.com/office/drawing/2014/main" id="{BE666FF6-2F1F-F23C-0861-D629E984E969}"/>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F7F34DCE-4040-3B6A-BF43-10B72FC3941E}"/>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294103966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D871D23-0A1B-2E6F-1F1B-4CEB2CD4ACA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6E7CC29-2B16-5445-D1CE-7765B1A3AF50}"/>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3311AEB7-AC03-11F2-156E-DE4CA22D544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B6F962C-B1AC-EB78-70F6-7F9138587875}"/>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6" name="Footer Placeholder 5">
            <a:extLst>
              <a:ext uri="{FF2B5EF4-FFF2-40B4-BE49-F238E27FC236}">
                <a16:creationId xmlns:a16="http://schemas.microsoft.com/office/drawing/2014/main" id="{851682A4-1D1A-7733-AC88-2B3894B19C6E}"/>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05449EF-16E1-CDFE-17B4-CA13C794C943}"/>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37820490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31BB481-D145-1E80-CDBA-F2984EE2F8B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BAC628C9-5333-4BD5-D843-8EB364D81F8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667C1BCA-E36E-2FD6-ADBB-F6EE98372F0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277F2EB-3141-D67C-ADA7-2AEA5EC519F4}"/>
              </a:ext>
            </a:extLst>
          </p:cNvPr>
          <p:cNvSpPr>
            <a:spLocks noGrp="1"/>
          </p:cNvSpPr>
          <p:nvPr>
            <p:ph type="dt" sz="half" idx="10"/>
          </p:nvPr>
        </p:nvSpPr>
        <p:spPr/>
        <p:txBody>
          <a:bodyPr/>
          <a:lstStyle/>
          <a:p>
            <a:fld id="{1DB4BE2C-E502-4A0A-9217-7176E9CAA990}" type="datetimeFigureOut">
              <a:rPr lang="en-US" smtClean="0"/>
              <a:t>2024-09-24</a:t>
            </a:fld>
            <a:endParaRPr lang="en-US"/>
          </a:p>
        </p:txBody>
      </p:sp>
      <p:sp>
        <p:nvSpPr>
          <p:cNvPr id="6" name="Footer Placeholder 5">
            <a:extLst>
              <a:ext uri="{FF2B5EF4-FFF2-40B4-BE49-F238E27FC236}">
                <a16:creationId xmlns:a16="http://schemas.microsoft.com/office/drawing/2014/main" id="{666E7432-6B3C-FF89-3435-9F300E83B2E6}"/>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E4514D13-081F-21F4-96B9-E896B614FA3E}"/>
              </a:ext>
            </a:extLst>
          </p:cNvPr>
          <p:cNvSpPr>
            <a:spLocks noGrp="1"/>
          </p:cNvSpPr>
          <p:nvPr>
            <p:ph type="sldNum" sz="quarter" idx="12"/>
          </p:nvPr>
        </p:nvSpPr>
        <p:spPr/>
        <p:txBody>
          <a:bodyPr/>
          <a:lstStyle/>
          <a:p>
            <a:fld id="{B8D98140-CDB6-4A37-AFDA-66697DE89E3A}" type="slidenum">
              <a:rPr lang="en-US" smtClean="0"/>
              <a:t>‹#›</a:t>
            </a:fld>
            <a:endParaRPr lang="en-US"/>
          </a:p>
        </p:txBody>
      </p:sp>
    </p:spTree>
    <p:extLst>
      <p:ext uri="{BB962C8B-B14F-4D97-AF65-F5344CB8AC3E}">
        <p14:creationId xmlns:p14="http://schemas.microsoft.com/office/powerpoint/2010/main" val="253681596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slideLayout" Target="../slideLayouts/slideLayout35.xml"/><Relationship Id="rId18" Type="http://schemas.openxmlformats.org/officeDocument/2006/relationships/theme" Target="../theme/theme3.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slideLayout" Target="../slideLayouts/slideLayout34.xml"/><Relationship Id="rId17" Type="http://schemas.openxmlformats.org/officeDocument/2006/relationships/slideLayout" Target="../slideLayouts/slideLayout39.xml"/><Relationship Id="rId2" Type="http://schemas.openxmlformats.org/officeDocument/2006/relationships/slideLayout" Target="../slideLayouts/slideLayout24.xml"/><Relationship Id="rId16" Type="http://schemas.openxmlformats.org/officeDocument/2006/relationships/slideLayout" Target="../slideLayouts/slideLayout38.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5" Type="http://schemas.openxmlformats.org/officeDocument/2006/relationships/slideLayout" Target="../slideLayouts/slideLayout37.xml"/><Relationship Id="rId10" Type="http://schemas.openxmlformats.org/officeDocument/2006/relationships/slideLayout" Target="../slideLayouts/slideLayout32.xml"/><Relationship Id="rId19" Type="http://schemas.openxmlformats.org/officeDocument/2006/relationships/image" Target="../media/image2.png"/><Relationship Id="rId4" Type="http://schemas.openxmlformats.org/officeDocument/2006/relationships/slideLayout" Target="../slideLayouts/slideLayout26.xml"/><Relationship Id="rId9" Type="http://schemas.openxmlformats.org/officeDocument/2006/relationships/slideLayout" Target="../slideLayouts/slideLayout31.xml"/><Relationship Id="rId14" Type="http://schemas.openxmlformats.org/officeDocument/2006/relationships/slideLayout" Target="../slideLayouts/slideLayout36.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A86CF5-8A9C-6D09-DFDF-140B4CE01FD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5B6C2976-D66E-1175-072D-D8BFDB8B6A96}"/>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D9A4C80-39D6-8925-9611-20E7BC79A3B8}"/>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1DB4BE2C-E502-4A0A-9217-7176E9CAA990}" type="datetimeFigureOut">
              <a:rPr lang="en-US" smtClean="0"/>
              <a:t>2024-09-24</a:t>
            </a:fld>
            <a:endParaRPr lang="en-US"/>
          </a:p>
        </p:txBody>
      </p:sp>
      <p:sp>
        <p:nvSpPr>
          <p:cNvPr id="5" name="Footer Placeholder 4">
            <a:extLst>
              <a:ext uri="{FF2B5EF4-FFF2-40B4-BE49-F238E27FC236}">
                <a16:creationId xmlns:a16="http://schemas.microsoft.com/office/drawing/2014/main" id="{893AACE0-2C1A-11B3-983F-3274698C5D0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en-US"/>
          </a:p>
        </p:txBody>
      </p:sp>
      <p:sp>
        <p:nvSpPr>
          <p:cNvPr id="6" name="Slide Number Placeholder 5">
            <a:extLst>
              <a:ext uri="{FF2B5EF4-FFF2-40B4-BE49-F238E27FC236}">
                <a16:creationId xmlns:a16="http://schemas.microsoft.com/office/drawing/2014/main" id="{C50ADC31-0A19-8327-9184-825A189AF689}"/>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B8D98140-CDB6-4A37-AFDA-66697DE89E3A}" type="slidenum">
              <a:rPr lang="en-US" smtClean="0"/>
              <a:t>‹#›</a:t>
            </a:fld>
            <a:endParaRPr lang="en-US"/>
          </a:p>
        </p:txBody>
      </p:sp>
    </p:spTree>
    <p:extLst>
      <p:ext uri="{BB962C8B-B14F-4D97-AF65-F5344CB8AC3E}">
        <p14:creationId xmlns:p14="http://schemas.microsoft.com/office/powerpoint/2010/main" val="213778121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024128" y="585216"/>
            <a:ext cx="9720072" cy="1499616"/>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1024128" y="2286000"/>
            <a:ext cx="9720073" cy="4023360"/>
          </a:xfrm>
          <a:prstGeom prst="rect">
            <a:avLst/>
          </a:prstGeom>
        </p:spPr>
        <p:txBody>
          <a:bodyPr vert="horz" lIns="45720" tIns="45720" rIns="4572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1024129" y="6470704"/>
            <a:ext cx="2154143"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C762D859-1BEC-407F-B866-3E88CE44F576}" type="datetimeFigureOut">
              <a:rPr lang="en-US" smtClean="0"/>
              <a:t>2024-09-24</a:t>
            </a:fld>
            <a:endParaRPr lang="en-US"/>
          </a:p>
        </p:txBody>
      </p:sp>
      <p:sp>
        <p:nvSpPr>
          <p:cNvPr id="5" name="Footer Placeholder 4"/>
          <p:cNvSpPr>
            <a:spLocks noGrp="1"/>
          </p:cNvSpPr>
          <p:nvPr>
            <p:ph type="ftr" sz="quarter" idx="3"/>
          </p:nvPr>
        </p:nvSpPr>
        <p:spPr>
          <a:xfrm>
            <a:off x="4842932" y="6470704"/>
            <a:ext cx="5901459" cy="274320"/>
          </a:xfrm>
          <a:prstGeom prst="rect">
            <a:avLst/>
          </a:prstGeom>
        </p:spPr>
        <p:txBody>
          <a:bodyPr vert="horz" lIns="91440" tIns="45720" rIns="91440" bIns="45720" rtlCol="0" anchor="ctr"/>
          <a:lstStyle>
            <a:lvl1pPr algn="r">
              <a:defRPr sz="1000" cap="all" baseline="0">
                <a:solidFill>
                  <a:schemeClr val="tx1">
                    <a:lumMod val="95000"/>
                    <a:lumOff val="5000"/>
                  </a:schemeClr>
                </a:solidFill>
                <a:latin typeface="+mj-lt"/>
              </a:defRPr>
            </a:lvl1pPr>
          </a:lstStyle>
          <a:p>
            <a:endParaRPr lang="en-US"/>
          </a:p>
        </p:txBody>
      </p:sp>
      <p:sp>
        <p:nvSpPr>
          <p:cNvPr id="6" name="Slide Number Placeholder 5"/>
          <p:cNvSpPr>
            <a:spLocks noGrp="1"/>
          </p:cNvSpPr>
          <p:nvPr>
            <p:ph type="sldNum" sz="quarter" idx="4"/>
          </p:nvPr>
        </p:nvSpPr>
        <p:spPr>
          <a:xfrm>
            <a:off x="10837333" y="6470704"/>
            <a:ext cx="973667" cy="274320"/>
          </a:xfrm>
          <a:prstGeom prst="rect">
            <a:avLst/>
          </a:prstGeom>
        </p:spPr>
        <p:txBody>
          <a:bodyPr vert="horz" lIns="91440" tIns="45720" rIns="91440" bIns="45720" rtlCol="0" anchor="ctr"/>
          <a:lstStyle>
            <a:lvl1pPr algn="l">
              <a:defRPr sz="1000">
                <a:solidFill>
                  <a:schemeClr val="tx1">
                    <a:lumMod val="95000"/>
                    <a:lumOff val="5000"/>
                  </a:schemeClr>
                </a:solidFill>
                <a:latin typeface="+mj-lt"/>
              </a:defRPr>
            </a:lvl1pPr>
          </a:lstStyle>
          <a:p>
            <a:fld id="{D8E1C101-E9B7-49AB-8C4F-97771F46AC78}" type="slidenum">
              <a:rPr lang="en-US" smtClean="0"/>
              <a:t>‹#›</a:t>
            </a:fld>
            <a:endParaRPr lang="en-US"/>
          </a:p>
        </p:txBody>
      </p:sp>
      <p:cxnSp>
        <p:nvCxnSpPr>
          <p:cNvPr id="7" name="Straight Connector 6"/>
          <p:cNvCxnSpPr/>
          <p:nvPr/>
        </p:nvCxnSpPr>
        <p:spPr>
          <a:xfrm flipV="1">
            <a:off x="762000" y="826324"/>
            <a:ext cx="0" cy="914400"/>
          </a:xfrm>
          <a:prstGeom prst="line">
            <a:avLst/>
          </a:prstGeom>
          <a:ln w="19050">
            <a:solidFill>
              <a:schemeClr val="accent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094450109"/>
      </p:ext>
    </p:extLst>
  </p:cSld>
  <p:clrMap bg1="lt1" tx1="dk1" bg2="lt2" tx2="dk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Lst>
  <p:txStyles>
    <p:titleStyle>
      <a:lvl1pPr algn="l" defTabSz="914400" rtl="0" eaLnBrk="1" latinLnBrk="0" hangingPunct="1">
        <a:lnSpc>
          <a:spcPct val="80000"/>
        </a:lnSpc>
        <a:spcBef>
          <a:spcPct val="0"/>
        </a:spcBef>
        <a:buNone/>
        <a:defRPr sz="5000" kern="1200" cap="all" spc="100" baseline="0">
          <a:solidFill>
            <a:schemeClr val="tx1">
              <a:lumMod val="95000"/>
              <a:lumOff val="5000"/>
            </a:schemeClr>
          </a:solidFill>
          <a:latin typeface="+mj-lt"/>
          <a:ea typeface="+mj-ea"/>
          <a:cs typeface="+mj-cs"/>
        </a:defRPr>
      </a:lvl1pPr>
    </p:titleStyle>
    <p:bodyStyle>
      <a:lvl1pPr marL="91440" indent="-91440" algn="l" defTabSz="914400" rtl="0" eaLnBrk="1" latinLnBrk="0" hangingPunct="1">
        <a:lnSpc>
          <a:spcPct val="90000"/>
        </a:lnSpc>
        <a:spcBef>
          <a:spcPts val="1200"/>
        </a:spcBef>
        <a:spcAft>
          <a:spcPts val="200"/>
        </a:spcAft>
        <a:buClr>
          <a:schemeClr val="accent1"/>
        </a:buClr>
        <a:buSzPct val="100000"/>
        <a:buFont typeface="Tw Cen MT" panose="020B0602020104020603" pitchFamily="34" charset="0"/>
        <a:buChar char=" "/>
        <a:defRPr sz="2200" kern="1200">
          <a:solidFill>
            <a:schemeClr val="tx1"/>
          </a:solidFill>
          <a:latin typeface="+mn-lt"/>
          <a:ea typeface="+mn-ea"/>
          <a:cs typeface="+mn-cs"/>
        </a:defRPr>
      </a:lvl1pPr>
      <a:lvl2pPr marL="26517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800" kern="1200">
          <a:solidFill>
            <a:schemeClr val="tx1"/>
          </a:solidFill>
          <a:latin typeface="+mn-lt"/>
          <a:ea typeface="+mn-ea"/>
          <a:cs typeface="+mn-cs"/>
        </a:defRPr>
      </a:lvl2pPr>
      <a:lvl3pPr marL="4480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3pPr>
      <a:lvl4pPr marL="59436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4pPr>
      <a:lvl5pPr marL="77724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5pPr>
      <a:lvl6pPr marL="914400"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6pPr>
      <a:lvl7pPr marL="1060704"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7pPr>
      <a:lvl8pPr marL="1216152"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8pPr>
      <a:lvl9pPr marL="1362456" indent="-137160" algn="l" defTabSz="914400" rtl="0" eaLnBrk="1" latinLnBrk="0" hangingPunct="1">
        <a:lnSpc>
          <a:spcPct val="90000"/>
        </a:lnSpc>
        <a:spcBef>
          <a:spcPts val="200"/>
        </a:spcBef>
        <a:spcAft>
          <a:spcPts val="400"/>
        </a:spcAft>
        <a:buClr>
          <a:schemeClr val="accent1"/>
        </a:buClr>
        <a:buFont typeface="Wingdings 3" pitchFamily="18" charset="2"/>
        <a:buChar char=""/>
        <a:defRPr sz="14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1DB4BE2C-E502-4A0A-9217-7176E9CAA990}" type="datetimeFigureOut">
              <a:rPr lang="en-US" smtClean="0"/>
              <a:t>2024-09-24</a:t>
            </a:fld>
            <a:endParaRPr lang="en-US"/>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B8D98140-CDB6-4A37-AFDA-66697DE89E3A}" type="slidenum">
              <a:rPr lang="en-US" smtClean="0"/>
              <a:t>‹#›</a:t>
            </a:fld>
            <a:endParaRPr lang="en-US"/>
          </a:p>
        </p:txBody>
      </p:sp>
    </p:spTree>
    <p:extLst>
      <p:ext uri="{BB962C8B-B14F-4D97-AF65-F5344CB8AC3E}">
        <p14:creationId xmlns:p14="http://schemas.microsoft.com/office/powerpoint/2010/main" val="2058631063"/>
      </p:ext>
    </p:extLst>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 id="2147483703" r:id="rId13"/>
    <p:sldLayoutId id="2147483704" r:id="rId14"/>
    <p:sldLayoutId id="2147483705" r:id="rId15"/>
    <p:sldLayoutId id="2147483706" r:id="rId16"/>
    <p:sldLayoutId id="2147483707"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11.xml.rels><?xml version="1.0" encoding="UTF-8" standalone="yes"?>
<Relationships xmlns="http://schemas.openxmlformats.org/package/2006/relationships"><Relationship Id="rId3" Type="http://schemas.openxmlformats.org/officeDocument/2006/relationships/chart" Target="../charts/chart1.xml"/><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2.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4.jpg"/></Relationships>
</file>

<file path=ppt/slides/_rels/slide1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4.xml"/><Relationship Id="rId1" Type="http://schemas.openxmlformats.org/officeDocument/2006/relationships/slideLayout" Target="../slideLayouts/slideLayout24.xml"/><Relationship Id="rId5" Type="http://schemas.openxmlformats.org/officeDocument/2006/relationships/image" Target="../media/image18.png"/><Relationship Id="rId4" Type="http://schemas.openxmlformats.org/officeDocument/2006/relationships/image" Target="../media/image17.jpe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6.xml"/><Relationship Id="rId1" Type="http://schemas.openxmlformats.org/officeDocument/2006/relationships/slideLayout" Target="../slideLayouts/slideLayout2.xml"/><Relationship Id="rId4" Type="http://schemas.openxmlformats.org/officeDocument/2006/relationships/image" Target="../media/image21.png"/></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18.xml.rels><?xml version="1.0" encoding="UTF-8" standalone="yes"?>
<Relationships xmlns="http://schemas.openxmlformats.org/package/2006/relationships"><Relationship Id="rId3" Type="http://schemas.openxmlformats.org/officeDocument/2006/relationships/diagramData" Target="../diagrams/data3.xml"/><Relationship Id="rId7" Type="http://schemas.microsoft.com/office/2007/relationships/diagramDrawing" Target="../diagrams/drawing3.xml"/><Relationship Id="rId2" Type="http://schemas.openxmlformats.org/officeDocument/2006/relationships/notesSlide" Target="../notesSlides/notesSlide18.xml"/><Relationship Id="rId1" Type="http://schemas.openxmlformats.org/officeDocument/2006/relationships/slideLayout" Target="../slideLayouts/slideLayout2.xml"/><Relationship Id="rId6" Type="http://schemas.openxmlformats.org/officeDocument/2006/relationships/diagramColors" Target="../diagrams/colors3.xml"/><Relationship Id="rId5" Type="http://schemas.openxmlformats.org/officeDocument/2006/relationships/diagramQuickStyle" Target="../diagrams/quickStyle3.xml"/><Relationship Id="rId4" Type="http://schemas.openxmlformats.org/officeDocument/2006/relationships/diagramLayout" Target="../diagrams/layout3.xml"/></Relationships>
</file>

<file path=ppt/slides/_rels/slide19.xml.rels><?xml version="1.0" encoding="UTF-8" standalone="yes"?>
<Relationships xmlns="http://schemas.openxmlformats.org/package/2006/relationships"><Relationship Id="rId3" Type="http://schemas.openxmlformats.org/officeDocument/2006/relationships/diagramData" Target="../diagrams/data4.xml"/><Relationship Id="rId7" Type="http://schemas.microsoft.com/office/2007/relationships/diagramDrawing" Target="../diagrams/drawing4.xml"/><Relationship Id="rId2" Type="http://schemas.openxmlformats.org/officeDocument/2006/relationships/notesSlide" Target="../notesSlides/notesSlide19.xml"/><Relationship Id="rId1" Type="http://schemas.openxmlformats.org/officeDocument/2006/relationships/slideLayout" Target="../slideLayouts/slideLayout2.xml"/><Relationship Id="rId6" Type="http://schemas.openxmlformats.org/officeDocument/2006/relationships/diagramColors" Target="../diagrams/colors4.xml"/><Relationship Id="rId5" Type="http://schemas.openxmlformats.org/officeDocument/2006/relationships/diagramQuickStyle" Target="../diagrams/quickStyle4.xml"/><Relationship Id="rId4" Type="http://schemas.openxmlformats.org/officeDocument/2006/relationships/diagramLayout" Target="../diagrams/layout4.xml"/></Relationships>
</file>

<file path=ppt/slides/_rels/slide2.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25.xml"/></Relationships>
</file>

<file path=ppt/slides/_rels/slide22.xml.rels><?xml version="1.0" encoding="UTF-8" standalone="yes"?>
<Relationships xmlns="http://schemas.openxmlformats.org/package/2006/relationships"><Relationship Id="rId3" Type="http://schemas.openxmlformats.org/officeDocument/2006/relationships/diagramData" Target="../diagrams/data5.xml"/><Relationship Id="rId7" Type="http://schemas.microsoft.com/office/2007/relationships/diagramDrawing" Target="../diagrams/drawing5.xml"/><Relationship Id="rId2" Type="http://schemas.openxmlformats.org/officeDocument/2006/relationships/notesSlide" Target="../notesSlides/notesSlide22.xml"/><Relationship Id="rId1" Type="http://schemas.openxmlformats.org/officeDocument/2006/relationships/slideLayout" Target="../slideLayouts/slideLayout2.xml"/><Relationship Id="rId6" Type="http://schemas.openxmlformats.org/officeDocument/2006/relationships/diagramColors" Target="../diagrams/colors5.xml"/><Relationship Id="rId5" Type="http://schemas.openxmlformats.org/officeDocument/2006/relationships/diagramQuickStyle" Target="../diagrams/quickStyle5.xml"/><Relationship Id="rId4" Type="http://schemas.openxmlformats.org/officeDocument/2006/relationships/diagramLayout" Target="../diagrams/layout5.xml"/></Relationships>
</file>

<file path=ppt/slides/_rels/slide23.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3.xml"/><Relationship Id="rId1" Type="http://schemas.openxmlformats.org/officeDocument/2006/relationships/slideLayout" Target="../slideLayouts/slideLayout24.xml"/></Relationships>
</file>

<file path=ppt/slides/_rels/slide24.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notesSlide" Target="../notesSlides/notesSlide24.xml"/><Relationship Id="rId1" Type="http://schemas.openxmlformats.org/officeDocument/2006/relationships/slideLayout" Target="../slideLayouts/slideLayout24.xml"/></Relationships>
</file>

<file path=ppt/slides/_rels/slide25.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6.xml"/><Relationship Id="rId1" Type="http://schemas.openxmlformats.org/officeDocument/2006/relationships/slideLayout" Target="../slideLayouts/slideLayout24.xml"/></Relationships>
</file>

<file path=ppt/slides/_rels/slide27.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notesSlide" Target="../notesSlides/notesSlide27.xml"/><Relationship Id="rId1" Type="http://schemas.openxmlformats.org/officeDocument/2006/relationships/slideLayout" Target="../slideLayouts/slideLayout24.xml"/></Relationships>
</file>

<file path=ppt/slides/_rels/slide28.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28.xml"/><Relationship Id="rId1" Type="http://schemas.openxmlformats.org/officeDocument/2006/relationships/slideLayout" Target="../slideLayouts/slideLayout24.xml"/></Relationships>
</file>

<file path=ppt/slides/_rels/slide29.xml.rels><?xml version="1.0" encoding="UTF-8" standalone="yes"?>
<Relationships xmlns="http://schemas.openxmlformats.org/package/2006/relationships"><Relationship Id="rId3" Type="http://schemas.openxmlformats.org/officeDocument/2006/relationships/image" Target="../media/image37.jpe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3.xml"/><Relationship Id="rId1" Type="http://schemas.openxmlformats.org/officeDocument/2006/relationships/slideLayout" Target="../slideLayouts/slideLayout24.xml"/><Relationship Id="rId5" Type="http://schemas.openxmlformats.org/officeDocument/2006/relationships/image" Target="../media/image9.jpg"/><Relationship Id="rId4" Type="http://schemas.openxmlformats.org/officeDocument/2006/relationships/image" Target="../media/image8.jpeg"/></Relationships>
</file>

<file path=ppt/slides/_rels/slide3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38.png"/><Relationship Id="rId4" Type="http://schemas.openxmlformats.org/officeDocument/2006/relationships/notesSlide" Target="../notesSlides/notesSlide30.xml"/></Relationships>
</file>

<file path=ppt/slides/_rels/slide31.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3" Type="http://schemas.openxmlformats.org/officeDocument/2006/relationships/slideLayout" Target="../slideLayouts/slideLayout13.xml"/><Relationship Id="rId2" Type="http://schemas.microsoft.com/office/2007/relationships/media" Target="../media/media2.mp4"/><Relationship Id="rId1" Type="http://schemas.openxmlformats.org/officeDocument/2006/relationships/video" Target="NULL" TargetMode="External"/><Relationship Id="rId5" Type="http://schemas.openxmlformats.org/officeDocument/2006/relationships/image" Target="../media/image40.png"/><Relationship Id="rId4"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33.xml"/><Relationship Id="rId1" Type="http://schemas.openxmlformats.org/officeDocument/2006/relationships/slideLayout" Target="../slideLayouts/slideLayout13.xml"/></Relationships>
</file>

<file path=ppt/slides/_rels/slide34.xml.rels><?xml version="1.0" encoding="UTF-8" standalone="yes"?>
<Relationships xmlns="http://schemas.openxmlformats.org/package/2006/relationships"><Relationship Id="rId3" Type="http://schemas.microsoft.com/office/2014/relationships/chartEx" Target="../charts/chartEx1.xml"/><Relationship Id="rId2" Type="http://schemas.openxmlformats.org/officeDocument/2006/relationships/notesSlide" Target="../notesSlides/notesSlide34.xml"/><Relationship Id="rId1" Type="http://schemas.openxmlformats.org/officeDocument/2006/relationships/slideLayout" Target="../slideLayouts/slideLayout13.xml"/><Relationship Id="rId4" Type="http://schemas.openxmlformats.org/officeDocument/2006/relationships/image" Target="NULL"/></Relationships>
</file>

<file path=ppt/slides/_rels/slide35.xml.rels><?xml version="1.0" encoding="UTF-8" standalone="yes"?>
<Relationships xmlns="http://schemas.openxmlformats.org/package/2006/relationships"><Relationship Id="rId3" Type="http://schemas.microsoft.com/office/2014/relationships/chartEx" Target="../charts/chartEx2.xml"/><Relationship Id="rId2" Type="http://schemas.openxmlformats.org/officeDocument/2006/relationships/notesSlide" Target="../notesSlides/notesSlide35.xml"/><Relationship Id="rId1" Type="http://schemas.openxmlformats.org/officeDocument/2006/relationships/slideLayout" Target="../slideLayouts/slideLayout13.xml"/><Relationship Id="rId4" Type="http://schemas.openxmlformats.org/officeDocument/2006/relationships/image" Target="NULL"/></Relationships>
</file>

<file path=ppt/slides/_rels/slide36.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notesSlide" Target="../notesSlides/notesSlide36.xml"/><Relationship Id="rId1" Type="http://schemas.openxmlformats.org/officeDocument/2006/relationships/slideLayout" Target="../slideLayouts/slideLayout25.xml"/></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37.xml"/><Relationship Id="rId1" Type="http://schemas.openxmlformats.org/officeDocument/2006/relationships/slideLayout" Target="../slideLayouts/slideLayout24.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notesSlide" Target="../notesSlides/notesSlide38.xml"/><Relationship Id="rId1" Type="http://schemas.openxmlformats.org/officeDocument/2006/relationships/slideLayout" Target="../slideLayouts/slideLayout24.xml"/></Relationships>
</file>

<file path=ppt/slides/_rels/slide39.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notesSlide" Target="../notesSlides/notesSlide39.xml"/><Relationship Id="rId1" Type="http://schemas.openxmlformats.org/officeDocument/2006/relationships/slideLayout" Target="../slideLayouts/slideLayout24.xml"/></Relationships>
</file>

<file path=ppt/slides/_rels/slide4.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4.xml"/><Relationship Id="rId1" Type="http://schemas.openxmlformats.org/officeDocument/2006/relationships/slideLayout" Target="../slideLayouts/slideLayout13.xml"/></Relationships>
</file>

<file path=ppt/slides/_rels/slide40.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40.xml"/><Relationship Id="rId1" Type="http://schemas.openxmlformats.org/officeDocument/2006/relationships/slideLayout" Target="../slideLayouts/slideLayout24.xml"/></Relationships>
</file>

<file path=ppt/slides/_rels/slide41.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notesSlide" Target="../notesSlides/notesSlide41.xml"/><Relationship Id="rId1" Type="http://schemas.openxmlformats.org/officeDocument/2006/relationships/slideLayout" Target="../slideLayouts/slideLayout24.xml"/></Relationships>
</file>

<file path=ppt/slides/_rels/slide42.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42.xml"/><Relationship Id="rId1" Type="http://schemas.openxmlformats.org/officeDocument/2006/relationships/slideLayout" Target="../slideLayouts/slideLayout24.xml"/></Relationships>
</file>

<file path=ppt/slides/_rels/slide43.xml.rels><?xml version="1.0" encoding="UTF-8" standalone="yes"?>
<Relationships xmlns="http://schemas.openxmlformats.org/package/2006/relationships"><Relationship Id="rId3" Type="http://schemas.microsoft.com/office/2014/relationships/chartEx" Target="../charts/chartEx3.xml"/><Relationship Id="rId2" Type="http://schemas.openxmlformats.org/officeDocument/2006/relationships/notesSlide" Target="../notesSlides/notesSlide43.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44.xml.rels><?xml version="1.0" encoding="UTF-8" standalone="yes"?>
<Relationships xmlns="http://schemas.openxmlformats.org/package/2006/relationships"><Relationship Id="rId3" Type="http://schemas.openxmlformats.org/officeDocument/2006/relationships/diagramData" Target="../diagrams/data6.xml"/><Relationship Id="rId7" Type="http://schemas.microsoft.com/office/2007/relationships/diagramDrawing" Target="../diagrams/drawing6.xml"/><Relationship Id="rId2" Type="http://schemas.openxmlformats.org/officeDocument/2006/relationships/notesSlide" Target="../notesSlides/notesSlide44.xml"/><Relationship Id="rId1" Type="http://schemas.openxmlformats.org/officeDocument/2006/relationships/slideLayout" Target="../slideLayouts/slideLayout2.xml"/><Relationship Id="rId6" Type="http://schemas.openxmlformats.org/officeDocument/2006/relationships/diagramColors" Target="../diagrams/colors6.xml"/><Relationship Id="rId5" Type="http://schemas.openxmlformats.org/officeDocument/2006/relationships/diagramQuickStyle" Target="../diagrams/quickStyle6.xml"/><Relationship Id="rId4" Type="http://schemas.openxmlformats.org/officeDocument/2006/relationships/diagramLayout" Target="../diagrams/layout6.xml"/></Relationships>
</file>

<file path=ppt/slides/_rels/slide45.xml.rels><?xml version="1.0" encoding="UTF-8" standalone="yes"?>
<Relationships xmlns="http://schemas.openxmlformats.org/package/2006/relationships"><Relationship Id="rId3" Type="http://schemas.microsoft.com/office/2014/relationships/chartEx" Target="../charts/chartEx4.xml"/><Relationship Id="rId2" Type="http://schemas.openxmlformats.org/officeDocument/2006/relationships/notesSlide" Target="../notesSlides/notesSlide45.xml"/><Relationship Id="rId1" Type="http://schemas.openxmlformats.org/officeDocument/2006/relationships/slideLayout" Target="../slideLayouts/slideLayout2.xml"/><Relationship Id="rId4" Type="http://schemas.openxmlformats.org/officeDocument/2006/relationships/image" Target="../media/image370.png"/></Relationships>
</file>

<file path=ppt/slides/_rels/slide46.xml.rels><?xml version="1.0" encoding="UTF-8" standalone="yes"?>
<Relationships xmlns="http://schemas.openxmlformats.org/package/2006/relationships"><Relationship Id="rId3" Type="http://schemas.openxmlformats.org/officeDocument/2006/relationships/chart" Target="../charts/chart2.xml"/><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chart" Target="../charts/chart3.xml"/><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microsoft.com/office/2014/relationships/chartEx" Target="../charts/chartEx5.xml"/><Relationship Id="rId2" Type="http://schemas.openxmlformats.org/officeDocument/2006/relationships/notesSlide" Target="../notesSlides/notesSlide48.xml"/><Relationship Id="rId1" Type="http://schemas.openxmlformats.org/officeDocument/2006/relationships/slideLayout" Target="../slideLayouts/slideLayout2.xml"/><Relationship Id="rId4" Type="http://schemas.openxmlformats.org/officeDocument/2006/relationships/image" Target="../media/image380.png"/></Relationships>
</file>

<file path=ppt/slides/_rels/slide49.xml.rels><?xml version="1.0" encoding="UTF-8" standalone="yes"?>
<Relationships xmlns="http://schemas.openxmlformats.org/package/2006/relationships"><Relationship Id="rId3" Type="http://schemas.openxmlformats.org/officeDocument/2006/relationships/chart" Target="../charts/chart4.xml"/><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5.xml"/><Relationship Id="rId1" Type="http://schemas.openxmlformats.org/officeDocument/2006/relationships/slideLayout" Target="../slideLayouts/slideLayout24.xml"/></Relationships>
</file>

<file path=ppt/slides/_rels/slide50.xml.rels><?xml version="1.0" encoding="UTF-8" standalone="yes"?>
<Relationships xmlns="http://schemas.openxmlformats.org/package/2006/relationships"><Relationship Id="rId3" Type="http://schemas.openxmlformats.org/officeDocument/2006/relationships/chart" Target="../charts/chart5.xml"/><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diagramData" Target="../diagrams/data7.xml"/><Relationship Id="rId7" Type="http://schemas.microsoft.com/office/2007/relationships/diagramDrawing" Target="../diagrams/drawing7.xml"/><Relationship Id="rId2" Type="http://schemas.openxmlformats.org/officeDocument/2006/relationships/notesSlide" Target="../notesSlides/notesSlide51.xml"/><Relationship Id="rId1" Type="http://schemas.openxmlformats.org/officeDocument/2006/relationships/slideLayout" Target="../slideLayouts/slideLayout2.xml"/><Relationship Id="rId6" Type="http://schemas.openxmlformats.org/officeDocument/2006/relationships/diagramColors" Target="../diagrams/colors7.xml"/><Relationship Id="rId5" Type="http://schemas.openxmlformats.org/officeDocument/2006/relationships/diagramQuickStyle" Target="../diagrams/quickStyle7.xml"/><Relationship Id="rId4" Type="http://schemas.openxmlformats.org/officeDocument/2006/relationships/diagramLayout" Target="../diagrams/layout7.xml"/></Relationships>
</file>

<file path=ppt/slides/_rels/slide52.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2.xml"/><Relationship Id="rId1" Type="http://schemas.openxmlformats.org/officeDocument/2006/relationships/slideLayout" Target="../slideLayouts/slideLayout24.xml"/><Relationship Id="rId4" Type="http://schemas.openxmlformats.org/officeDocument/2006/relationships/image" Target="../media/image4.jpg"/></Relationships>
</file>

<file path=ppt/slides/_rels/slide53.xml.rels><?xml version="1.0" encoding="UTF-8" standalone="yes"?>
<Relationships xmlns="http://schemas.openxmlformats.org/package/2006/relationships"><Relationship Id="rId8" Type="http://schemas.openxmlformats.org/officeDocument/2006/relationships/image" Target="../media/image4.jpg"/><Relationship Id="rId3" Type="http://schemas.openxmlformats.org/officeDocument/2006/relationships/diagramData" Target="../diagrams/data8.xml"/><Relationship Id="rId7" Type="http://schemas.microsoft.com/office/2007/relationships/diagramDrawing" Target="../diagrams/drawing8.xml"/><Relationship Id="rId2" Type="http://schemas.openxmlformats.org/officeDocument/2006/relationships/notesSlide" Target="../notesSlides/notesSlide53.xml"/><Relationship Id="rId1" Type="http://schemas.openxmlformats.org/officeDocument/2006/relationships/slideLayout" Target="../slideLayouts/slideLayout24.xml"/><Relationship Id="rId6" Type="http://schemas.openxmlformats.org/officeDocument/2006/relationships/diagramColors" Target="../diagrams/colors8.xml"/><Relationship Id="rId5" Type="http://schemas.openxmlformats.org/officeDocument/2006/relationships/diagramQuickStyle" Target="../diagrams/quickStyle8.xml"/><Relationship Id="rId4" Type="http://schemas.openxmlformats.org/officeDocument/2006/relationships/diagramLayout" Target="../diagrams/layout8.xml"/></Relationships>
</file>

<file path=ppt/slides/_rels/slide54.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notesSlide" Target="../notesSlides/notesSlide54.xml"/><Relationship Id="rId1" Type="http://schemas.openxmlformats.org/officeDocument/2006/relationships/slideLayout" Target="../slideLayouts/slideLayout24.xml"/></Relationships>
</file>

<file path=ppt/slides/_rels/slide5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55.xml"/><Relationship Id="rId1" Type="http://schemas.openxmlformats.org/officeDocument/2006/relationships/slideLayout" Target="../slideLayouts/slideLayout24.xml"/></Relationships>
</file>

<file path=ppt/slides/_rels/slide56.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6.xml"/><Relationship Id="rId1" Type="http://schemas.openxmlformats.org/officeDocument/2006/relationships/slideLayout" Target="../slideLayouts/slideLayout1.xml"/><Relationship Id="rId5" Type="http://schemas.openxmlformats.org/officeDocument/2006/relationships/image" Target="../media/image5.png"/><Relationship Id="rId4" Type="http://schemas.openxmlformats.org/officeDocument/2006/relationships/image" Target="../media/image4.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5.xml"/></Relationships>
</file>

<file path=ppt/slides/_rels/slide8.xml.rels><?xml version="1.0" encoding="UTF-8" standalone="yes"?>
<Relationships xmlns="http://schemas.openxmlformats.org/package/2006/relationships"><Relationship Id="rId8" Type="http://schemas.microsoft.com/office/2007/relationships/diagramDrawing" Target="../diagrams/drawing2.xml"/><Relationship Id="rId3" Type="http://schemas.openxmlformats.org/officeDocument/2006/relationships/image" Target="../media/image12.jpeg"/><Relationship Id="rId7" Type="http://schemas.openxmlformats.org/officeDocument/2006/relationships/diagramColors" Target="../diagrams/colors2.xml"/><Relationship Id="rId2" Type="http://schemas.openxmlformats.org/officeDocument/2006/relationships/notesSlide" Target="../notesSlides/notesSlide8.xml"/><Relationship Id="rId1" Type="http://schemas.openxmlformats.org/officeDocument/2006/relationships/slideLayout" Target="../slideLayouts/slideLayout24.xml"/><Relationship Id="rId6" Type="http://schemas.openxmlformats.org/officeDocument/2006/relationships/diagramQuickStyle" Target="../diagrams/quickStyle2.xml"/><Relationship Id="rId5" Type="http://schemas.openxmlformats.org/officeDocument/2006/relationships/diagramLayout" Target="../diagrams/layout2.xml"/><Relationship Id="rId4" Type="http://schemas.openxmlformats.org/officeDocument/2006/relationships/diagramData" Target="../diagrams/data2.xml"/></Relationships>
</file>

<file path=ppt/slides/_rels/slide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notesSlide" Target="../notesSlides/notesSlide9.xml"/><Relationship Id="rId1" Type="http://schemas.openxmlformats.org/officeDocument/2006/relationships/slideLayout" Target="../slideLayouts/slideLayout2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26D4-87BC-F464-A96A-9E90A44AAEE3}"/>
              </a:ext>
            </a:extLst>
          </p:cNvPr>
          <p:cNvSpPr>
            <a:spLocks noGrp="1"/>
          </p:cNvSpPr>
          <p:nvPr>
            <p:ph type="ctrTitle"/>
          </p:nvPr>
        </p:nvSpPr>
        <p:spPr/>
        <p:txBody>
          <a:bodyPr>
            <a:normAutofit fontScale="90000"/>
          </a:bodyPr>
          <a:lstStyle/>
          <a:p>
            <a:r>
              <a:rPr lang="en-US" dirty="0"/>
              <a:t>Attracting Gen Z and Millennials to your Community</a:t>
            </a:r>
          </a:p>
        </p:txBody>
      </p:sp>
      <p:sp>
        <p:nvSpPr>
          <p:cNvPr id="3" name="Subtitle 2">
            <a:extLst>
              <a:ext uri="{FF2B5EF4-FFF2-40B4-BE49-F238E27FC236}">
                <a16:creationId xmlns:a16="http://schemas.microsoft.com/office/drawing/2014/main" id="{993CB09E-71FF-65A9-EB28-24FB38BCDF1C}"/>
              </a:ext>
            </a:extLst>
          </p:cNvPr>
          <p:cNvSpPr>
            <a:spLocks noGrp="1"/>
          </p:cNvSpPr>
          <p:nvPr>
            <p:ph type="subTitle" idx="1"/>
          </p:nvPr>
        </p:nvSpPr>
        <p:spPr/>
        <p:txBody>
          <a:bodyPr/>
          <a:lstStyle/>
          <a:p>
            <a:endParaRPr lang="en-US"/>
          </a:p>
        </p:txBody>
      </p:sp>
      <p:pic>
        <p:nvPicPr>
          <p:cNvPr id="4" name="Picture 3" descr="Text&#10;&#10;Description automatically generated">
            <a:extLst>
              <a:ext uri="{FF2B5EF4-FFF2-40B4-BE49-F238E27FC236}">
                <a16:creationId xmlns:a16="http://schemas.microsoft.com/office/drawing/2014/main" id="{2E9802F5-7B3A-7ADF-5211-69475898E1A3}"/>
              </a:ext>
            </a:extLst>
          </p:cNvPr>
          <p:cNvPicPr>
            <a:picLocks noChangeAspect="1"/>
          </p:cNvPicPr>
          <p:nvPr/>
        </p:nvPicPr>
        <p:blipFill>
          <a:blip r:embed="rId3"/>
          <a:stretch>
            <a:fillRect/>
          </a:stretch>
        </p:blipFill>
        <p:spPr>
          <a:xfrm>
            <a:off x="3724176" y="3622676"/>
            <a:ext cx="4743647" cy="1084262"/>
          </a:xfrm>
          <a:prstGeom prst="rect">
            <a:avLst/>
          </a:prstGeom>
        </p:spPr>
      </p:pic>
      <p:pic>
        <p:nvPicPr>
          <p:cNvPr id="6" name="Picture 5">
            <a:extLst>
              <a:ext uri="{FF2B5EF4-FFF2-40B4-BE49-F238E27FC236}">
                <a16:creationId xmlns:a16="http://schemas.microsoft.com/office/drawing/2014/main" id="{B10E90A1-BA28-2B99-1FCA-5D42FA1B594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5842000"/>
            <a:ext cx="12192000" cy="1016000"/>
          </a:xfrm>
          <a:prstGeom prst="rect">
            <a:avLst/>
          </a:prstGeom>
        </p:spPr>
      </p:pic>
    </p:spTree>
    <p:extLst>
      <p:ext uri="{BB962C8B-B14F-4D97-AF65-F5344CB8AC3E}">
        <p14:creationId xmlns:p14="http://schemas.microsoft.com/office/powerpoint/2010/main" val="254037035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3DB6C6-C4EA-2076-6112-CB82B40037FE}"/>
              </a:ext>
            </a:extLst>
          </p:cNvPr>
          <p:cNvSpPr>
            <a:spLocks noGrp="1"/>
          </p:cNvSpPr>
          <p:nvPr>
            <p:ph type="title"/>
          </p:nvPr>
        </p:nvSpPr>
        <p:spPr>
          <a:xfrm>
            <a:off x="685799" y="764373"/>
            <a:ext cx="3977639" cy="1600200"/>
          </a:xfrm>
        </p:spPr>
        <p:txBody>
          <a:bodyPr anchor="b">
            <a:normAutofit/>
          </a:bodyPr>
          <a:lstStyle/>
          <a:p>
            <a:pPr algn="l"/>
            <a:r>
              <a:rPr lang="en-US" sz="3200" dirty="0"/>
              <a:t>Share of Adult Population</a:t>
            </a:r>
          </a:p>
        </p:txBody>
      </p:sp>
      <p:sp>
        <p:nvSpPr>
          <p:cNvPr id="3" name="Content Placeholder 2">
            <a:extLst>
              <a:ext uri="{FF2B5EF4-FFF2-40B4-BE49-F238E27FC236}">
                <a16:creationId xmlns:a16="http://schemas.microsoft.com/office/drawing/2014/main" id="{20B4246B-C84A-658E-6914-CF42DA6AE53F}"/>
              </a:ext>
            </a:extLst>
          </p:cNvPr>
          <p:cNvSpPr>
            <a:spLocks noGrp="1"/>
          </p:cNvSpPr>
          <p:nvPr>
            <p:ph idx="1"/>
          </p:nvPr>
        </p:nvSpPr>
        <p:spPr>
          <a:xfrm>
            <a:off x="685800" y="2364573"/>
            <a:ext cx="3977639" cy="3854112"/>
          </a:xfrm>
        </p:spPr>
        <p:txBody>
          <a:bodyPr>
            <a:normAutofit/>
          </a:bodyPr>
          <a:lstStyle/>
          <a:p>
            <a:r>
              <a:rPr lang="en-US" sz="1600" dirty="0"/>
              <a:t>15 to 64 year-olds</a:t>
            </a:r>
          </a:p>
        </p:txBody>
      </p:sp>
      <p:pic>
        <p:nvPicPr>
          <p:cNvPr id="9" name="Picture 8">
            <a:extLst>
              <a:ext uri="{FF2B5EF4-FFF2-40B4-BE49-F238E27FC236}">
                <a16:creationId xmlns:a16="http://schemas.microsoft.com/office/drawing/2014/main" id="{53807FD8-1807-58F0-6A46-00651543BF9E}"/>
              </a:ext>
            </a:extLst>
          </p:cNvPr>
          <p:cNvPicPr>
            <a:picLocks noChangeAspect="1"/>
          </p:cNvPicPr>
          <p:nvPr/>
        </p:nvPicPr>
        <p:blipFill rotWithShape="1">
          <a:blip r:embed="rId3"/>
          <a:srcRect r="2" b="1432"/>
          <a:stretch/>
        </p:blipFill>
        <p:spPr>
          <a:xfrm>
            <a:off x="5304147" y="10"/>
            <a:ext cx="6887853" cy="6857990"/>
          </a:xfrm>
          <a:prstGeom prst="rect">
            <a:avLst/>
          </a:prstGeom>
        </p:spPr>
      </p:pic>
      <p:sp>
        <p:nvSpPr>
          <p:cNvPr id="11" name="Speech Bubble: Oval 10">
            <a:extLst>
              <a:ext uri="{FF2B5EF4-FFF2-40B4-BE49-F238E27FC236}">
                <a16:creationId xmlns:a16="http://schemas.microsoft.com/office/drawing/2014/main" id="{FBED0D6A-AEDE-501C-E57A-F9B858D5E18C}"/>
              </a:ext>
            </a:extLst>
          </p:cNvPr>
          <p:cNvSpPr/>
          <p:nvPr/>
        </p:nvSpPr>
        <p:spPr>
          <a:xfrm>
            <a:off x="5867400" y="764372"/>
            <a:ext cx="2057400" cy="1331127"/>
          </a:xfrm>
          <a:prstGeom prst="wedgeEllipseCallout">
            <a:avLst>
              <a:gd name="adj1" fmla="val -52318"/>
              <a:gd name="adj2" fmla="val 57210"/>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rPr>
              <a:t>85.5%</a:t>
            </a:r>
          </a:p>
        </p:txBody>
      </p:sp>
      <p:sp>
        <p:nvSpPr>
          <p:cNvPr id="13" name="Speech Bubble: Oval 12">
            <a:extLst>
              <a:ext uri="{FF2B5EF4-FFF2-40B4-BE49-F238E27FC236}">
                <a16:creationId xmlns:a16="http://schemas.microsoft.com/office/drawing/2014/main" id="{805F552E-D1F1-86AC-6692-15BCED24C2C9}"/>
              </a:ext>
            </a:extLst>
          </p:cNvPr>
          <p:cNvSpPr/>
          <p:nvPr/>
        </p:nvSpPr>
        <p:spPr>
          <a:xfrm>
            <a:off x="8132812" y="4696211"/>
            <a:ext cx="2247287" cy="932466"/>
          </a:xfrm>
          <a:prstGeom prst="wedgeEllipseCallout">
            <a:avLst>
              <a:gd name="adj1" fmla="val 103938"/>
              <a:gd name="adj2" fmla="val 38648"/>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rPr>
              <a:t>78.2%</a:t>
            </a:r>
          </a:p>
        </p:txBody>
      </p:sp>
      <p:pic>
        <p:nvPicPr>
          <p:cNvPr id="4" name="Picture 3" descr="Text&#10;&#10;Description automatically generated">
            <a:extLst>
              <a:ext uri="{FF2B5EF4-FFF2-40B4-BE49-F238E27FC236}">
                <a16:creationId xmlns:a16="http://schemas.microsoft.com/office/drawing/2014/main" id="{BB560668-5320-C019-0E51-CBAEEE95FEB0}"/>
              </a:ext>
            </a:extLst>
          </p:cNvPr>
          <p:cNvPicPr>
            <a:picLocks noChangeAspect="1"/>
          </p:cNvPicPr>
          <p:nvPr/>
        </p:nvPicPr>
        <p:blipFill>
          <a:blip r:embed="rId4"/>
          <a:stretch>
            <a:fillRect/>
          </a:stretch>
        </p:blipFill>
        <p:spPr>
          <a:xfrm>
            <a:off x="685800" y="5628677"/>
            <a:ext cx="3181356" cy="727167"/>
          </a:xfrm>
          <a:prstGeom prst="rect">
            <a:avLst/>
          </a:prstGeom>
        </p:spPr>
      </p:pic>
    </p:spTree>
    <p:extLst>
      <p:ext uri="{BB962C8B-B14F-4D97-AF65-F5344CB8AC3E}">
        <p14:creationId xmlns:p14="http://schemas.microsoft.com/office/powerpoint/2010/main" val="1388394620"/>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3"/>
                                        </p:tgtEl>
                                        <p:attrNameLst>
                                          <p:attrName>style.visibility</p:attrName>
                                        </p:attrNameLst>
                                      </p:cBhvr>
                                      <p:to>
                                        <p:strVal val="visible"/>
                                      </p:to>
                                    </p:set>
                                    <p:animEffect transition="in" filter="fade">
                                      <p:cBhvr>
                                        <p:cTn id="11"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3"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7598B5-B501-57A8-6BC3-0A4165C305FA}"/>
              </a:ext>
            </a:extLst>
          </p:cNvPr>
          <p:cNvSpPr>
            <a:spLocks noGrp="1"/>
          </p:cNvSpPr>
          <p:nvPr>
            <p:ph type="title"/>
          </p:nvPr>
        </p:nvSpPr>
        <p:spPr/>
        <p:txBody>
          <a:bodyPr/>
          <a:lstStyle/>
          <a:p>
            <a:r>
              <a:rPr lang="en-US" dirty="0"/>
              <a:t>Labor Force in 2025 (in millions)</a:t>
            </a:r>
          </a:p>
        </p:txBody>
      </p:sp>
      <p:graphicFrame>
        <p:nvGraphicFramePr>
          <p:cNvPr id="5" name="Content Placeholder 4">
            <a:extLst>
              <a:ext uri="{FF2B5EF4-FFF2-40B4-BE49-F238E27FC236}">
                <a16:creationId xmlns:a16="http://schemas.microsoft.com/office/drawing/2014/main" id="{93B34EEC-C9C5-DB78-1702-3EA00EBF2A38}"/>
              </a:ext>
            </a:extLst>
          </p:cNvPr>
          <p:cNvGraphicFramePr>
            <a:graphicFrameLocks noGrp="1"/>
          </p:cNvGraphicFramePr>
          <p:nvPr>
            <p:ph idx="1"/>
            <p:extLst>
              <p:ext uri="{D42A27DB-BD31-4B8C-83A1-F6EECF244321}">
                <p14:modId xmlns:p14="http://schemas.microsoft.com/office/powerpoint/2010/main" val="3206554969"/>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pic>
        <p:nvPicPr>
          <p:cNvPr id="3" name="Picture 2" descr="Text&#10;&#10;Description automatically generated">
            <a:extLst>
              <a:ext uri="{FF2B5EF4-FFF2-40B4-BE49-F238E27FC236}">
                <a16:creationId xmlns:a16="http://schemas.microsoft.com/office/drawing/2014/main" id="{A4F11A3B-7B2C-CE92-09F2-6CC76CF0D735}"/>
              </a:ext>
            </a:extLst>
          </p:cNvPr>
          <p:cNvPicPr>
            <a:picLocks noChangeAspect="1"/>
          </p:cNvPicPr>
          <p:nvPr/>
        </p:nvPicPr>
        <p:blipFill>
          <a:blip r:embed="rId4"/>
          <a:stretch>
            <a:fillRect/>
          </a:stretch>
        </p:blipFill>
        <p:spPr>
          <a:xfrm>
            <a:off x="685800" y="5628677"/>
            <a:ext cx="3181356" cy="727167"/>
          </a:xfrm>
          <a:prstGeom prst="rect">
            <a:avLst/>
          </a:prstGeom>
        </p:spPr>
      </p:pic>
    </p:spTree>
    <p:extLst>
      <p:ext uri="{BB962C8B-B14F-4D97-AF65-F5344CB8AC3E}">
        <p14:creationId xmlns:p14="http://schemas.microsoft.com/office/powerpoint/2010/main" val="1591299824"/>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heel(1)">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AsOne/>
      </p:bldGraphic>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E98726C1-F06F-203B-27C2-3DBD687F5E30}"/>
              </a:ext>
            </a:extLst>
          </p:cNvPr>
          <p:cNvPicPr>
            <a:picLocks noChangeAspect="1"/>
          </p:cNvPicPr>
          <p:nvPr/>
        </p:nvPicPr>
        <p:blipFill>
          <a:blip r:embed="rId3"/>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044D958E-E319-3C69-2E6D-999FC048D32D}"/>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Mean center of US population</a:t>
            </a:r>
          </a:p>
        </p:txBody>
      </p:sp>
      <p:sp>
        <p:nvSpPr>
          <p:cNvPr id="3" name="Content Placeholder 2">
            <a:extLst>
              <a:ext uri="{FF2B5EF4-FFF2-40B4-BE49-F238E27FC236}">
                <a16:creationId xmlns:a16="http://schemas.microsoft.com/office/drawing/2014/main" id="{62B8B739-ACA3-8C6B-7A5E-5CA30355F698}"/>
              </a:ext>
            </a:extLst>
          </p:cNvPr>
          <p:cNvSpPr>
            <a:spLocks noGrp="1"/>
          </p:cNvSpPr>
          <p:nvPr>
            <p:ph idx="1"/>
          </p:nvPr>
        </p:nvSpPr>
        <p:spPr/>
        <p:txBody>
          <a:bodyPr/>
          <a:lstStyle/>
          <a:p>
            <a:endParaRPr lang="en-US" dirty="0"/>
          </a:p>
        </p:txBody>
      </p:sp>
      <p:sp>
        <p:nvSpPr>
          <p:cNvPr id="6" name="Speech Bubble: Oval 5">
            <a:extLst>
              <a:ext uri="{FF2B5EF4-FFF2-40B4-BE49-F238E27FC236}">
                <a16:creationId xmlns:a16="http://schemas.microsoft.com/office/drawing/2014/main" id="{4B460A0F-7D5F-4B2A-4EE2-0A11C5773C2E}"/>
              </a:ext>
            </a:extLst>
          </p:cNvPr>
          <p:cNvSpPr/>
          <p:nvPr/>
        </p:nvSpPr>
        <p:spPr>
          <a:xfrm>
            <a:off x="685801" y="3672368"/>
            <a:ext cx="2809754" cy="1325563"/>
          </a:xfrm>
          <a:prstGeom prst="wedgeEllipseCallout">
            <a:avLst>
              <a:gd name="adj1" fmla="val -49864"/>
              <a:gd name="adj2" fmla="val -51873"/>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prstClr val="black"/>
                </a:solidFill>
                <a:effectLst/>
                <a:uLnTx/>
                <a:uFillTx/>
                <a:latin typeface="Century Gothic" panose="020B0502020202020204"/>
                <a:ea typeface="+mn-ea"/>
                <a:cs typeface="+mn-cs"/>
              </a:rPr>
              <a:t>HartvilleMO</a:t>
            </a:r>
            <a:endParaRPr kumimoji="0" lang="en-US" sz="3600" b="0" i="0" u="none" strike="noStrike" kern="1200" cap="none" spc="0" normalizeH="0" baseline="0" noProof="0" dirty="0">
              <a:ln>
                <a:noFill/>
              </a:ln>
              <a:solidFill>
                <a:prstClr val="black"/>
              </a:solidFill>
              <a:effectLst/>
              <a:uLnTx/>
              <a:uFillTx/>
              <a:latin typeface="Century Gothic" panose="020B0502020202020204"/>
              <a:ea typeface="+mn-ea"/>
              <a:cs typeface="+mn-cs"/>
            </a:endParaRPr>
          </a:p>
        </p:txBody>
      </p:sp>
      <p:sp>
        <p:nvSpPr>
          <p:cNvPr id="4" name="Speech Bubble: Oval 3">
            <a:extLst>
              <a:ext uri="{FF2B5EF4-FFF2-40B4-BE49-F238E27FC236}">
                <a16:creationId xmlns:a16="http://schemas.microsoft.com/office/drawing/2014/main" id="{2152D255-703D-8064-A660-E6F6D6520979}"/>
              </a:ext>
            </a:extLst>
          </p:cNvPr>
          <p:cNvSpPr/>
          <p:nvPr/>
        </p:nvSpPr>
        <p:spPr>
          <a:xfrm>
            <a:off x="9382246" y="681037"/>
            <a:ext cx="2809754" cy="986005"/>
          </a:xfrm>
          <a:prstGeom prst="wedgeEllipseCallout">
            <a:avLst>
              <a:gd name="adj1" fmla="val 20196"/>
              <a:gd name="adj2" fmla="val 69804"/>
            </a:avLst>
          </a:prstGeom>
          <a:no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600" dirty="0">
                <a:solidFill>
                  <a:prstClr val="black"/>
                </a:solidFill>
                <a:effectLst>
                  <a:outerShdw blurRad="38100" dist="38100" dir="2700000" algn="tl">
                    <a:srgbClr val="000000">
                      <a:alpha val="43137"/>
                    </a:srgbClr>
                  </a:outerShdw>
                </a:effectLst>
                <a:latin typeface="Century Gothic" panose="020B0502020202020204"/>
              </a:rPr>
              <a:t>Year </a:t>
            </a:r>
            <a:r>
              <a:rPr kumimoji="0" lang="en-US" sz="3600" b="0" i="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Century Gothic" panose="020B0502020202020204"/>
                <a:ea typeface="+mn-ea"/>
                <a:cs typeface="+mn-cs"/>
              </a:rPr>
              <a:t>1790</a:t>
            </a:r>
          </a:p>
        </p:txBody>
      </p:sp>
    </p:spTree>
    <p:extLst>
      <p:ext uri="{BB962C8B-B14F-4D97-AF65-F5344CB8AC3E}">
        <p14:creationId xmlns:p14="http://schemas.microsoft.com/office/powerpoint/2010/main" val="3481519423"/>
      </p:ext>
    </p:extLst>
  </p:cSld>
  <p:clrMapOvr>
    <a:masterClrMapping/>
  </p:clrMapOvr>
  <p:transition spd="slow">
    <p:pull dir="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fade">
                                      <p:cBhvr>
                                        <p:cTn id="1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4"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1DC991-1F71-A739-3490-DBC8E10D1254}"/>
              </a:ext>
            </a:extLst>
          </p:cNvPr>
          <p:cNvSpPr>
            <a:spLocks noGrp="1"/>
          </p:cNvSpPr>
          <p:nvPr>
            <p:ph type="title"/>
          </p:nvPr>
        </p:nvSpPr>
        <p:spPr/>
        <p:txBody>
          <a:bodyPr/>
          <a:lstStyle/>
          <a:p>
            <a:r>
              <a:rPr lang="en-US" dirty="0"/>
              <a:t>Rise of the Pint-Size Startup is              Reshaping the U.S. Economy</a:t>
            </a:r>
          </a:p>
        </p:txBody>
      </p:sp>
      <p:sp>
        <p:nvSpPr>
          <p:cNvPr id="3" name="Content Placeholder 2">
            <a:extLst>
              <a:ext uri="{FF2B5EF4-FFF2-40B4-BE49-F238E27FC236}">
                <a16:creationId xmlns:a16="http://schemas.microsoft.com/office/drawing/2014/main" id="{842FF6AC-0A33-91C8-01B9-DF659AE7E6E7}"/>
              </a:ext>
            </a:extLst>
          </p:cNvPr>
          <p:cNvSpPr>
            <a:spLocks noGrp="1"/>
          </p:cNvSpPr>
          <p:nvPr>
            <p:ph idx="1"/>
          </p:nvPr>
        </p:nvSpPr>
        <p:spPr/>
        <p:txBody>
          <a:bodyPr/>
          <a:lstStyle/>
          <a:p>
            <a:endParaRPr lang="en-US"/>
          </a:p>
        </p:txBody>
      </p:sp>
      <p:pic>
        <p:nvPicPr>
          <p:cNvPr id="4" name="Picture 3" descr="A graph with blue lines&#10;&#10;Description automatically generated">
            <a:extLst>
              <a:ext uri="{FF2B5EF4-FFF2-40B4-BE49-F238E27FC236}">
                <a16:creationId xmlns:a16="http://schemas.microsoft.com/office/drawing/2014/main" id="{F8F93423-66FB-D788-D9E5-924EABE18660}"/>
              </a:ext>
            </a:extLst>
          </p:cNvPr>
          <p:cNvPicPr>
            <a:picLocks noChangeAspect="1"/>
          </p:cNvPicPr>
          <p:nvPr/>
        </p:nvPicPr>
        <p:blipFill>
          <a:blip r:embed="rId3"/>
          <a:stretch>
            <a:fillRect/>
          </a:stretch>
        </p:blipFill>
        <p:spPr>
          <a:xfrm>
            <a:off x="2457450" y="2205452"/>
            <a:ext cx="7277100" cy="4061493"/>
          </a:xfrm>
          <a:prstGeom prst="rect">
            <a:avLst/>
          </a:prstGeom>
        </p:spPr>
      </p:pic>
      <p:pic>
        <p:nvPicPr>
          <p:cNvPr id="5" name="Picture 4" descr="Text&#10;&#10;Description automatically generated">
            <a:extLst>
              <a:ext uri="{FF2B5EF4-FFF2-40B4-BE49-F238E27FC236}">
                <a16:creationId xmlns:a16="http://schemas.microsoft.com/office/drawing/2014/main" id="{A5AA7AA8-E4EF-B83E-17B9-1121BFFDAC36}"/>
              </a:ext>
            </a:extLst>
          </p:cNvPr>
          <p:cNvPicPr>
            <a:picLocks noChangeAspect="1"/>
          </p:cNvPicPr>
          <p:nvPr/>
        </p:nvPicPr>
        <p:blipFill>
          <a:blip r:embed="rId4"/>
          <a:stretch>
            <a:fillRect/>
          </a:stretch>
        </p:blipFill>
        <p:spPr>
          <a:xfrm>
            <a:off x="685800" y="5628677"/>
            <a:ext cx="3181356" cy="727167"/>
          </a:xfrm>
          <a:prstGeom prst="rect">
            <a:avLst/>
          </a:prstGeom>
        </p:spPr>
      </p:pic>
      <p:sp>
        <p:nvSpPr>
          <p:cNvPr id="6" name="TextBox 5">
            <a:extLst>
              <a:ext uri="{FF2B5EF4-FFF2-40B4-BE49-F238E27FC236}">
                <a16:creationId xmlns:a16="http://schemas.microsoft.com/office/drawing/2014/main" id="{B0422128-9C71-FDE7-59B9-B5458B5D6878}"/>
              </a:ext>
            </a:extLst>
          </p:cNvPr>
          <p:cNvSpPr txBox="1"/>
          <p:nvPr/>
        </p:nvSpPr>
        <p:spPr>
          <a:xfrm>
            <a:off x="9482761" y="3669856"/>
            <a:ext cx="161704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Aptos Display" panose="020B0004020202020204" pitchFamily="34" charset="0"/>
              </a:rPr>
              <a:t>135,000</a:t>
            </a:r>
          </a:p>
        </p:txBody>
      </p:sp>
      <p:sp>
        <p:nvSpPr>
          <p:cNvPr id="7" name="TextBox 6">
            <a:extLst>
              <a:ext uri="{FF2B5EF4-FFF2-40B4-BE49-F238E27FC236}">
                <a16:creationId xmlns:a16="http://schemas.microsoft.com/office/drawing/2014/main" id="{C06A4E70-F979-AAF2-CF69-6A19592756C5}"/>
              </a:ext>
            </a:extLst>
          </p:cNvPr>
          <p:cNvSpPr txBox="1"/>
          <p:nvPr/>
        </p:nvSpPr>
        <p:spPr>
          <a:xfrm>
            <a:off x="6989497" y="6080562"/>
            <a:ext cx="1617040" cy="461665"/>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Aptos Display" panose="020B0004020202020204" pitchFamily="34" charset="0"/>
              </a:rPr>
              <a:t>Pandemic</a:t>
            </a:r>
          </a:p>
        </p:txBody>
      </p:sp>
    </p:spTree>
    <p:extLst>
      <p:ext uri="{BB962C8B-B14F-4D97-AF65-F5344CB8AC3E}">
        <p14:creationId xmlns:p14="http://schemas.microsoft.com/office/powerpoint/2010/main" val="2359592719"/>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fade">
                                      <p:cBhvr>
                                        <p:cTn id="11" dur="500"/>
                                        <p:tgtEl>
                                          <p:spTgt spid="7"/>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69C2A5-6AE5-7575-41A7-C0917CB23D42}"/>
              </a:ext>
            </a:extLst>
          </p:cNvPr>
          <p:cNvSpPr>
            <a:spLocks noGrp="1"/>
          </p:cNvSpPr>
          <p:nvPr>
            <p:ph type="title"/>
          </p:nvPr>
        </p:nvSpPr>
        <p:spPr/>
        <p:txBody>
          <a:bodyPr/>
          <a:lstStyle/>
          <a:p>
            <a:r>
              <a:rPr lang="en-US" dirty="0"/>
              <a:t>DMOs</a:t>
            </a:r>
          </a:p>
        </p:txBody>
      </p:sp>
      <p:sp>
        <p:nvSpPr>
          <p:cNvPr id="3" name="Content Placeholder 2">
            <a:extLst>
              <a:ext uri="{FF2B5EF4-FFF2-40B4-BE49-F238E27FC236}">
                <a16:creationId xmlns:a16="http://schemas.microsoft.com/office/drawing/2014/main" id="{80C8F721-7F9B-4F35-9320-303E169D3526}"/>
              </a:ext>
            </a:extLst>
          </p:cNvPr>
          <p:cNvSpPr>
            <a:spLocks noGrp="1"/>
          </p:cNvSpPr>
          <p:nvPr>
            <p:ph idx="1"/>
          </p:nvPr>
        </p:nvSpPr>
        <p:spPr/>
        <p:txBody>
          <a:bodyPr/>
          <a:lstStyle/>
          <a:p>
            <a:endParaRPr lang="en-US" dirty="0"/>
          </a:p>
        </p:txBody>
      </p:sp>
      <p:pic>
        <p:nvPicPr>
          <p:cNvPr id="1026" name="Picture 2" descr="Los Angeles Tourism &amp; Convention Board | Visit the USA">
            <a:extLst>
              <a:ext uri="{FF2B5EF4-FFF2-40B4-BE49-F238E27FC236}">
                <a16:creationId xmlns:a16="http://schemas.microsoft.com/office/drawing/2014/main" id="{3C6D2AFE-924D-7556-E9DB-005F9364EA3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49476" y="1957764"/>
            <a:ext cx="4762500" cy="2095500"/>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Visit Austin | Visit the USA">
            <a:extLst>
              <a:ext uri="{FF2B5EF4-FFF2-40B4-BE49-F238E27FC236}">
                <a16:creationId xmlns:a16="http://schemas.microsoft.com/office/drawing/2014/main" id="{7DEEC2C9-45B3-F585-D24D-25D85B89E2F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95057" y="4050664"/>
            <a:ext cx="5601884" cy="2441342"/>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Discover Durham - Association Executives of North Carolina">
            <a:extLst>
              <a:ext uri="{FF2B5EF4-FFF2-40B4-BE49-F238E27FC236}">
                <a16:creationId xmlns:a16="http://schemas.microsoft.com/office/drawing/2014/main" id="{5F9373DA-24E0-7867-1319-320C1F7496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7200900" y="1385407"/>
            <a:ext cx="3623900" cy="36239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34881131"/>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26"/>
                                        </p:tgtEl>
                                        <p:attrNameLst>
                                          <p:attrName>style.visibility</p:attrName>
                                        </p:attrNameLst>
                                      </p:cBhvr>
                                      <p:to>
                                        <p:strVal val="visible"/>
                                      </p:to>
                                    </p:set>
                                    <p:animEffect transition="in" filter="fade">
                                      <p:cBhvr>
                                        <p:cTn id="7" dur="500"/>
                                        <p:tgtEl>
                                          <p:spTgt spid="10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30"/>
                                        </p:tgtEl>
                                        <p:attrNameLst>
                                          <p:attrName>style.visibility</p:attrName>
                                        </p:attrNameLst>
                                      </p:cBhvr>
                                      <p:to>
                                        <p:strVal val="visible"/>
                                      </p:to>
                                    </p:set>
                                    <p:animEffect transition="in" filter="fade">
                                      <p:cBhvr>
                                        <p:cTn id="12" dur="500"/>
                                        <p:tgtEl>
                                          <p:spTgt spid="10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28"/>
                                        </p:tgtEl>
                                        <p:attrNameLst>
                                          <p:attrName>style.visibility</p:attrName>
                                        </p:attrNameLst>
                                      </p:cBhvr>
                                      <p:to>
                                        <p:strVal val="visible"/>
                                      </p:to>
                                    </p:set>
                                    <p:animEffect transition="in" filter="fade">
                                      <p:cBhvr>
                                        <p:cTn id="17" dur="500"/>
                                        <p:tgtEl>
                                          <p:spTgt spid="10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FE92F19-F467-AADE-336E-40F4F7CC9F36}"/>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F942C6B-F34B-6C0C-06F2-A2239BCE720C}"/>
              </a:ext>
            </a:extLst>
          </p:cNvPr>
          <p:cNvSpPr>
            <a:spLocks noGrp="1"/>
          </p:cNvSpPr>
          <p:nvPr>
            <p:ph idx="1"/>
          </p:nvPr>
        </p:nvSpPr>
        <p:spPr/>
        <p:txBody>
          <a:bodyPr/>
          <a:lstStyle/>
          <a:p>
            <a:endParaRPr lang="en-US"/>
          </a:p>
        </p:txBody>
      </p:sp>
      <p:pic>
        <p:nvPicPr>
          <p:cNvPr id="5" name="Picture 4">
            <a:extLst>
              <a:ext uri="{FF2B5EF4-FFF2-40B4-BE49-F238E27FC236}">
                <a16:creationId xmlns:a16="http://schemas.microsoft.com/office/drawing/2014/main" id="{A46BB1A7-A321-1635-8908-2CFE7AE47FBB}"/>
              </a:ext>
            </a:extLst>
          </p:cNvPr>
          <p:cNvPicPr>
            <a:picLocks noChangeAspect="1"/>
          </p:cNvPicPr>
          <p:nvPr/>
        </p:nvPicPr>
        <p:blipFill>
          <a:blip r:embed="rId3"/>
          <a:stretch>
            <a:fillRect/>
          </a:stretch>
        </p:blipFill>
        <p:spPr>
          <a:xfrm>
            <a:off x="2247899" y="0"/>
            <a:ext cx="7696201" cy="6858000"/>
          </a:xfrm>
          <a:prstGeom prst="rect">
            <a:avLst/>
          </a:prstGeom>
        </p:spPr>
      </p:pic>
    </p:spTree>
    <p:extLst>
      <p:ext uri="{BB962C8B-B14F-4D97-AF65-F5344CB8AC3E}">
        <p14:creationId xmlns:p14="http://schemas.microsoft.com/office/powerpoint/2010/main" val="2918495691"/>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49B271E-585F-3B98-E5C4-609FF38485B6}"/>
              </a:ext>
            </a:extLst>
          </p:cNvPr>
          <p:cNvSpPr>
            <a:spLocks noGrp="1"/>
          </p:cNvSpPr>
          <p:nvPr>
            <p:ph type="title"/>
          </p:nvPr>
        </p:nvSpPr>
        <p:spPr/>
        <p:txBody>
          <a:bodyPr/>
          <a:lstStyle/>
          <a:p>
            <a:endParaRPr lang="en-US"/>
          </a:p>
        </p:txBody>
      </p:sp>
      <p:pic>
        <p:nvPicPr>
          <p:cNvPr id="1026" name="Picture 2" descr="Huntsville / Madison County Chamber - Space Foundation">
            <a:extLst>
              <a:ext uri="{FF2B5EF4-FFF2-40B4-BE49-F238E27FC236}">
                <a16:creationId xmlns:a16="http://schemas.microsoft.com/office/drawing/2014/main" id="{5735A086-9963-43F1-FC00-C0D66A364F61}"/>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1333500" y="0"/>
            <a:ext cx="9525000" cy="3438525"/>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black and blue text on a black background&#10;&#10;Description automatically generated">
            <a:extLst>
              <a:ext uri="{FF2B5EF4-FFF2-40B4-BE49-F238E27FC236}">
                <a16:creationId xmlns:a16="http://schemas.microsoft.com/office/drawing/2014/main" id="{55F66654-9E08-A371-8BAC-F8048B79A8D3}"/>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83055" y="3219450"/>
            <a:ext cx="8782050" cy="3638550"/>
          </a:xfrm>
          <a:prstGeom prst="rect">
            <a:avLst/>
          </a:prstGeom>
        </p:spPr>
      </p:pic>
    </p:spTree>
    <p:extLst>
      <p:ext uri="{BB962C8B-B14F-4D97-AF65-F5344CB8AC3E}">
        <p14:creationId xmlns:p14="http://schemas.microsoft.com/office/powerpoint/2010/main" val="1865727508"/>
      </p:ext>
    </p:extLst>
  </p:cSld>
  <p:clrMapOvr>
    <a:masterClrMapping/>
  </p:clrMapOvr>
  <mc:AlternateContent xmlns:mc="http://schemas.openxmlformats.org/markup-compatibility/2006" xmlns:p14="http://schemas.microsoft.com/office/powerpoint/2010/main">
    <mc:Choice Requires="p14">
      <p:transition spd="slow" p14:dur="2500">
        <p:checker dir="vert"/>
      </p:transition>
    </mc:Choice>
    <mc:Fallback xmlns="">
      <p:transition spd="slow">
        <p:checker dir="vert"/>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Content Placeholder 6">
            <a:extLst>
              <a:ext uri="{FF2B5EF4-FFF2-40B4-BE49-F238E27FC236}">
                <a16:creationId xmlns:a16="http://schemas.microsoft.com/office/drawing/2014/main" id="{86F17241-6AE0-B266-2573-1333263ED78A}"/>
              </a:ext>
            </a:extLst>
          </p:cNvPr>
          <p:cNvPicPr>
            <a:picLocks noGrp="1" noChangeAspect="1"/>
          </p:cNvPicPr>
          <p:nvPr>
            <p:ph idx="1"/>
          </p:nvPr>
        </p:nvPicPr>
        <p:blipFill>
          <a:blip r:embed="rId3"/>
          <a:stretch>
            <a:fillRect/>
          </a:stretch>
        </p:blipFill>
        <p:spPr>
          <a:xfrm>
            <a:off x="1219200" y="714963"/>
            <a:ext cx="10058730" cy="5461999"/>
          </a:xfrm>
        </p:spPr>
      </p:pic>
      <p:pic>
        <p:nvPicPr>
          <p:cNvPr id="12" name="Picture 11">
            <a:extLst>
              <a:ext uri="{FF2B5EF4-FFF2-40B4-BE49-F238E27FC236}">
                <a16:creationId xmlns:a16="http://schemas.microsoft.com/office/drawing/2014/main" id="{F195695F-6FDD-3269-787B-57FF3A7AF6A4}"/>
              </a:ext>
            </a:extLst>
          </p:cNvPr>
          <p:cNvPicPr>
            <a:picLocks noChangeAspect="1"/>
          </p:cNvPicPr>
          <p:nvPr/>
        </p:nvPicPr>
        <p:blipFill>
          <a:blip r:embed="rId4"/>
          <a:stretch>
            <a:fillRect/>
          </a:stretch>
        </p:blipFill>
        <p:spPr>
          <a:xfrm>
            <a:off x="1075061" y="16962"/>
            <a:ext cx="10347007" cy="6858000"/>
          </a:xfrm>
          <a:prstGeom prst="rect">
            <a:avLst/>
          </a:prstGeom>
        </p:spPr>
      </p:pic>
    </p:spTree>
    <p:extLst>
      <p:ext uri="{BB962C8B-B14F-4D97-AF65-F5344CB8AC3E}">
        <p14:creationId xmlns:p14="http://schemas.microsoft.com/office/powerpoint/2010/main" val="408972863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diamond(in)">
                                      <p:cBhvr>
                                        <p:cTn id="7" dur="2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E87635-B012-0EE8-1292-046C251D8225}"/>
              </a:ext>
            </a:extLst>
          </p:cNvPr>
          <p:cNvSpPr>
            <a:spLocks noGrp="1"/>
          </p:cNvSpPr>
          <p:nvPr>
            <p:ph type="title"/>
          </p:nvPr>
        </p:nvSpPr>
        <p:spPr/>
        <p:txBody>
          <a:bodyPr/>
          <a:lstStyle/>
          <a:p>
            <a:endParaRPr lang="en-US" dirty="0"/>
          </a:p>
        </p:txBody>
      </p:sp>
      <p:graphicFrame>
        <p:nvGraphicFramePr>
          <p:cNvPr id="4" name="Content Placeholder 3">
            <a:extLst>
              <a:ext uri="{FF2B5EF4-FFF2-40B4-BE49-F238E27FC236}">
                <a16:creationId xmlns:a16="http://schemas.microsoft.com/office/drawing/2014/main" id="{4991B2D4-D98A-C0B3-7541-CF48F6080EE1}"/>
              </a:ext>
            </a:extLst>
          </p:cNvPr>
          <p:cNvGraphicFramePr>
            <a:graphicFrameLocks noGrp="1"/>
          </p:cNvGraphicFramePr>
          <p:nvPr>
            <p:ph idx="1"/>
            <p:extLst>
              <p:ext uri="{D42A27DB-BD31-4B8C-83A1-F6EECF244321}">
                <p14:modId xmlns:p14="http://schemas.microsoft.com/office/powerpoint/2010/main" val="4017750162"/>
              </p:ext>
            </p:extLst>
          </p:nvPr>
        </p:nvGraphicFramePr>
        <p:xfrm>
          <a:off x="685800" y="365125"/>
          <a:ext cx="10820400" cy="585311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094838433"/>
      </p:ext>
    </p:extLst>
  </p:cSld>
  <p:clrMapOvr>
    <a:masterClrMapping/>
  </p:clrMapOvr>
  <mc:AlternateContent xmlns:mc="http://schemas.openxmlformats.org/markup-compatibility/2006" xmlns:p14="http://schemas.microsoft.com/office/powerpoint/2010/main">
    <mc:Choice Requires="p14">
      <p:transition spd="slow" p14:dur="1600">
        <p14:gallery dir="r"/>
      </p:transition>
    </mc:Choice>
    <mc:Fallback xmlns="">
      <p:transition spd="slow">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a:extLst>
              <a:ext uri="{FF2B5EF4-FFF2-40B4-BE49-F238E27FC236}">
                <a16:creationId xmlns:a16="http://schemas.microsoft.com/office/drawing/2014/main" id="{58FB813B-EC3A-8FDE-4FF7-B2B332410F91}"/>
              </a:ext>
            </a:extLst>
          </p:cNvPr>
          <p:cNvGraphicFramePr>
            <a:graphicFrameLocks noGrp="1"/>
          </p:cNvGraphicFramePr>
          <p:nvPr>
            <p:ph idx="1"/>
            <p:extLst>
              <p:ext uri="{D42A27DB-BD31-4B8C-83A1-F6EECF244321}">
                <p14:modId xmlns:p14="http://schemas.microsoft.com/office/powerpoint/2010/main" val="3580115772"/>
              </p:ext>
            </p:extLst>
          </p:nvPr>
        </p:nvGraphicFramePr>
        <p:xfrm>
          <a:off x="838200" y="241300"/>
          <a:ext cx="11049000" cy="6375400"/>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233765432"/>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DAC0AD-1DF1-037E-1AAF-A8FF2BD65EF6}"/>
              </a:ext>
            </a:extLst>
          </p:cNvPr>
          <p:cNvSpPr>
            <a:spLocks noGrp="1"/>
          </p:cNvSpPr>
          <p:nvPr>
            <p:ph type="title"/>
          </p:nvPr>
        </p:nvSpPr>
        <p:spPr/>
        <p:txBody>
          <a:bodyPr/>
          <a:lstStyle/>
          <a:p>
            <a:endParaRPr lang="en-US"/>
          </a:p>
        </p:txBody>
      </p:sp>
      <p:pic>
        <p:nvPicPr>
          <p:cNvPr id="5" name="Content Placeholder 4" descr="A bald eagle flying over trees&#10;&#10;Description automatically generated">
            <a:extLst>
              <a:ext uri="{FF2B5EF4-FFF2-40B4-BE49-F238E27FC236}">
                <a16:creationId xmlns:a16="http://schemas.microsoft.com/office/drawing/2014/main" id="{CDEB878A-8E5E-9B63-68B2-41A18D51CF06}"/>
              </a:ext>
            </a:extLst>
          </p:cNvPr>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77092" y="1253331"/>
            <a:ext cx="6837816" cy="4351338"/>
          </a:xfrm>
        </p:spPr>
      </p:pic>
    </p:spTree>
    <p:extLst>
      <p:ext uri="{BB962C8B-B14F-4D97-AF65-F5344CB8AC3E}">
        <p14:creationId xmlns:p14="http://schemas.microsoft.com/office/powerpoint/2010/main" val="311094551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600F03-36B6-3898-71D5-A5EDF2190D46}"/>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Diversity</a:t>
            </a:r>
          </a:p>
        </p:txBody>
      </p:sp>
      <p:sp>
        <p:nvSpPr>
          <p:cNvPr id="7" name="Content Placeholder 6">
            <a:extLst>
              <a:ext uri="{FF2B5EF4-FFF2-40B4-BE49-F238E27FC236}">
                <a16:creationId xmlns:a16="http://schemas.microsoft.com/office/drawing/2014/main" id="{82B2B6E3-0D2E-4635-DDD1-3D3CAFB34E1B}"/>
              </a:ext>
            </a:extLst>
          </p:cNvPr>
          <p:cNvSpPr>
            <a:spLocks noGrp="1"/>
          </p:cNvSpPr>
          <p:nvPr>
            <p:ph idx="1"/>
          </p:nvPr>
        </p:nvSpPr>
        <p:spPr/>
        <p:txBody>
          <a:bodyPr/>
          <a:lstStyle/>
          <a:p>
            <a:endParaRPr lang="en-US"/>
          </a:p>
        </p:txBody>
      </p:sp>
      <p:pic>
        <p:nvPicPr>
          <p:cNvPr id="3078" name="Picture 6" descr="Workplace Diversity Training: How it Should be Done - Great People Inside">
            <a:extLst>
              <a:ext uri="{FF2B5EF4-FFF2-40B4-BE49-F238E27FC236}">
                <a16:creationId xmlns:a16="http://schemas.microsoft.com/office/drawing/2014/main" id="{7BC0CC68-FFCE-8936-0CD0-D0007086B5D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75432004"/>
      </p:ext>
    </p:extLst>
  </p:cSld>
  <p:clrMapOvr>
    <a:masterClrMapping/>
  </p:clrMapOvr>
  <mc:AlternateContent xmlns:mc="http://schemas.openxmlformats.org/markup-compatibility/2006" xmlns:p14="http://schemas.microsoft.com/office/powerpoint/2010/main">
    <mc:Choice Requires="p14">
      <p:transition spd="slow" p14:dur="1600">
        <p14:prism isInverted="1"/>
      </p:transition>
    </mc:Choice>
    <mc:Fallback xmlns="">
      <p:transition spd="slow">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A33F4-AA84-F3C5-C0C7-09012CC197A3}"/>
              </a:ext>
            </a:extLst>
          </p:cNvPr>
          <p:cNvSpPr>
            <a:spLocks noGrp="1"/>
          </p:cNvSpPr>
          <p:nvPr>
            <p:ph type="title"/>
          </p:nvPr>
        </p:nvSpPr>
        <p:spPr/>
        <p:txBody>
          <a:bodyPr/>
          <a:lstStyle/>
          <a:p>
            <a:r>
              <a:rPr lang="en-US" dirty="0"/>
              <a:t>Gen Z observations</a:t>
            </a:r>
          </a:p>
        </p:txBody>
      </p:sp>
      <p:sp>
        <p:nvSpPr>
          <p:cNvPr id="5" name="Text Placeholder 4">
            <a:extLst>
              <a:ext uri="{FF2B5EF4-FFF2-40B4-BE49-F238E27FC236}">
                <a16:creationId xmlns:a16="http://schemas.microsoft.com/office/drawing/2014/main" id="{49FB4E2F-EC08-9C13-48E3-3B96148138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862340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C3BFB1F-2291-0620-EF1F-13000751C35A}"/>
              </a:ext>
            </a:extLst>
          </p:cNvPr>
          <p:cNvSpPr>
            <a:spLocks noGrp="1"/>
          </p:cNvSpPr>
          <p:nvPr>
            <p:ph type="title"/>
          </p:nvPr>
        </p:nvSpPr>
        <p:spPr>
          <a:xfrm rot="16200000">
            <a:off x="-2793207" y="3223419"/>
            <a:ext cx="6348413" cy="460375"/>
          </a:xfrm>
        </p:spPr>
        <p:txBody>
          <a:bodyPr>
            <a:normAutofit fontScale="90000"/>
          </a:bodyPr>
          <a:lstStyle/>
          <a:p>
            <a:r>
              <a:rPr lang="en-US" dirty="0"/>
              <a:t>Observations of </a:t>
            </a:r>
            <a:r>
              <a:rPr lang="en-US" dirty="0" err="1"/>
              <a:t>Zers</a:t>
            </a:r>
            <a:endParaRPr lang="en-US" dirty="0"/>
          </a:p>
        </p:txBody>
      </p:sp>
      <p:graphicFrame>
        <p:nvGraphicFramePr>
          <p:cNvPr id="5" name="Content Placeholder 2">
            <a:extLst>
              <a:ext uri="{FF2B5EF4-FFF2-40B4-BE49-F238E27FC236}">
                <a16:creationId xmlns:a16="http://schemas.microsoft.com/office/drawing/2014/main" id="{104EB55F-9164-7B8C-06A8-717E5B44A6B9}"/>
              </a:ext>
            </a:extLst>
          </p:cNvPr>
          <p:cNvGraphicFramePr>
            <a:graphicFrameLocks noGrp="1"/>
          </p:cNvGraphicFramePr>
          <p:nvPr>
            <p:ph idx="1"/>
            <p:extLst>
              <p:ext uri="{D42A27DB-BD31-4B8C-83A1-F6EECF244321}">
                <p14:modId xmlns:p14="http://schemas.microsoft.com/office/powerpoint/2010/main" val="2678856192"/>
              </p:ext>
            </p:extLst>
          </p:nvPr>
        </p:nvGraphicFramePr>
        <p:xfrm>
          <a:off x="838200" y="279400"/>
          <a:ext cx="11049000" cy="621347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6590356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D85A39-0D68-89A8-166D-8DC351932E03}"/>
              </a:ext>
            </a:extLst>
          </p:cNvPr>
          <p:cNvSpPr>
            <a:spLocks noGrp="1"/>
          </p:cNvSpPr>
          <p:nvPr>
            <p:ph type="title"/>
          </p:nvPr>
        </p:nvSpPr>
        <p:spPr>
          <a:xfrm>
            <a:off x="619760" y="764373"/>
            <a:ext cx="5450152" cy="1293028"/>
          </a:xfrm>
        </p:spPr>
        <p:txBody>
          <a:bodyPr>
            <a:normAutofit/>
          </a:bodyPr>
          <a:lstStyle/>
          <a:p>
            <a:r>
              <a:rPr lang="en-US" sz="3200"/>
              <a:t>Authentic Self</a:t>
            </a:r>
          </a:p>
        </p:txBody>
      </p:sp>
      <p:sp>
        <p:nvSpPr>
          <p:cNvPr id="3" name="Content Placeholder 2">
            <a:extLst>
              <a:ext uri="{FF2B5EF4-FFF2-40B4-BE49-F238E27FC236}">
                <a16:creationId xmlns:a16="http://schemas.microsoft.com/office/drawing/2014/main" id="{4F788B2B-55F8-4E75-4023-FF737F72ADA0}"/>
              </a:ext>
            </a:extLst>
          </p:cNvPr>
          <p:cNvSpPr>
            <a:spLocks noGrp="1"/>
          </p:cNvSpPr>
          <p:nvPr>
            <p:ph idx="1"/>
          </p:nvPr>
        </p:nvSpPr>
        <p:spPr>
          <a:xfrm>
            <a:off x="619760" y="2194560"/>
            <a:ext cx="5450152" cy="4024125"/>
          </a:xfrm>
        </p:spPr>
        <p:txBody>
          <a:bodyPr>
            <a:normAutofit/>
          </a:bodyPr>
          <a:lstStyle/>
          <a:p>
            <a:r>
              <a:rPr lang="en-US" sz="4000" dirty="0">
                <a:solidFill>
                  <a:schemeClr val="accent1"/>
                </a:solidFill>
              </a:rPr>
              <a:t>Old mantra</a:t>
            </a:r>
            <a:r>
              <a:rPr lang="en-US" sz="4000" dirty="0"/>
              <a:t>:    Leave personal problems at door</a:t>
            </a:r>
          </a:p>
          <a:p>
            <a:r>
              <a:rPr lang="en-US" sz="4000" dirty="0">
                <a:solidFill>
                  <a:srgbClr val="92D050"/>
                </a:solidFill>
              </a:rPr>
              <a:t>Today</a:t>
            </a:r>
            <a:r>
              <a:rPr lang="en-US" sz="4000" dirty="0"/>
              <a:t>:                Bring your whole self to work</a:t>
            </a:r>
          </a:p>
        </p:txBody>
      </p:sp>
      <p:pic>
        <p:nvPicPr>
          <p:cNvPr id="2050" name="Picture 2" descr="5 Ways to Realize Your Authentic Self - Addicted 2 Success">
            <a:extLst>
              <a:ext uri="{FF2B5EF4-FFF2-40B4-BE49-F238E27FC236}">
                <a16:creationId xmlns:a16="http://schemas.microsoft.com/office/drawing/2014/main" id="{D2810AEF-EA2D-5A53-7D2D-15F8E6D1DD3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8664" r="10414"/>
          <a:stretch/>
        </p:blipFill>
        <p:spPr bwMode="auto">
          <a:xfrm>
            <a:off x="6417734" y="10"/>
            <a:ext cx="3270176" cy="3933487"/>
          </a:xfrm>
          <a:prstGeom prst="rect">
            <a:avLst/>
          </a:prstGeom>
          <a:noFill/>
          <a:extLst>
            <a:ext uri="{909E8E84-426E-40DD-AFC4-6F175D3DCCD1}">
              <a14:hiddenFill xmlns:a14="http://schemas.microsoft.com/office/drawing/2010/main">
                <a:solidFill>
                  <a:srgbClr val="FFFFFF"/>
                </a:solidFill>
              </a14:hiddenFill>
            </a:ext>
          </a:extLst>
        </p:spPr>
      </p:pic>
      <p:pic>
        <p:nvPicPr>
          <p:cNvPr id="3074" name="Picture 2" descr="5 Ways to Realize Your Authentic Self - Addicted 2 Success">
            <a:extLst>
              <a:ext uri="{FF2B5EF4-FFF2-40B4-BE49-F238E27FC236}">
                <a16:creationId xmlns:a16="http://schemas.microsoft.com/office/drawing/2014/main" id="{FF6A1D80-34A2-1BDD-A521-870F09E0BAE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l="35050" r="6798" b="-1"/>
          <a:stretch/>
        </p:blipFill>
        <p:spPr bwMode="auto">
          <a:xfrm>
            <a:off x="9782174" y="10"/>
            <a:ext cx="2409826" cy="2538238"/>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5 Ways to Realize Your Authentic Self - Addicted 2 Success">
            <a:extLst>
              <a:ext uri="{FF2B5EF4-FFF2-40B4-BE49-F238E27FC236}">
                <a16:creationId xmlns:a16="http://schemas.microsoft.com/office/drawing/2014/main" id="{50B411C6-774E-71EE-DF72-5C1A796A60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7" b="11320"/>
          <a:stretch/>
        </p:blipFill>
        <p:spPr bwMode="auto">
          <a:xfrm>
            <a:off x="9782173" y="2624474"/>
            <a:ext cx="2409827" cy="1309023"/>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5 Ways to Realize Your Authentic Self - Addicted 2 Success">
            <a:extLst>
              <a:ext uri="{FF2B5EF4-FFF2-40B4-BE49-F238E27FC236}">
                <a16:creationId xmlns:a16="http://schemas.microsoft.com/office/drawing/2014/main" id="{12481D98-D0AC-0D21-572D-DCE58A812CC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9751"/>
          <a:stretch/>
        </p:blipFill>
        <p:spPr bwMode="auto">
          <a:xfrm>
            <a:off x="6417734" y="4019723"/>
            <a:ext cx="5774266" cy="28382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298179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E1FEB337-C098-D1BD-E208-8BA64C03A8BD}"/>
              </a:ext>
            </a:extLst>
          </p:cNvPr>
          <p:cNvSpPr>
            <a:spLocks noGrp="1"/>
          </p:cNvSpPr>
          <p:nvPr>
            <p:ph idx="1"/>
          </p:nvPr>
        </p:nvSpPr>
        <p:spPr/>
        <p:txBody>
          <a:bodyPr/>
          <a:lstStyle/>
          <a:p>
            <a:endParaRPr lang="en-US"/>
          </a:p>
        </p:txBody>
      </p:sp>
      <p:pic>
        <p:nvPicPr>
          <p:cNvPr id="1026" name="Picture 2" descr="It's Time for Employers to Support Youth Mental Health - One Mind">
            <a:extLst>
              <a:ext uri="{FF2B5EF4-FFF2-40B4-BE49-F238E27FC236}">
                <a16:creationId xmlns:a16="http://schemas.microsoft.com/office/drawing/2014/main" id="{2B7C5011-AFA4-3137-1778-7CB50D8D68D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A57A50A6-D37B-A39B-F91E-CB32DB98660C}"/>
              </a:ext>
            </a:extLst>
          </p:cNvPr>
          <p:cNvSpPr>
            <a:spLocks noGrp="1"/>
          </p:cNvSpPr>
          <p:nvPr>
            <p:ph type="title"/>
          </p:nvPr>
        </p:nvSpPr>
        <p:spPr/>
        <p:txBody>
          <a:bodyPr/>
          <a:lstStyle/>
          <a:p>
            <a:r>
              <a:rPr lang="en-US" dirty="0"/>
              <a:t>Mental Health</a:t>
            </a:r>
          </a:p>
        </p:txBody>
      </p:sp>
    </p:spTree>
    <p:extLst>
      <p:ext uri="{BB962C8B-B14F-4D97-AF65-F5344CB8AC3E}">
        <p14:creationId xmlns:p14="http://schemas.microsoft.com/office/powerpoint/2010/main" val="207082217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31" name="Rectangle 1030">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1026" name="Picture 2" descr="Two Biden Priorities, Climate and Inequality, Meet on Black-Owned Farms -  The New York Times">
            <a:extLst>
              <a:ext uri="{FF2B5EF4-FFF2-40B4-BE49-F238E27FC236}">
                <a16:creationId xmlns:a16="http://schemas.microsoft.com/office/drawing/2014/main" id="{90C4FADD-E094-52AF-C454-79E0E8238B4D}"/>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t="9587" b="6159"/>
          <a:stretch/>
        </p:blipFill>
        <p:spPr bwMode="auto">
          <a:xfrm>
            <a:off x="20" y="1282"/>
            <a:ext cx="12191980" cy="68567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150354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Single" invX="1"/>
      </p:transition>
    </mc:Choice>
    <mc:Fallback xmlns="">
      <p:transition spd="slow">
        <p:fade/>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3CB9CCF8-B4ED-4A04-999A-D0C8F5C19851}"/>
              </a:ext>
            </a:extLst>
          </p:cNvPr>
          <p:cNvPicPr>
            <a:picLocks noChangeAspect="1"/>
          </p:cNvPicPr>
          <p:nvPr/>
        </p:nvPicPr>
        <p:blipFill>
          <a:blip r:embed="rId3"/>
          <a:stretch>
            <a:fillRect/>
          </a:stretch>
        </p:blipFill>
        <p:spPr>
          <a:xfrm>
            <a:off x="-1" y="0"/>
            <a:ext cx="12192001" cy="6875362"/>
          </a:xfrm>
          <a:prstGeom prst="rect">
            <a:avLst/>
          </a:prstGeom>
        </p:spPr>
      </p:pic>
      <p:sp>
        <p:nvSpPr>
          <p:cNvPr id="2" name="Title 1">
            <a:extLst>
              <a:ext uri="{FF2B5EF4-FFF2-40B4-BE49-F238E27FC236}">
                <a16:creationId xmlns:a16="http://schemas.microsoft.com/office/drawing/2014/main" id="{8602CDBF-5A14-449E-AA7A-F6F216B64A43}"/>
              </a:ext>
            </a:extLst>
          </p:cNvPr>
          <p:cNvSpPr>
            <a:spLocks noGrp="1"/>
          </p:cNvSpPr>
          <p:nvPr>
            <p:ph type="title"/>
          </p:nvPr>
        </p:nvSpPr>
        <p:spPr>
          <a:xfrm>
            <a:off x="426720" y="5168945"/>
            <a:ext cx="5839968" cy="1499616"/>
          </a:xfrm>
        </p:spPr>
        <p:txBody>
          <a:bodyPr/>
          <a:lstStyle/>
          <a:p>
            <a:r>
              <a:rPr lang="en-US" dirty="0">
                <a:effectLst>
                  <a:outerShdw blurRad="38100" dist="38100" dir="2700000" algn="tl">
                    <a:srgbClr val="000000">
                      <a:alpha val="43137"/>
                    </a:srgbClr>
                  </a:outerShdw>
                </a:effectLst>
              </a:rPr>
              <a:t>Conflict resolution</a:t>
            </a:r>
          </a:p>
        </p:txBody>
      </p:sp>
    </p:spTree>
    <p:extLst>
      <p:ext uri="{BB962C8B-B14F-4D97-AF65-F5344CB8AC3E}">
        <p14:creationId xmlns:p14="http://schemas.microsoft.com/office/powerpoint/2010/main" val="2650046543"/>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limate Change — As You Sow">
            <a:extLst>
              <a:ext uri="{FF2B5EF4-FFF2-40B4-BE49-F238E27FC236}">
                <a16:creationId xmlns:a16="http://schemas.microsoft.com/office/drawing/2014/main" id="{DFB2DFC7-EE79-FBB8-14DC-732F6F871F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9DC47770-31CA-4917-9B20-AFB0C93D630F}"/>
              </a:ext>
            </a:extLst>
          </p:cNvPr>
          <p:cNvSpPr>
            <a:spLocks noGrp="1"/>
          </p:cNvSpPr>
          <p:nvPr>
            <p:ph type="title"/>
          </p:nvPr>
        </p:nvSpPr>
        <p:spPr>
          <a:xfrm>
            <a:off x="2121409" y="776831"/>
            <a:ext cx="9607296" cy="2758849"/>
          </a:xfrm>
        </p:spPr>
        <p:txBody>
          <a:bodyPr>
            <a:normAutofit/>
          </a:bodyPr>
          <a:lstStyle/>
          <a:p>
            <a:r>
              <a:rPr lang="en-US" sz="4900" dirty="0">
                <a:solidFill>
                  <a:srgbClr val="FF0000"/>
                </a:solidFill>
              </a:rPr>
              <a:t>#1 Concern:</a:t>
            </a:r>
            <a:br>
              <a:rPr lang="en-US" sz="9600" dirty="0">
                <a:solidFill>
                  <a:srgbClr val="FF0000"/>
                </a:solidFill>
              </a:rPr>
            </a:br>
            <a:r>
              <a:rPr lang="en-US" sz="5400" dirty="0">
                <a:effectLst>
                  <a:outerShdw blurRad="38100" dist="38100" dir="2700000" algn="tl">
                    <a:srgbClr val="000000">
                      <a:alpha val="43137"/>
                    </a:srgbClr>
                  </a:outerShdw>
                </a:effectLst>
              </a:rPr>
              <a:t>Climate Change</a:t>
            </a:r>
          </a:p>
        </p:txBody>
      </p:sp>
    </p:spTree>
    <p:extLst>
      <p:ext uri="{BB962C8B-B14F-4D97-AF65-F5344CB8AC3E}">
        <p14:creationId xmlns:p14="http://schemas.microsoft.com/office/powerpoint/2010/main" val="1485432907"/>
      </p:ext>
    </p:extLst>
  </p:cSld>
  <p:clrMapOvr>
    <a:masterClrMapping/>
  </p:clrMapOvr>
  <mc:AlternateContent xmlns:mc="http://schemas.openxmlformats.org/markup-compatibility/2006" xmlns:p14="http://schemas.microsoft.com/office/powerpoint/2010/main">
    <mc:Choice Requires="p14">
      <p:transition spd="slow" p14:dur="2000">
        <p14:ferris dir="r"/>
      </p:transition>
    </mc:Choice>
    <mc:Fallback xmlns="">
      <p:transition spd="slow">
        <p:fade/>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C7B1392-93BB-4721-B941-6D1C882F51ED}"/>
              </a:ext>
            </a:extLst>
          </p:cNvPr>
          <p:cNvSpPr>
            <a:spLocks noGrp="1"/>
          </p:cNvSpPr>
          <p:nvPr>
            <p:ph type="title"/>
          </p:nvPr>
        </p:nvSpPr>
        <p:spPr>
          <a:xfrm>
            <a:off x="1107501" y="731652"/>
            <a:ext cx="9720072" cy="1499616"/>
          </a:xfrm>
        </p:spPr>
        <p:txBody>
          <a:bodyPr/>
          <a:lstStyle/>
          <a:p>
            <a:pPr algn="ctr"/>
            <a:r>
              <a:rPr lang="en-US" dirty="0"/>
              <a:t>Rules for Sustainable Tourism</a:t>
            </a:r>
          </a:p>
        </p:txBody>
      </p:sp>
      <p:sp>
        <p:nvSpPr>
          <p:cNvPr id="3" name="Content Placeholder 2">
            <a:extLst>
              <a:ext uri="{FF2B5EF4-FFF2-40B4-BE49-F238E27FC236}">
                <a16:creationId xmlns:a16="http://schemas.microsoft.com/office/drawing/2014/main" id="{2672DC82-A60D-4790-9915-8468AD45AA04}"/>
              </a:ext>
            </a:extLst>
          </p:cNvPr>
          <p:cNvSpPr>
            <a:spLocks noGrp="1"/>
          </p:cNvSpPr>
          <p:nvPr>
            <p:ph idx="1"/>
          </p:nvPr>
        </p:nvSpPr>
        <p:spPr>
          <a:xfrm>
            <a:off x="1121217" y="1775011"/>
            <a:ext cx="9692640" cy="4351337"/>
          </a:xfrm>
        </p:spPr>
        <p:txBody>
          <a:bodyPr>
            <a:normAutofit/>
          </a:bodyPr>
          <a:lstStyle/>
          <a:p>
            <a:pPr marL="0" marR="0" algn="ctr">
              <a:lnSpc>
                <a:spcPct val="120000"/>
              </a:lnSpc>
              <a:spcBef>
                <a:spcPts val="600"/>
              </a:spcBef>
              <a:spcAft>
                <a:spcPts val="600"/>
              </a:spcAft>
            </a:pPr>
            <a:r>
              <a:rPr lang="en-US" sz="3600" dirty="0">
                <a:solidFill>
                  <a:srgbClr val="000000"/>
                </a:solidFill>
                <a:latin typeface="Century Schoolbook" panose="02040604050505020304" pitchFamily="18" charset="0"/>
                <a:ea typeface="Arial" panose="020B0604020202020204" pitchFamily="34" charset="0"/>
                <a:cs typeface="Arial" panose="020B0604020202020204" pitchFamily="34" charset="0"/>
              </a:rPr>
              <a:t>#1. do no harm</a:t>
            </a:r>
            <a:endParaRPr lang="en-US" sz="3600" dirty="0">
              <a:solidFill>
                <a:srgbClr val="595959"/>
              </a:solidFill>
              <a:latin typeface="Century Schoolbook" panose="02040604050505020304" pitchFamily="18" charset="0"/>
              <a:ea typeface="Arial" panose="020B0604020202020204" pitchFamily="34" charset="0"/>
              <a:cs typeface="Times New Roman" panose="02020603050405020304" pitchFamily="18" charset="0"/>
            </a:endParaRPr>
          </a:p>
          <a:p>
            <a:pPr marL="0" marR="0" algn="ctr">
              <a:lnSpc>
                <a:spcPct val="120000"/>
              </a:lnSpc>
              <a:spcBef>
                <a:spcPts val="600"/>
              </a:spcBef>
              <a:spcAft>
                <a:spcPts val="600"/>
              </a:spcAft>
            </a:pPr>
            <a:r>
              <a:rPr lang="en-US" sz="3600" dirty="0">
                <a:solidFill>
                  <a:srgbClr val="000000"/>
                </a:solidFill>
                <a:latin typeface="Century Schoolbook" panose="02040604050505020304" pitchFamily="18" charset="0"/>
                <a:ea typeface="Arial" panose="020B0604020202020204" pitchFamily="34" charset="0"/>
                <a:cs typeface="Arial" panose="020B0604020202020204" pitchFamily="34" charset="0"/>
              </a:rPr>
              <a:t>#2. celebrate the place</a:t>
            </a:r>
            <a:endParaRPr lang="en-US" sz="3600" dirty="0">
              <a:solidFill>
                <a:srgbClr val="595959"/>
              </a:solidFill>
              <a:latin typeface="Century Schoolbook" panose="02040604050505020304" pitchFamily="18" charset="0"/>
              <a:ea typeface="Arial" panose="020B0604020202020204" pitchFamily="34" charset="0"/>
              <a:cs typeface="Times New Roman" panose="02020603050405020304" pitchFamily="18" charset="0"/>
            </a:endParaRPr>
          </a:p>
          <a:p>
            <a:pPr marL="0" marR="0" algn="ctr">
              <a:lnSpc>
                <a:spcPct val="120000"/>
              </a:lnSpc>
              <a:spcBef>
                <a:spcPts val="600"/>
              </a:spcBef>
              <a:spcAft>
                <a:spcPts val="600"/>
              </a:spcAft>
            </a:pPr>
            <a:r>
              <a:rPr lang="en-US" sz="3600" dirty="0">
                <a:solidFill>
                  <a:srgbClr val="000000"/>
                </a:solidFill>
                <a:latin typeface="Century Schoolbook" panose="02040604050505020304" pitchFamily="18" charset="0"/>
                <a:ea typeface="Arial" panose="020B0604020202020204" pitchFamily="34" charset="0"/>
                <a:cs typeface="Arial" panose="020B0604020202020204" pitchFamily="34" charset="0"/>
              </a:rPr>
              <a:t>#3. offer attainable sustainable practices</a:t>
            </a:r>
            <a:endParaRPr lang="en-US" sz="3600" dirty="0">
              <a:solidFill>
                <a:srgbClr val="595959"/>
              </a:solidFill>
              <a:latin typeface="Century Schoolbook" panose="02040604050505020304" pitchFamily="18" charset="0"/>
              <a:ea typeface="Arial" panose="020B0604020202020204" pitchFamily="34" charset="0"/>
              <a:cs typeface="Times New Roman" panose="02020603050405020304" pitchFamily="18" charset="0"/>
            </a:endParaRPr>
          </a:p>
          <a:p>
            <a:endParaRPr lang="en-US" sz="2400" dirty="0"/>
          </a:p>
        </p:txBody>
      </p:sp>
      <p:pic>
        <p:nvPicPr>
          <p:cNvPr id="9218" name="Picture 2" descr="Image result for view of grass">
            <a:extLst>
              <a:ext uri="{FF2B5EF4-FFF2-40B4-BE49-F238E27FC236}">
                <a16:creationId xmlns:a16="http://schemas.microsoft.com/office/drawing/2014/main" id="{03E01DCF-1A8F-4A75-951C-3F135E72A64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 y="4373216"/>
            <a:ext cx="12192001" cy="248478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9250960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grpSp>
        <p:nvGrpSpPr>
          <p:cNvPr id="4103" name="Group 4102">
            <a:extLst>
              <a:ext uri="{FF2B5EF4-FFF2-40B4-BE49-F238E27FC236}">
                <a16:creationId xmlns:a16="http://schemas.microsoft.com/office/drawing/2014/main" id="{6E61B563-A4B2-5783-81AF-A2A053D7476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5352229"/>
            <a:ext cx="12192000" cy="1519356"/>
            <a:chOff x="0" y="-29768"/>
            <a:chExt cx="12202174" cy="1519356"/>
          </a:xfrm>
        </p:grpSpPr>
        <p:sp>
          <p:nvSpPr>
            <p:cNvPr id="4104" name="Rectangle 4103">
              <a:extLst>
                <a:ext uri="{FF2B5EF4-FFF2-40B4-BE49-F238E27FC236}">
                  <a16:creationId xmlns:a16="http://schemas.microsoft.com/office/drawing/2014/main" id="{40633BBC-8C60-7DC4-F0CC-CE322510963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5341412" y="-5371175"/>
              <a:ext cx="1519350" cy="12202174"/>
            </a:xfrm>
            <a:prstGeom prst="rect">
              <a:avLst/>
            </a:prstGeom>
            <a:gradFill>
              <a:gsLst>
                <a:gs pos="0">
                  <a:schemeClr val="accent5"/>
                </a:gs>
                <a:gs pos="100000">
                  <a:schemeClr val="accent2"/>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5" name="Rectangle 4104">
              <a:extLst>
                <a:ext uri="{FF2B5EF4-FFF2-40B4-BE49-F238E27FC236}">
                  <a16:creationId xmlns:a16="http://schemas.microsoft.com/office/drawing/2014/main" id="{CCC98078-F2A2-725C-ED61-320B63B695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9289101" y="-1429602"/>
              <a:ext cx="1507122" cy="4319024"/>
            </a:xfrm>
            <a:prstGeom prst="rect">
              <a:avLst/>
            </a:prstGeom>
            <a:gradFill>
              <a:gsLst>
                <a:gs pos="59000">
                  <a:schemeClr val="accent5">
                    <a:lumMod val="60000"/>
                    <a:lumOff val="40000"/>
                    <a:alpha val="0"/>
                  </a:schemeClr>
                </a:gs>
                <a:gs pos="100000">
                  <a:schemeClr val="accent5">
                    <a:lumMod val="60000"/>
                    <a:lumOff val="40000"/>
                  </a:scheme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06" name="Rectangle 4105">
              <a:extLst>
                <a:ext uri="{FF2B5EF4-FFF2-40B4-BE49-F238E27FC236}">
                  <a16:creationId xmlns:a16="http://schemas.microsoft.com/office/drawing/2014/main" id="{21CD4C03-24F0-57A9-530E-8F2ABABDC55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5400000">
              <a:off x="2880884" y="-2910652"/>
              <a:ext cx="1519356" cy="7281123"/>
            </a:xfrm>
            <a:prstGeom prst="rect">
              <a:avLst/>
            </a:prstGeom>
            <a:gradFill>
              <a:gsLst>
                <a:gs pos="29000">
                  <a:schemeClr val="accent5">
                    <a:lumMod val="60000"/>
                    <a:lumOff val="40000"/>
                    <a:alpha val="0"/>
                  </a:schemeClr>
                </a:gs>
                <a:gs pos="100000">
                  <a:schemeClr val="accent5">
                    <a:lumMod val="75000"/>
                    <a:alpha val="70000"/>
                  </a:schemeClr>
                </a:gs>
              </a:gsLst>
              <a:lin ang="10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 name="Title 1">
            <a:extLst>
              <a:ext uri="{FF2B5EF4-FFF2-40B4-BE49-F238E27FC236}">
                <a16:creationId xmlns:a16="http://schemas.microsoft.com/office/drawing/2014/main" id="{C1700E88-FDF3-AB7B-4C0B-37A4D249A1B3}"/>
              </a:ext>
            </a:extLst>
          </p:cNvPr>
          <p:cNvSpPr>
            <a:spLocks noGrp="1"/>
          </p:cNvSpPr>
          <p:nvPr>
            <p:ph type="title"/>
          </p:nvPr>
        </p:nvSpPr>
        <p:spPr>
          <a:xfrm>
            <a:off x="838200" y="5609902"/>
            <a:ext cx="6924026" cy="913975"/>
          </a:xfrm>
        </p:spPr>
        <p:txBody>
          <a:bodyPr vert="horz" lIns="91440" tIns="45720" rIns="91440" bIns="45720" rtlCol="0" anchor="ctr">
            <a:normAutofit/>
          </a:bodyPr>
          <a:lstStyle/>
          <a:p>
            <a:r>
              <a:rPr lang="en-US" sz="3200" dirty="0">
                <a:solidFill>
                  <a:srgbClr val="FFFFFF"/>
                </a:solidFill>
              </a:rPr>
              <a:t>The subject of affordable housing</a:t>
            </a:r>
          </a:p>
        </p:txBody>
      </p:sp>
      <p:pic>
        <p:nvPicPr>
          <p:cNvPr id="4098" name="Picture 2" descr="Rent Control Is A New Reality: AB 1482 &amp; What It Means To You | Real Estate  Celebrity News Blog, JohnHart Gazette">
            <a:extLst>
              <a:ext uri="{FF2B5EF4-FFF2-40B4-BE49-F238E27FC236}">
                <a16:creationId xmlns:a16="http://schemas.microsoft.com/office/drawing/2014/main" id="{373CB838-AD3B-28DA-E471-25D944DF4ADF}"/>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b="17171"/>
          <a:stretch/>
        </p:blipFill>
        <p:spPr bwMode="auto">
          <a:xfrm>
            <a:off x="1" y="10"/>
            <a:ext cx="12191998" cy="535221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33140925"/>
      </p:ext>
    </p:extLst>
  </p:cSld>
  <p:clrMapOvr>
    <a:masterClrMapping/>
  </p:clrMapOvr>
  <p:transition spd="slow">
    <p:randomBar dir="vert"/>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DC67B3E-34FC-4881-9606-6218D56D2583}"/>
              </a:ext>
            </a:extLst>
          </p:cNvPr>
          <p:cNvSpPr>
            <a:spLocks noGrp="1"/>
          </p:cNvSpPr>
          <p:nvPr>
            <p:ph type="title"/>
          </p:nvPr>
        </p:nvSpPr>
        <p:spPr>
          <a:xfrm>
            <a:off x="2164305" y="-352998"/>
            <a:ext cx="9720072" cy="2064481"/>
          </a:xfrm>
        </p:spPr>
        <p:txBody>
          <a:bodyPr/>
          <a:lstStyle/>
          <a:p>
            <a:endParaRPr lang="en-US" dirty="0"/>
          </a:p>
        </p:txBody>
      </p:sp>
      <p:pic>
        <p:nvPicPr>
          <p:cNvPr id="1028" name="Picture 4" descr="Taylor Swift's masterpiece Eras Tour sets Lumen Field attendance record |  The Seattle Times">
            <a:extLst>
              <a:ext uri="{FF2B5EF4-FFF2-40B4-BE49-F238E27FC236}">
                <a16:creationId xmlns:a16="http://schemas.microsoft.com/office/drawing/2014/main" id="{05197AB4-1C9B-4CA9-A458-85DB5C0B1AF3}"/>
              </a:ext>
            </a:extLst>
          </p:cNvPr>
          <p:cNvPicPr>
            <a:picLocks noGrp="1" noChangeAspect="1" noChangeArrowheads="1"/>
          </p:cNvPicPr>
          <p:nvPr>
            <p:ph idx="1"/>
          </p:nvPr>
        </p:nvPicPr>
        <p:blipFill>
          <a:blip r:embed="rId3">
            <a:extLst>
              <a:ext uri="{28A0092B-C50C-407E-A947-70E740481C1C}">
                <a14:useLocalDpi xmlns:a14="http://schemas.microsoft.com/office/drawing/2010/main" val="0"/>
              </a:ext>
            </a:extLst>
          </a:blip>
          <a:srcRect/>
          <a:stretch>
            <a:fillRect/>
          </a:stretch>
        </p:blipFill>
        <p:spPr bwMode="auto">
          <a:xfrm>
            <a:off x="6902988" y="0"/>
            <a:ext cx="5548586" cy="6858000"/>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A man who worked at Elon Musk's SpaceX reveals the formula for success">
            <a:extLst>
              <a:ext uri="{FF2B5EF4-FFF2-40B4-BE49-F238E27FC236}">
                <a16:creationId xmlns:a16="http://schemas.microsoft.com/office/drawing/2014/main" id="{CBE00AB4-A95A-876F-2E2C-5C665FA2F680}"/>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r="40814"/>
          <a:stretch/>
        </p:blipFill>
        <p:spPr bwMode="auto">
          <a:xfrm>
            <a:off x="2811815" y="0"/>
            <a:ext cx="5237163" cy="6858000"/>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A person wearing sunglasses&#10;&#10;Description generated with very high confidence">
            <a:extLst>
              <a:ext uri="{FF2B5EF4-FFF2-40B4-BE49-F238E27FC236}">
                <a16:creationId xmlns:a16="http://schemas.microsoft.com/office/drawing/2014/main" id="{38D8A384-C911-4CA8-BD3A-B5958811456A}"/>
              </a:ext>
            </a:extLst>
          </p:cNvPr>
          <p:cNvPicPr>
            <a:picLocks noChangeAspect="1"/>
          </p:cNvPicPr>
          <p:nvPr/>
        </p:nvPicPr>
        <p:blipFill rotWithShape="1">
          <a:blip r:embed="rId5">
            <a:extLst>
              <a:ext uri="{28A0092B-C50C-407E-A947-70E740481C1C}">
                <a14:useLocalDpi xmlns:a14="http://schemas.microsoft.com/office/drawing/2010/main" val="0"/>
              </a:ext>
            </a:extLst>
          </a:blip>
          <a:srcRect l="-53567" t="1299" r="25493" b="1299"/>
          <a:stretch/>
        </p:blipFill>
        <p:spPr>
          <a:xfrm>
            <a:off x="-5607586" y="0"/>
            <a:ext cx="9639759" cy="6858000"/>
          </a:xfrm>
          <a:prstGeom prst="rect">
            <a:avLst/>
          </a:prstGeom>
        </p:spPr>
      </p:pic>
      <p:sp>
        <p:nvSpPr>
          <p:cNvPr id="10" name="TextBox 9">
            <a:extLst>
              <a:ext uri="{FF2B5EF4-FFF2-40B4-BE49-F238E27FC236}">
                <a16:creationId xmlns:a16="http://schemas.microsoft.com/office/drawing/2014/main" id="{26780D45-4051-4439-B40A-B6369915E675}"/>
              </a:ext>
            </a:extLst>
          </p:cNvPr>
          <p:cNvSpPr txBox="1"/>
          <p:nvPr/>
        </p:nvSpPr>
        <p:spPr>
          <a:xfrm>
            <a:off x="465760" y="5460556"/>
            <a:ext cx="3338111" cy="1200329"/>
          </a:xfrm>
          <a:prstGeom prst="rect">
            <a:avLst/>
          </a:prstGeom>
          <a:noFill/>
        </p:spPr>
        <p:txBody>
          <a:bodyPr wrap="square" rtlCol="0">
            <a:spAutoFit/>
          </a:bodyPr>
          <a:lstStyle/>
          <a:p>
            <a:pPr algn="ctr"/>
            <a:r>
              <a:rPr lang="en-US" sz="2400" b="1" dirty="0">
                <a:effectLst>
                  <a:outerShdw blurRad="38100" dist="38100" dir="2700000" algn="tl">
                    <a:srgbClr val="000000">
                      <a:alpha val="43137"/>
                    </a:srgbClr>
                  </a:outerShdw>
                </a:effectLst>
                <a:latin typeface="Aptos Display" panose="020B0004020202020204" pitchFamily="34" charset="0"/>
              </a:rPr>
              <a:t>Baby Boomers</a:t>
            </a:r>
          </a:p>
          <a:p>
            <a:pPr algn="ctr"/>
            <a:r>
              <a:rPr lang="en-US" sz="2400" b="1" dirty="0">
                <a:effectLst>
                  <a:outerShdw blurRad="38100" dist="38100" dir="2700000" algn="tl">
                    <a:srgbClr val="000000">
                      <a:alpha val="43137"/>
                    </a:srgbClr>
                  </a:outerShdw>
                </a:effectLst>
                <a:latin typeface="Aptos Display" panose="020B0004020202020204" pitchFamily="34" charset="0"/>
              </a:rPr>
              <a:t>1946-1964</a:t>
            </a:r>
          </a:p>
          <a:p>
            <a:pPr algn="ctr"/>
            <a:r>
              <a:rPr lang="en-US" sz="2400" b="1" dirty="0">
                <a:effectLst>
                  <a:outerShdw blurRad="38100" dist="38100" dir="2700000" algn="tl">
                    <a:srgbClr val="000000">
                      <a:alpha val="43137"/>
                    </a:srgbClr>
                  </a:outerShdw>
                </a:effectLst>
                <a:latin typeface="Aptos Display" panose="020B0004020202020204" pitchFamily="34" charset="0"/>
              </a:rPr>
              <a:t>60-78</a:t>
            </a:r>
          </a:p>
        </p:txBody>
      </p:sp>
      <p:sp>
        <p:nvSpPr>
          <p:cNvPr id="11" name="TextBox 10">
            <a:extLst>
              <a:ext uri="{FF2B5EF4-FFF2-40B4-BE49-F238E27FC236}">
                <a16:creationId xmlns:a16="http://schemas.microsoft.com/office/drawing/2014/main" id="{9B3D2314-B6E4-40E0-91DC-07E4EF36A3F3}"/>
              </a:ext>
            </a:extLst>
          </p:cNvPr>
          <p:cNvSpPr txBox="1"/>
          <p:nvPr/>
        </p:nvSpPr>
        <p:spPr>
          <a:xfrm>
            <a:off x="4426944" y="5460555"/>
            <a:ext cx="3338111"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Generation X</a:t>
            </a:r>
          </a:p>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1965-1981</a:t>
            </a:r>
          </a:p>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43-59</a:t>
            </a:r>
          </a:p>
        </p:txBody>
      </p:sp>
      <p:sp>
        <p:nvSpPr>
          <p:cNvPr id="12" name="TextBox 11">
            <a:extLst>
              <a:ext uri="{FF2B5EF4-FFF2-40B4-BE49-F238E27FC236}">
                <a16:creationId xmlns:a16="http://schemas.microsoft.com/office/drawing/2014/main" id="{78AD12BF-EAD1-4B65-BED0-5ADC49724C49}"/>
              </a:ext>
            </a:extLst>
          </p:cNvPr>
          <p:cNvSpPr txBox="1"/>
          <p:nvPr/>
        </p:nvSpPr>
        <p:spPr>
          <a:xfrm>
            <a:off x="8698572" y="5460554"/>
            <a:ext cx="3338111" cy="1200329"/>
          </a:xfrm>
          <a:prstGeom prst="rect">
            <a:avLst/>
          </a:prstGeom>
          <a:noFill/>
        </p:spPr>
        <p:txBody>
          <a:bodyPr wrap="square" rtlCol="0">
            <a:spAutoFit/>
          </a:bodyPr>
          <a:lstStyle/>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Millennials</a:t>
            </a:r>
          </a:p>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1982-1997</a:t>
            </a:r>
          </a:p>
          <a:p>
            <a:pPr algn="ctr"/>
            <a:r>
              <a:rPr lang="en-US" sz="2400" b="1" dirty="0">
                <a:solidFill>
                  <a:schemeClr val="bg1"/>
                </a:solidFill>
                <a:effectLst>
                  <a:outerShdw blurRad="38100" dist="38100" dir="2700000" algn="tl">
                    <a:srgbClr val="000000">
                      <a:alpha val="43137"/>
                    </a:srgbClr>
                  </a:outerShdw>
                </a:effectLst>
                <a:latin typeface="Aptos Display" panose="020B0004020202020204" pitchFamily="34" charset="0"/>
              </a:rPr>
              <a:t>27-42</a:t>
            </a:r>
          </a:p>
        </p:txBody>
      </p:sp>
    </p:spTree>
    <p:extLst>
      <p:ext uri="{BB962C8B-B14F-4D97-AF65-F5344CB8AC3E}">
        <p14:creationId xmlns:p14="http://schemas.microsoft.com/office/powerpoint/2010/main" val="363523497"/>
      </p:ext>
    </p:extLst>
  </p:cSld>
  <p:clrMapOvr>
    <a:masterClrMapping/>
  </p:clrMapOvr>
  <p:transition spd="slow">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2" presetClass="entr" presetSubtype="1"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additive="base">
                                        <p:cTn id="17" dur="500" fill="hold"/>
                                        <p:tgtEl>
                                          <p:spTgt spid="1026"/>
                                        </p:tgtEl>
                                        <p:attrNameLst>
                                          <p:attrName>ppt_x</p:attrName>
                                        </p:attrNameLst>
                                      </p:cBhvr>
                                      <p:tavLst>
                                        <p:tav tm="0">
                                          <p:val>
                                            <p:strVal val="#ppt_x"/>
                                          </p:val>
                                        </p:tav>
                                        <p:tav tm="100000">
                                          <p:val>
                                            <p:strVal val="#ppt_x"/>
                                          </p:val>
                                        </p:tav>
                                      </p:tavLst>
                                    </p:anim>
                                    <p:anim calcmode="lin" valueType="num">
                                      <p:cBhvr additive="base">
                                        <p:cTn id="18" dur="500" fill="hold"/>
                                        <p:tgtEl>
                                          <p:spTgt spid="1026"/>
                                        </p:tgtEl>
                                        <p:attrNameLst>
                                          <p:attrName>ppt_y</p:attrName>
                                        </p:attrNameLst>
                                      </p:cBhvr>
                                      <p:tavLst>
                                        <p:tav tm="0">
                                          <p:val>
                                            <p:strVal val="0-#ppt_h/2"/>
                                          </p:val>
                                        </p:tav>
                                        <p:tav tm="100000">
                                          <p:val>
                                            <p:strVal val="#ppt_y"/>
                                          </p:val>
                                        </p:tav>
                                      </p:tavLst>
                                    </p:anim>
                                  </p:childTnLst>
                                </p:cTn>
                              </p:par>
                            </p:childTnLst>
                          </p:cTn>
                        </p:par>
                        <p:par>
                          <p:cTn id="19" fill="hold">
                            <p:stCondLst>
                              <p:cond delay="500"/>
                            </p:stCondLst>
                            <p:childTnLst>
                              <p:par>
                                <p:cTn id="20" presetID="10" presetClass="entr" presetSubtype="0" fill="hold" grpId="0" nodeType="after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fade">
                                      <p:cBhvr>
                                        <p:cTn id="22" dur="500"/>
                                        <p:tgtEl>
                                          <p:spTgt spid="11"/>
                                        </p:tgtEl>
                                      </p:cBhvr>
                                    </p:animEffect>
                                  </p:childTnLst>
                                </p:cTn>
                              </p:par>
                            </p:childTnLst>
                          </p:cTn>
                        </p:par>
                      </p:childTnLst>
                    </p:cTn>
                  </p:par>
                  <p:par>
                    <p:cTn id="23" fill="hold">
                      <p:stCondLst>
                        <p:cond delay="indefinite"/>
                      </p:stCondLst>
                      <p:childTnLst>
                        <p:par>
                          <p:cTn id="24" fill="hold">
                            <p:stCondLst>
                              <p:cond delay="0"/>
                            </p:stCondLst>
                            <p:childTnLst>
                              <p:par>
                                <p:cTn id="25" presetID="2" presetClass="entr" presetSubtype="2" fill="hold" nodeType="clickEffect">
                                  <p:stCondLst>
                                    <p:cond delay="0"/>
                                  </p:stCondLst>
                                  <p:childTnLst>
                                    <p:set>
                                      <p:cBhvr>
                                        <p:cTn id="26" dur="1" fill="hold">
                                          <p:stCondLst>
                                            <p:cond delay="0"/>
                                          </p:stCondLst>
                                        </p:cTn>
                                        <p:tgtEl>
                                          <p:spTgt spid="1028"/>
                                        </p:tgtEl>
                                        <p:attrNameLst>
                                          <p:attrName>style.visibility</p:attrName>
                                        </p:attrNameLst>
                                      </p:cBhvr>
                                      <p:to>
                                        <p:strVal val="visible"/>
                                      </p:to>
                                    </p:set>
                                    <p:anim calcmode="lin" valueType="num">
                                      <p:cBhvr additive="base">
                                        <p:cTn id="27" dur="500" fill="hold"/>
                                        <p:tgtEl>
                                          <p:spTgt spid="1028"/>
                                        </p:tgtEl>
                                        <p:attrNameLst>
                                          <p:attrName>ppt_x</p:attrName>
                                        </p:attrNameLst>
                                      </p:cBhvr>
                                      <p:tavLst>
                                        <p:tav tm="0">
                                          <p:val>
                                            <p:strVal val="1+#ppt_w/2"/>
                                          </p:val>
                                        </p:tav>
                                        <p:tav tm="100000">
                                          <p:val>
                                            <p:strVal val="#ppt_x"/>
                                          </p:val>
                                        </p:tav>
                                      </p:tavLst>
                                    </p:anim>
                                    <p:anim calcmode="lin" valueType="num">
                                      <p:cBhvr additive="base">
                                        <p:cTn id="28" dur="500" fill="hold"/>
                                        <p:tgtEl>
                                          <p:spTgt spid="1028"/>
                                        </p:tgtEl>
                                        <p:attrNameLst>
                                          <p:attrName>ppt_y</p:attrName>
                                        </p:attrNameLst>
                                      </p:cBhvr>
                                      <p:tavLst>
                                        <p:tav tm="0">
                                          <p:val>
                                            <p:strVal val="#ppt_y"/>
                                          </p:val>
                                        </p:tav>
                                        <p:tav tm="100000">
                                          <p:val>
                                            <p:strVal val="#ppt_y"/>
                                          </p:val>
                                        </p:tav>
                                      </p:tavLst>
                                    </p:anim>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12"/>
                                        </p:tgtEl>
                                        <p:attrNameLst>
                                          <p:attrName>style.visibility</p:attrName>
                                        </p:attrNameLst>
                                      </p:cBhvr>
                                      <p:to>
                                        <p:strVal val="visible"/>
                                      </p:to>
                                    </p:set>
                                    <p:animEffect transition="in" filter="fade">
                                      <p:cBhvr>
                                        <p:cTn id="3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6617" y="-2666188"/>
            <a:ext cx="6858000" cy="12191233"/>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70846" cy="6857572"/>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9491" y="-1685840"/>
            <a:ext cx="4894564" cy="12193546"/>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jackson_hole">
            <a:hlinkClick r:id="" action="ppaction://media"/>
            <a:extLst>
              <a:ext uri="{FF2B5EF4-FFF2-40B4-BE49-F238E27FC236}">
                <a16:creationId xmlns:a16="http://schemas.microsoft.com/office/drawing/2014/main" id="{BCC71A0D-0B11-E09B-F5F3-17B3E9C89D02}"/>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5"/>
          <a:stretch>
            <a:fillRect/>
          </a:stretch>
        </p:blipFill>
        <p:spPr>
          <a:xfrm>
            <a:off x="812799" y="457200"/>
            <a:ext cx="10566401" cy="5943600"/>
          </a:xfrm>
          <a:prstGeom prst="rect">
            <a:avLst/>
          </a:prstGeom>
        </p:spPr>
      </p:pic>
    </p:spTree>
    <p:extLst>
      <p:ext uri="{BB962C8B-B14F-4D97-AF65-F5344CB8AC3E}">
        <p14:creationId xmlns:p14="http://schemas.microsoft.com/office/powerpoint/2010/main" val="297374569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058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a:extLst>
              <a:ext uri="{FF2B5EF4-FFF2-40B4-BE49-F238E27FC236}">
                <a16:creationId xmlns:a16="http://schemas.microsoft.com/office/drawing/2014/main" id="{72163B59-5254-2316-35B2-10EA851256AE}"/>
              </a:ext>
            </a:extLst>
          </p:cNvPr>
          <p:cNvPicPr>
            <a:picLocks noGrp="1" noChangeAspect="1"/>
          </p:cNvPicPr>
          <p:nvPr>
            <p:ph idx="1"/>
          </p:nvPr>
        </p:nvPicPr>
        <p:blipFill>
          <a:blip r:embed="rId3"/>
          <a:srcRect l="15984"/>
          <a:stretch/>
        </p:blipFill>
        <p:spPr>
          <a:xfrm>
            <a:off x="20" y="1282"/>
            <a:ext cx="12191980" cy="6856718"/>
          </a:xfrm>
          <a:prstGeom prst="rect">
            <a:avLst/>
          </a:prstGeom>
        </p:spPr>
      </p:pic>
      <p:sp>
        <p:nvSpPr>
          <p:cNvPr id="10" name="Rectangle 9">
            <a:extLst>
              <a:ext uri="{FF2B5EF4-FFF2-40B4-BE49-F238E27FC236}">
                <a16:creationId xmlns:a16="http://schemas.microsoft.com/office/drawing/2014/main" id="{42A4FC2C-047E-45A5-965D-8E1E3BF09B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6" name="Title 1">
            <a:extLst>
              <a:ext uri="{FF2B5EF4-FFF2-40B4-BE49-F238E27FC236}">
                <a16:creationId xmlns:a16="http://schemas.microsoft.com/office/drawing/2014/main" id="{87BF57F2-F6BC-9FA4-825D-A33943FC22E9}"/>
              </a:ext>
            </a:extLst>
          </p:cNvPr>
          <p:cNvSpPr>
            <a:spLocks noGrp="1"/>
          </p:cNvSpPr>
          <p:nvPr>
            <p:ph type="title"/>
          </p:nvPr>
        </p:nvSpPr>
        <p:spPr>
          <a:xfrm>
            <a:off x="609600" y="5120473"/>
            <a:ext cx="8610600" cy="1293028"/>
          </a:xfrm>
        </p:spPr>
        <p:txBody>
          <a:bodyPr/>
          <a:lstStyle/>
          <a:p>
            <a:r>
              <a:rPr lang="en-US" dirty="0">
                <a:solidFill>
                  <a:schemeClr val="bg1">
                    <a:lumMod val="95000"/>
                  </a:schemeClr>
                </a:solidFill>
                <a:effectLst>
                  <a:outerShdw blurRad="38100" dist="38100" dir="2700000" algn="tl">
                    <a:srgbClr val="000000">
                      <a:alpha val="43137"/>
                    </a:srgbClr>
                  </a:outerShdw>
                </a:effectLst>
              </a:rPr>
              <a:t>Jackson, Wyoming</a:t>
            </a:r>
          </a:p>
        </p:txBody>
      </p:sp>
    </p:spTree>
    <p:extLst>
      <p:ext uri="{BB962C8B-B14F-4D97-AF65-F5344CB8AC3E}">
        <p14:creationId xmlns:p14="http://schemas.microsoft.com/office/powerpoint/2010/main" val="247347590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79DCF39-63FF-1AD5-AE9B-91A230FA02D7}"/>
              </a:ext>
            </a:extLst>
          </p:cNvPr>
          <p:cNvSpPr>
            <a:spLocks noGrp="1"/>
          </p:cNvSpPr>
          <p:nvPr>
            <p:ph type="title"/>
          </p:nvPr>
        </p:nvSpPr>
        <p:spPr/>
        <p:txBody>
          <a:bodyPr/>
          <a:lstStyle/>
          <a:p>
            <a:endParaRPr lang="en-US"/>
          </a:p>
        </p:txBody>
      </p:sp>
      <p:pic>
        <p:nvPicPr>
          <p:cNvPr id="4" name="tipsy_shaboozey">
            <a:hlinkClick r:id="" action="ppaction://media"/>
            <a:extLst>
              <a:ext uri="{FF2B5EF4-FFF2-40B4-BE49-F238E27FC236}">
                <a16:creationId xmlns:a16="http://schemas.microsoft.com/office/drawing/2014/main" id="{44C71BC3-83A8-FDF8-091F-D763883D819E}"/>
              </a:ext>
            </a:extLst>
          </p:cNvPr>
          <p:cNvPicPr>
            <a:picLocks noGrp="1" noChangeAspect="1"/>
          </p:cNvPicPr>
          <p:nvPr>
            <p:ph idx="1"/>
            <a:videoFile r:link="rId1"/>
            <p:extLst>
              <p:ext uri="{DAA4B4D4-6D71-4841-9C94-3DE7FCFB9230}">
                <p14:media xmlns:p14="http://schemas.microsoft.com/office/powerpoint/2010/main" r:embed="rId2">
                  <p14:trim st="93398" end="54091"/>
                </p14:media>
              </p:ext>
            </p:extLst>
          </p:nvPr>
        </p:nvPicPr>
        <p:blipFill>
          <a:blip r:embed="rId5"/>
          <a:stretch>
            <a:fillRect/>
          </a:stretch>
        </p:blipFill>
        <p:spPr>
          <a:xfrm>
            <a:off x="0" y="381000"/>
            <a:ext cx="12192000" cy="6096000"/>
          </a:xfrm>
        </p:spPr>
      </p:pic>
    </p:spTree>
    <p:extLst>
      <p:ext uri="{BB962C8B-B14F-4D97-AF65-F5344CB8AC3E}">
        <p14:creationId xmlns:p14="http://schemas.microsoft.com/office/powerpoint/2010/main" val="22466003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587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411444-A983-44BA-A533-ACBE2755BCF3}"/>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1EEF6DBB-F13D-4092-A0F3-A04742341D65}"/>
              </a:ext>
            </a:extLst>
          </p:cNvPr>
          <p:cNvSpPr>
            <a:spLocks noGrp="1"/>
          </p:cNvSpPr>
          <p:nvPr>
            <p:ph idx="1"/>
          </p:nvPr>
        </p:nvSpPr>
        <p:spPr/>
        <p:txBody>
          <a:bodyPr/>
          <a:lstStyle/>
          <a:p>
            <a:endParaRPr lang="en-US"/>
          </a:p>
        </p:txBody>
      </p:sp>
      <p:pic>
        <p:nvPicPr>
          <p:cNvPr id="2050" name="Picture 2" descr="Image result for record on player">
            <a:extLst>
              <a:ext uri="{FF2B5EF4-FFF2-40B4-BE49-F238E27FC236}">
                <a16:creationId xmlns:a16="http://schemas.microsoft.com/office/drawing/2014/main" id="{A51FD13B-3A49-4BBE-B301-98A4B0FC01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4698669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5985A71-1D0B-4D7A-81FC-F05A1A7D2F20}"/>
              </a:ext>
            </a:extLst>
          </p:cNvPr>
          <p:cNvSpPr>
            <a:spLocks noGrp="1"/>
          </p:cNvSpPr>
          <p:nvPr>
            <p:ph type="title"/>
          </p:nvPr>
        </p:nvSpPr>
        <p:spPr>
          <a:xfrm>
            <a:off x="1024128" y="585216"/>
            <a:ext cx="10522830" cy="1499616"/>
          </a:xfrm>
        </p:spPr>
        <p:txBody>
          <a:bodyPr>
            <a:normAutofit/>
          </a:bodyPr>
          <a:lstStyle/>
          <a:p>
            <a:r>
              <a:rPr lang="en-US" sz="4400" dirty="0"/>
              <a:t>how important are these to learn about music?</a:t>
            </a:r>
          </a:p>
        </p:txBody>
      </p:sp>
      <mc:AlternateContent xmlns:mc="http://schemas.openxmlformats.org/markup-compatibility/2006" xmlns:cx2="http://schemas.microsoft.com/office/drawing/2015/10/21/chartex">
        <mc:Choice Requires="cx2">
          <p:graphicFrame>
            <p:nvGraphicFramePr>
              <p:cNvPr id="7" name="Content Placeholder 6">
                <a:extLst>
                  <a:ext uri="{FF2B5EF4-FFF2-40B4-BE49-F238E27FC236}">
                    <a16:creationId xmlns:a16="http://schemas.microsoft.com/office/drawing/2014/main" id="{D4D55616-0FC9-4F83-BA6E-2B1CBCD8F535}"/>
                  </a:ext>
                </a:extLst>
              </p:cNvPr>
              <p:cNvGraphicFramePr>
                <a:graphicFrameLocks noGrp="1"/>
              </p:cNvGraphicFramePr>
              <p:nvPr>
                <p:ph idx="1"/>
              </p:nvPr>
            </p:nvGraphicFramePr>
            <p:xfrm>
              <a:off x="1023938" y="2286000"/>
              <a:ext cx="9720262" cy="402272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ontent Placeholder 6">
                <a:extLst>
                  <a:ext uri="{FF2B5EF4-FFF2-40B4-BE49-F238E27FC236}">
                    <a16:creationId xmlns:a16="http://schemas.microsoft.com/office/drawing/2014/main" id="{D4D55616-0FC9-4F83-BA6E-2B1CBCD8F535}"/>
                  </a:ext>
                </a:extLst>
              </p:cNvPr>
              <p:cNvPicPr>
                <a:picLocks noGrp="1" noRot="1" noChangeAspect="1" noMove="1" noResize="1" noEditPoints="1" noAdjustHandles="1" noChangeArrowheads="1" noChangeShapeType="1"/>
              </p:cNvPicPr>
              <p:nvPr/>
            </p:nvPicPr>
            <p:blipFill>
              <a:blip r:embed="rId4"/>
              <a:stretch>
                <a:fillRect/>
              </a:stretch>
            </p:blipFill>
            <p:spPr>
              <a:xfrm>
                <a:off x="1023938" y="2286000"/>
                <a:ext cx="9720262" cy="4022725"/>
              </a:xfrm>
              <a:prstGeom prst="rect">
                <a:avLst/>
              </a:prstGeom>
            </p:spPr>
          </p:pic>
        </mc:Fallback>
      </mc:AlternateContent>
    </p:spTree>
    <p:extLst>
      <p:ext uri="{BB962C8B-B14F-4D97-AF65-F5344CB8AC3E}">
        <p14:creationId xmlns:p14="http://schemas.microsoft.com/office/powerpoint/2010/main" val="398346528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7F88966-5199-49C9-9B6F-7A42DBC47D15}"/>
              </a:ext>
            </a:extLst>
          </p:cNvPr>
          <p:cNvSpPr>
            <a:spLocks noGrp="1"/>
          </p:cNvSpPr>
          <p:nvPr>
            <p:ph type="title"/>
          </p:nvPr>
        </p:nvSpPr>
        <p:spPr>
          <a:xfrm>
            <a:off x="1024128" y="585216"/>
            <a:ext cx="11035194" cy="1499616"/>
          </a:xfrm>
        </p:spPr>
        <p:txBody>
          <a:bodyPr>
            <a:normAutofit/>
          </a:bodyPr>
          <a:lstStyle/>
          <a:p>
            <a:r>
              <a:rPr lang="en-US" sz="4400" dirty="0"/>
              <a:t>sites used to learn about music</a:t>
            </a:r>
          </a:p>
        </p:txBody>
      </p:sp>
      <mc:AlternateContent xmlns:mc="http://schemas.openxmlformats.org/markup-compatibility/2006" xmlns:cx1="http://schemas.microsoft.com/office/drawing/2015/9/8/chartex">
        <mc:Choice Requires="cx1">
          <p:graphicFrame>
            <p:nvGraphicFramePr>
              <p:cNvPr id="7" name="Content Placeholder 6">
                <a:extLst>
                  <a:ext uri="{FF2B5EF4-FFF2-40B4-BE49-F238E27FC236}">
                    <a16:creationId xmlns:a16="http://schemas.microsoft.com/office/drawing/2014/main" id="{1DA7307E-024E-459C-9DEE-E2A354BA84B5}"/>
                  </a:ext>
                </a:extLst>
              </p:cNvPr>
              <p:cNvGraphicFramePr>
                <a:graphicFrameLocks noGrp="1"/>
              </p:cNvGraphicFramePr>
              <p:nvPr>
                <p:ph idx="1"/>
              </p:nvPr>
            </p:nvGraphicFramePr>
            <p:xfrm>
              <a:off x="1023938" y="2286000"/>
              <a:ext cx="9720262" cy="4022725"/>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7" name="Content Placeholder 6">
                <a:extLst>
                  <a:ext uri="{FF2B5EF4-FFF2-40B4-BE49-F238E27FC236}">
                    <a16:creationId xmlns:a16="http://schemas.microsoft.com/office/drawing/2014/main" id="{1DA7307E-024E-459C-9DEE-E2A354BA84B5}"/>
                  </a:ext>
                </a:extLst>
              </p:cNvPr>
              <p:cNvPicPr>
                <a:picLocks noGrp="1" noRot="1" noChangeAspect="1" noMove="1" noResize="1" noEditPoints="1" noAdjustHandles="1" noChangeArrowheads="1" noChangeShapeType="1"/>
              </p:cNvPicPr>
              <p:nvPr/>
            </p:nvPicPr>
            <p:blipFill>
              <a:blip r:embed="rId4"/>
              <a:stretch>
                <a:fillRect/>
              </a:stretch>
            </p:blipFill>
            <p:spPr>
              <a:xfrm>
                <a:off x="1023938" y="2286000"/>
                <a:ext cx="9720262" cy="4022725"/>
              </a:xfrm>
              <a:prstGeom prst="rect">
                <a:avLst/>
              </a:prstGeom>
            </p:spPr>
          </p:pic>
        </mc:Fallback>
      </mc:AlternateContent>
    </p:spTree>
    <p:extLst>
      <p:ext uri="{BB962C8B-B14F-4D97-AF65-F5344CB8AC3E}">
        <p14:creationId xmlns:p14="http://schemas.microsoft.com/office/powerpoint/2010/main" val="3825965315"/>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he Three C's of Uniforms and Company Branding - Uniform Edit">
            <a:extLst>
              <a:ext uri="{FF2B5EF4-FFF2-40B4-BE49-F238E27FC236}">
                <a16:creationId xmlns:a16="http://schemas.microsoft.com/office/drawing/2014/main" id="{79E8959C-C556-A622-F6CE-CE94AB44CD2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D24F994D-CD9E-EDE2-CC67-2CD4C66FBC7F}"/>
              </a:ext>
            </a:extLst>
          </p:cNvPr>
          <p:cNvSpPr>
            <a:spLocks noGrp="1"/>
          </p:cNvSpPr>
          <p:nvPr>
            <p:ph type="title"/>
          </p:nvPr>
        </p:nvSpPr>
        <p:spPr/>
        <p:txBody>
          <a:bodyPr/>
          <a:lstStyle/>
          <a:p>
            <a:endParaRPr lang="en-US" dirty="0"/>
          </a:p>
        </p:txBody>
      </p:sp>
      <p:sp>
        <p:nvSpPr>
          <p:cNvPr id="3" name="Text Placeholder 2">
            <a:extLst>
              <a:ext uri="{FF2B5EF4-FFF2-40B4-BE49-F238E27FC236}">
                <a16:creationId xmlns:a16="http://schemas.microsoft.com/office/drawing/2014/main" id="{CC4FF468-2872-33DC-CD05-755B35AD6880}"/>
              </a:ext>
            </a:extLst>
          </p:cNvPr>
          <p:cNvSpPr>
            <a:spLocks noGrp="1"/>
          </p:cNvSpPr>
          <p:nvPr>
            <p:ph type="body" idx="1"/>
          </p:nvPr>
        </p:nvSpPr>
        <p:spPr>
          <a:xfrm>
            <a:off x="1105490" y="5019112"/>
            <a:ext cx="10490200" cy="1995146"/>
          </a:xfrm>
        </p:spPr>
        <p:txBody>
          <a:bodyPr>
            <a:normAutofit/>
          </a:bodyPr>
          <a:lstStyle/>
          <a:p>
            <a:r>
              <a:rPr lang="en-US" b="1" dirty="0"/>
              <a:t>Comfort</a:t>
            </a:r>
          </a:p>
          <a:p>
            <a:r>
              <a:rPr lang="en-US" b="1" dirty="0"/>
              <a:t>Convenience</a:t>
            </a:r>
          </a:p>
          <a:p>
            <a:r>
              <a:rPr lang="en-US" b="1" dirty="0"/>
              <a:t>Costly Experiences</a:t>
            </a:r>
          </a:p>
        </p:txBody>
      </p:sp>
    </p:spTree>
    <p:extLst>
      <p:ext uri="{BB962C8B-B14F-4D97-AF65-F5344CB8AC3E}">
        <p14:creationId xmlns:p14="http://schemas.microsoft.com/office/powerpoint/2010/main" val="1399594358"/>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766004B-1F5A-F828-D745-B2611898F015}"/>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experiences</a:t>
            </a:r>
          </a:p>
        </p:txBody>
      </p:sp>
      <p:sp>
        <p:nvSpPr>
          <p:cNvPr id="3" name="Content Placeholder 2">
            <a:extLst>
              <a:ext uri="{FF2B5EF4-FFF2-40B4-BE49-F238E27FC236}">
                <a16:creationId xmlns:a16="http://schemas.microsoft.com/office/drawing/2014/main" id="{280E3C9E-7DC6-2C07-F2DE-59575197DC9F}"/>
              </a:ext>
            </a:extLst>
          </p:cNvPr>
          <p:cNvSpPr>
            <a:spLocks noGrp="1"/>
          </p:cNvSpPr>
          <p:nvPr>
            <p:ph idx="1"/>
          </p:nvPr>
        </p:nvSpPr>
        <p:spPr/>
        <p:txBody>
          <a:bodyPr/>
          <a:lstStyle/>
          <a:p>
            <a:endParaRPr lang="en-US"/>
          </a:p>
        </p:txBody>
      </p:sp>
      <p:pic>
        <p:nvPicPr>
          <p:cNvPr id="2050" name="Picture 2" descr="See the source image">
            <a:extLst>
              <a:ext uri="{FF2B5EF4-FFF2-40B4-BE49-F238E27FC236}">
                <a16:creationId xmlns:a16="http://schemas.microsoft.com/office/drawing/2014/main" id="{77BBE924-D8E9-3BFA-5FCB-36FA27279BB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2409"/>
            <a:ext cx="12192000" cy="686040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03993385"/>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Home Page Content Real Balance Global Wellness Services, LLC.">
            <a:extLst>
              <a:ext uri="{FF2B5EF4-FFF2-40B4-BE49-F238E27FC236}">
                <a16:creationId xmlns:a16="http://schemas.microsoft.com/office/drawing/2014/main" id="{A5300983-8911-BEF2-C0CA-F24BA3C47B6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31EBAC7B-D212-81F7-7D48-A225394BFF9A}"/>
              </a:ext>
            </a:extLst>
          </p:cNvPr>
          <p:cNvSpPr>
            <a:spLocks noGrp="1"/>
          </p:cNvSpPr>
          <p:nvPr>
            <p:ph type="title"/>
          </p:nvPr>
        </p:nvSpPr>
        <p:spPr/>
        <p:txBody>
          <a:bodyPr/>
          <a:lstStyle/>
          <a:p>
            <a:r>
              <a:rPr lang="en-US" dirty="0">
                <a:effectLst>
                  <a:outerShdw blurRad="38100" dist="38100" dir="2700000" algn="tl">
                    <a:srgbClr val="000000">
                      <a:alpha val="43137"/>
                    </a:srgbClr>
                  </a:outerShdw>
                </a:effectLst>
              </a:rPr>
              <a:t>wellness</a:t>
            </a:r>
          </a:p>
        </p:txBody>
      </p:sp>
      <p:sp>
        <p:nvSpPr>
          <p:cNvPr id="3" name="Content Placeholder 2">
            <a:extLst>
              <a:ext uri="{FF2B5EF4-FFF2-40B4-BE49-F238E27FC236}">
                <a16:creationId xmlns:a16="http://schemas.microsoft.com/office/drawing/2014/main" id="{BA2E1700-D9D2-AC1C-25A1-3447842A87BD}"/>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13034724"/>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descr="Close-up of a pink flower&#10;&#10;Description automatically generated">
            <a:extLst>
              <a:ext uri="{FF2B5EF4-FFF2-40B4-BE49-F238E27FC236}">
                <a16:creationId xmlns:a16="http://schemas.microsoft.com/office/drawing/2014/main" id="{E6551B45-1278-A42A-F85F-63EAF282124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D416986E-E900-5171-EBC2-87105BBFE22F}"/>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20EBF27E-2F5A-8FBD-0390-C9702BEEF20F}"/>
              </a:ext>
            </a:extLst>
          </p:cNvPr>
          <p:cNvSpPr>
            <a:spLocks noGrp="1"/>
          </p:cNvSpPr>
          <p:nvPr>
            <p:ph idx="1"/>
          </p:nvPr>
        </p:nvSpPr>
        <p:spPr>
          <a:xfrm>
            <a:off x="685800" y="4027990"/>
            <a:ext cx="11506200" cy="2604303"/>
          </a:xfrm>
        </p:spPr>
        <p:txBody>
          <a:bodyPr>
            <a:noAutofit/>
          </a:bodyPr>
          <a:lstStyle/>
          <a:p>
            <a:pPr marL="0" indent="0">
              <a:buNone/>
            </a:pPr>
            <a:r>
              <a:rPr lang="en-US" sz="6000" dirty="0">
                <a:solidFill>
                  <a:schemeClr val="bg1"/>
                </a:solidFill>
                <a:effectLst>
                  <a:outerShdw blurRad="38100" dist="38100" dir="2700000" algn="tl">
                    <a:srgbClr val="000000">
                      <a:alpha val="43137"/>
                    </a:srgbClr>
                  </a:outerShdw>
                </a:effectLst>
              </a:rPr>
              <a:t>Travel is viewed as a need rather than a want and seen as beneficial to mental health.</a:t>
            </a:r>
          </a:p>
        </p:txBody>
      </p:sp>
    </p:spTree>
    <p:extLst>
      <p:ext uri="{BB962C8B-B14F-4D97-AF65-F5344CB8AC3E}">
        <p14:creationId xmlns:p14="http://schemas.microsoft.com/office/powerpoint/2010/main" val="205812053"/>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230022-D836-1F08-CBB8-A4AC28EEAB65}"/>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E381B4B7-2028-680C-AD6E-C04A62C289BC}"/>
              </a:ext>
            </a:extLst>
          </p:cNvPr>
          <p:cNvSpPr>
            <a:spLocks noGrp="1"/>
          </p:cNvSpPr>
          <p:nvPr>
            <p:ph idx="1"/>
          </p:nvPr>
        </p:nvSpPr>
        <p:spPr/>
        <p:txBody>
          <a:bodyPr/>
          <a:lstStyle/>
          <a:p>
            <a:endParaRPr lang="en-US"/>
          </a:p>
        </p:txBody>
      </p:sp>
      <p:pic>
        <p:nvPicPr>
          <p:cNvPr id="1026" name="Picture 2" descr="Marketing to Gen Z vs. Millennials — Becker Digital">
            <a:extLst>
              <a:ext uri="{FF2B5EF4-FFF2-40B4-BE49-F238E27FC236}">
                <a16:creationId xmlns:a16="http://schemas.microsoft.com/office/drawing/2014/main" id="{0F9D2B0C-DEFF-FED0-3D78-BC2C4B5888D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a:extLst>
              <a:ext uri="{FF2B5EF4-FFF2-40B4-BE49-F238E27FC236}">
                <a16:creationId xmlns:a16="http://schemas.microsoft.com/office/drawing/2014/main" id="{F6302FBA-8A31-2DB4-40B1-DDDB1BCC447E}"/>
              </a:ext>
            </a:extLst>
          </p:cNvPr>
          <p:cNvSpPr txBox="1"/>
          <p:nvPr/>
        </p:nvSpPr>
        <p:spPr>
          <a:xfrm>
            <a:off x="135560" y="4177856"/>
            <a:ext cx="3338111" cy="1754326"/>
          </a:xfrm>
          <a:prstGeom prst="rect">
            <a:avLst/>
          </a:prstGeom>
          <a:noFill/>
        </p:spPr>
        <p:txBody>
          <a:bodyPr wrap="square" rtlCol="0">
            <a:spAutoFit/>
          </a:bodyPr>
          <a:lstStyle/>
          <a:p>
            <a:pPr algn="ctr"/>
            <a:r>
              <a:rPr lang="en-US" sz="3600" b="1" dirty="0">
                <a:solidFill>
                  <a:schemeClr val="bg1">
                    <a:lumMod val="95000"/>
                  </a:schemeClr>
                </a:solidFill>
                <a:effectLst>
                  <a:outerShdw blurRad="38100" dist="38100" dir="2700000" algn="tl">
                    <a:srgbClr val="000000">
                      <a:alpha val="43137"/>
                    </a:srgbClr>
                  </a:outerShdw>
                </a:effectLst>
              </a:rPr>
              <a:t>Gen Z</a:t>
            </a:r>
          </a:p>
          <a:p>
            <a:pPr algn="ctr"/>
            <a:r>
              <a:rPr lang="en-US" sz="3600" b="1" dirty="0">
                <a:solidFill>
                  <a:schemeClr val="bg1">
                    <a:lumMod val="95000"/>
                  </a:schemeClr>
                </a:solidFill>
                <a:effectLst>
                  <a:outerShdw blurRad="38100" dist="38100" dir="2700000" algn="tl">
                    <a:srgbClr val="000000">
                      <a:alpha val="43137"/>
                    </a:srgbClr>
                  </a:outerShdw>
                </a:effectLst>
              </a:rPr>
              <a:t>1998 - 2012</a:t>
            </a:r>
          </a:p>
          <a:p>
            <a:pPr algn="ctr"/>
            <a:r>
              <a:rPr lang="en-US" sz="3600" b="1" dirty="0">
                <a:solidFill>
                  <a:schemeClr val="bg1">
                    <a:lumMod val="95000"/>
                  </a:schemeClr>
                </a:solidFill>
                <a:effectLst>
                  <a:outerShdw blurRad="38100" dist="38100" dir="2700000" algn="tl">
                    <a:srgbClr val="000000">
                      <a:alpha val="43137"/>
                    </a:srgbClr>
                  </a:outerShdw>
                </a:effectLst>
              </a:rPr>
              <a:t>12 - 26 </a:t>
            </a:r>
          </a:p>
        </p:txBody>
      </p:sp>
    </p:spTree>
    <p:extLst>
      <p:ext uri="{BB962C8B-B14F-4D97-AF65-F5344CB8AC3E}">
        <p14:creationId xmlns:p14="http://schemas.microsoft.com/office/powerpoint/2010/main" val="381607647"/>
      </p:ext>
    </p:extLst>
  </p:cSld>
  <p:clrMapOvr>
    <a:masterClrMapping/>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0AF86C-4D7E-284F-C7A9-52607A177B85}"/>
              </a:ext>
            </a:extLst>
          </p:cNvPr>
          <p:cNvSpPr>
            <a:spLocks noGrp="1"/>
          </p:cNvSpPr>
          <p:nvPr>
            <p:ph type="title"/>
          </p:nvPr>
        </p:nvSpPr>
        <p:spPr/>
        <p:txBody>
          <a:bodyPr/>
          <a:lstStyle/>
          <a:p>
            <a:r>
              <a:rPr lang="en-US" dirty="0"/>
              <a:t>Forest bathing</a:t>
            </a:r>
          </a:p>
        </p:txBody>
      </p:sp>
      <p:sp>
        <p:nvSpPr>
          <p:cNvPr id="3" name="Content Placeholder 2">
            <a:extLst>
              <a:ext uri="{FF2B5EF4-FFF2-40B4-BE49-F238E27FC236}">
                <a16:creationId xmlns:a16="http://schemas.microsoft.com/office/drawing/2014/main" id="{5C18A32E-D218-8AA2-158E-66DD753EC563}"/>
              </a:ext>
            </a:extLst>
          </p:cNvPr>
          <p:cNvSpPr>
            <a:spLocks noGrp="1"/>
          </p:cNvSpPr>
          <p:nvPr>
            <p:ph idx="1"/>
          </p:nvPr>
        </p:nvSpPr>
        <p:spPr/>
        <p:txBody>
          <a:bodyPr/>
          <a:lstStyle/>
          <a:p>
            <a:endParaRPr lang="en-US"/>
          </a:p>
        </p:txBody>
      </p:sp>
      <p:pic>
        <p:nvPicPr>
          <p:cNvPr id="1026" name="Picture 2" descr="Why Forest Bathing Can Make You Healthier and Happier">
            <a:extLst>
              <a:ext uri="{FF2B5EF4-FFF2-40B4-BE49-F238E27FC236}">
                <a16:creationId xmlns:a16="http://schemas.microsoft.com/office/drawing/2014/main" id="{85007D65-A2C4-578A-553B-F65242C3386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270546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History of Healing Water - AQUA4BALANCE">
            <a:extLst>
              <a:ext uri="{FF2B5EF4-FFF2-40B4-BE49-F238E27FC236}">
                <a16:creationId xmlns:a16="http://schemas.microsoft.com/office/drawing/2014/main" id="{60F7F909-FC09-A50D-4338-D16EEC6DE80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1999"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BEE0CF56-39EB-53C4-E7DD-5A09E05BB497}"/>
              </a:ext>
            </a:extLst>
          </p:cNvPr>
          <p:cNvSpPr>
            <a:spLocks noGrp="1"/>
          </p:cNvSpPr>
          <p:nvPr>
            <p:ph type="title"/>
          </p:nvPr>
        </p:nvSpPr>
        <p:spPr/>
        <p:txBody>
          <a:bodyPr/>
          <a:lstStyle/>
          <a:p>
            <a:r>
              <a:rPr lang="en-US" dirty="0"/>
              <a:t>Healing power of water</a:t>
            </a:r>
          </a:p>
        </p:txBody>
      </p:sp>
      <p:sp>
        <p:nvSpPr>
          <p:cNvPr id="3" name="Content Placeholder 2">
            <a:extLst>
              <a:ext uri="{FF2B5EF4-FFF2-40B4-BE49-F238E27FC236}">
                <a16:creationId xmlns:a16="http://schemas.microsoft.com/office/drawing/2014/main" id="{E1B98C1A-96EE-8EBE-3437-715AA2FE5D20}"/>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383479803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07985C-6A87-44B8-9AF0-E5243C2E44E1}"/>
              </a:ext>
            </a:extLst>
          </p:cNvPr>
          <p:cNvSpPr>
            <a:spLocks noGrp="1"/>
          </p:cNvSpPr>
          <p:nvPr>
            <p:ph type="title"/>
          </p:nvPr>
        </p:nvSpPr>
        <p:spPr>
          <a:xfrm>
            <a:off x="-3619500" y="5768004"/>
            <a:ext cx="8610600" cy="1293028"/>
          </a:xfrm>
        </p:spPr>
        <p:txBody>
          <a:bodyPr/>
          <a:lstStyle/>
          <a:p>
            <a:r>
              <a:rPr lang="en-US" dirty="0"/>
              <a:t>Travel survey</a:t>
            </a:r>
          </a:p>
        </p:txBody>
      </p:sp>
      <p:sp>
        <p:nvSpPr>
          <p:cNvPr id="3" name="Content Placeholder 2">
            <a:extLst>
              <a:ext uri="{FF2B5EF4-FFF2-40B4-BE49-F238E27FC236}">
                <a16:creationId xmlns:a16="http://schemas.microsoft.com/office/drawing/2014/main" id="{22C62541-2459-4BE4-A072-12E0411B4D4C}"/>
              </a:ext>
            </a:extLst>
          </p:cNvPr>
          <p:cNvSpPr>
            <a:spLocks noGrp="1"/>
          </p:cNvSpPr>
          <p:nvPr>
            <p:ph idx="1"/>
          </p:nvPr>
        </p:nvSpPr>
        <p:spPr/>
        <p:txBody>
          <a:bodyPr/>
          <a:lstStyle/>
          <a:p>
            <a:endParaRPr lang="en-US"/>
          </a:p>
        </p:txBody>
      </p:sp>
      <p:pic>
        <p:nvPicPr>
          <p:cNvPr id="3074" name="Picture 2" descr="Move Over, Millennials, Here Comes Generation Z - The New ...">
            <a:extLst>
              <a:ext uri="{FF2B5EF4-FFF2-40B4-BE49-F238E27FC236}">
                <a16:creationId xmlns:a16="http://schemas.microsoft.com/office/drawing/2014/main" id="{A0888677-1273-403B-A992-B62C91923AC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61035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087767612"/>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5C0F21-0883-C623-60A5-A03FB738B226}"/>
              </a:ext>
            </a:extLst>
          </p:cNvPr>
          <p:cNvSpPr>
            <a:spLocks noGrp="1"/>
          </p:cNvSpPr>
          <p:nvPr>
            <p:ph type="title"/>
          </p:nvPr>
        </p:nvSpPr>
        <p:spPr/>
        <p:txBody>
          <a:bodyPr>
            <a:normAutofit/>
          </a:bodyPr>
          <a:lstStyle/>
          <a:p>
            <a:r>
              <a:rPr lang="en-US" dirty="0"/>
              <a:t>Please rank these in terms of importance to you when you take a trip? (1 to 5)</a:t>
            </a:r>
          </a:p>
        </p:txBody>
      </p:sp>
      <mc:AlternateContent xmlns:mc="http://schemas.openxmlformats.org/markup-compatibility/2006" xmlns:cx2="http://schemas.microsoft.com/office/drawing/2015/10/21/chartex">
        <mc:Choice Requires="cx2">
          <p:graphicFrame>
            <p:nvGraphicFramePr>
              <p:cNvPr id="4" name="Content Placeholder 3">
                <a:extLst>
                  <a:ext uri="{FF2B5EF4-FFF2-40B4-BE49-F238E27FC236}">
                    <a16:creationId xmlns:a16="http://schemas.microsoft.com/office/drawing/2014/main" id="{A45BDDFE-FE79-29DF-3070-9DE310FCDC7C}"/>
                  </a:ext>
                </a:extLst>
              </p:cNvPr>
              <p:cNvGraphicFramePr>
                <a:graphicFrameLocks noGrp="1"/>
              </p:cNvGraphicFramePr>
              <p:nvPr>
                <p:ph idx="1"/>
                <p:extLst>
                  <p:ext uri="{D42A27DB-BD31-4B8C-83A1-F6EECF244321}">
                    <p14:modId xmlns:p14="http://schemas.microsoft.com/office/powerpoint/2010/main" val="3548576850"/>
                  </p:ext>
                </p:extLst>
              </p:nvPr>
            </p:nvGraphicFramePr>
            <p:xfrm>
              <a:off x="838200" y="1825625"/>
              <a:ext cx="10515600"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3">
                <a:extLst>
                  <a:ext uri="{FF2B5EF4-FFF2-40B4-BE49-F238E27FC236}">
                    <a16:creationId xmlns:a16="http://schemas.microsoft.com/office/drawing/2014/main" id="{A45BDDFE-FE79-29DF-3070-9DE310FCDC7C}"/>
                  </a:ext>
                </a:extLst>
              </p:cNvPr>
              <p:cNvPicPr>
                <a:picLocks noGrp="1" noRot="1" noChangeAspect="1" noMove="1" noResize="1" noEditPoints="1" noAdjustHandles="1" noChangeArrowheads="1" noChangeShapeType="1"/>
              </p:cNvPicPr>
              <p:nvPr/>
            </p:nvPicPr>
            <p:blipFill>
              <a:blip r:embed="rId4"/>
              <a:stretch>
                <a:fillRect/>
              </a:stretch>
            </p:blipFill>
            <p:spPr>
              <a:xfrm>
                <a:off x="838200" y="1825625"/>
                <a:ext cx="10515600" cy="4351338"/>
              </a:xfrm>
              <a:prstGeom prst="rect">
                <a:avLst/>
              </a:prstGeom>
            </p:spPr>
          </p:pic>
        </mc:Fallback>
      </mc:AlternateContent>
    </p:spTree>
    <p:extLst>
      <p:ext uri="{BB962C8B-B14F-4D97-AF65-F5344CB8AC3E}">
        <p14:creationId xmlns:p14="http://schemas.microsoft.com/office/powerpoint/2010/main" val="37963061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4A14B8B-2A99-37FA-C9B6-389245BD6A5E}"/>
              </a:ext>
            </a:extLst>
          </p:cNvPr>
          <p:cNvSpPr>
            <a:spLocks noGrp="1"/>
          </p:cNvSpPr>
          <p:nvPr>
            <p:ph type="title"/>
          </p:nvPr>
        </p:nvSpPr>
        <p:spPr/>
        <p:txBody>
          <a:bodyPr/>
          <a:lstStyle/>
          <a:p>
            <a:r>
              <a:rPr lang="en-US" dirty="0"/>
              <a:t>What does relaxation mean to you?</a:t>
            </a:r>
          </a:p>
        </p:txBody>
      </p:sp>
      <p:sp>
        <p:nvSpPr>
          <p:cNvPr id="3" name="Content Placeholder 2">
            <a:extLst>
              <a:ext uri="{FF2B5EF4-FFF2-40B4-BE49-F238E27FC236}">
                <a16:creationId xmlns:a16="http://schemas.microsoft.com/office/drawing/2014/main" id="{035FE5A7-1ED3-576A-DC50-4926B06D2668}"/>
              </a:ext>
            </a:extLst>
          </p:cNvPr>
          <p:cNvSpPr>
            <a:spLocks noGrp="1"/>
          </p:cNvSpPr>
          <p:nvPr>
            <p:ph idx="1"/>
          </p:nvPr>
        </p:nvSpPr>
        <p:spPr/>
        <p:txBody>
          <a:bodyPr/>
          <a:lstStyle/>
          <a:p>
            <a:pPr marL="0" indent="0">
              <a:buNone/>
            </a:pPr>
            <a:endParaRPr lang="en-US" dirty="0"/>
          </a:p>
        </p:txBody>
      </p:sp>
      <p:graphicFrame>
        <p:nvGraphicFramePr>
          <p:cNvPr id="4" name="Diagram 3">
            <a:extLst>
              <a:ext uri="{FF2B5EF4-FFF2-40B4-BE49-F238E27FC236}">
                <a16:creationId xmlns:a16="http://schemas.microsoft.com/office/drawing/2014/main" id="{A7DA9928-ABC1-BA9F-D702-4E0540508B5F}"/>
              </a:ext>
            </a:extLst>
          </p:cNvPr>
          <p:cNvGraphicFramePr/>
          <p:nvPr>
            <p:extLst>
              <p:ext uri="{D42A27DB-BD31-4B8C-83A1-F6EECF244321}">
                <p14:modId xmlns:p14="http://schemas.microsoft.com/office/powerpoint/2010/main" val="2717094818"/>
              </p:ext>
            </p:extLst>
          </p:nvPr>
        </p:nvGraphicFramePr>
        <p:xfrm>
          <a:off x="1291967" y="1186834"/>
          <a:ext cx="9608065" cy="541866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313728128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574835-A2FB-7DC6-0454-118815ADD630}"/>
              </a:ext>
            </a:extLst>
          </p:cNvPr>
          <p:cNvSpPr>
            <a:spLocks noGrp="1"/>
          </p:cNvSpPr>
          <p:nvPr>
            <p:ph type="title"/>
          </p:nvPr>
        </p:nvSpPr>
        <p:spPr/>
        <p:txBody>
          <a:bodyPr>
            <a:normAutofit/>
          </a:bodyPr>
          <a:lstStyle/>
          <a:p>
            <a:r>
              <a:rPr lang="en-US" dirty="0"/>
              <a:t>I use this to help make travel decisions</a:t>
            </a:r>
          </a:p>
        </p:txBody>
      </p:sp>
      <mc:AlternateContent xmlns:mc="http://schemas.openxmlformats.org/markup-compatibility/2006" xmlns:cx2="http://schemas.microsoft.com/office/drawing/2015/10/21/chartex">
        <mc:Choice Requires="cx2">
          <p:graphicFrame>
            <p:nvGraphicFramePr>
              <p:cNvPr id="4" name="Content Placeholder 3">
                <a:extLst>
                  <a:ext uri="{FF2B5EF4-FFF2-40B4-BE49-F238E27FC236}">
                    <a16:creationId xmlns:a16="http://schemas.microsoft.com/office/drawing/2014/main" id="{832D60B2-0501-18DA-E973-96F09591251B}"/>
                  </a:ext>
                </a:extLst>
              </p:cNvPr>
              <p:cNvGraphicFramePr>
                <a:graphicFrameLocks noGrp="1"/>
              </p:cNvGraphicFramePr>
              <p:nvPr>
                <p:ph idx="1"/>
                <p:extLst>
                  <p:ext uri="{D42A27DB-BD31-4B8C-83A1-F6EECF244321}">
                    <p14:modId xmlns:p14="http://schemas.microsoft.com/office/powerpoint/2010/main" val="1690886693"/>
                  </p:ext>
                </p:extLst>
              </p:nvPr>
            </p:nvGraphicFramePr>
            <p:xfrm>
              <a:off x="838200" y="1825625"/>
              <a:ext cx="10515600"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3">
                <a:extLst>
                  <a:ext uri="{FF2B5EF4-FFF2-40B4-BE49-F238E27FC236}">
                    <a16:creationId xmlns:a16="http://schemas.microsoft.com/office/drawing/2014/main" id="{832D60B2-0501-18DA-E973-96F09591251B}"/>
                  </a:ext>
                </a:extLst>
              </p:cNvPr>
              <p:cNvPicPr>
                <a:picLocks noGrp="1" noRot="1" noChangeAspect="1" noMove="1" noResize="1" noEditPoints="1" noAdjustHandles="1" noChangeArrowheads="1" noChangeShapeType="1"/>
              </p:cNvPicPr>
              <p:nvPr/>
            </p:nvPicPr>
            <p:blipFill>
              <a:blip r:embed="rId4"/>
              <a:stretch>
                <a:fillRect/>
              </a:stretch>
            </p:blipFill>
            <p:spPr>
              <a:xfrm>
                <a:off x="838200" y="1825625"/>
                <a:ext cx="10515600" cy="4351338"/>
              </a:xfrm>
              <a:prstGeom prst="rect">
                <a:avLst/>
              </a:prstGeom>
            </p:spPr>
          </p:pic>
        </mc:Fallback>
      </mc:AlternateContent>
    </p:spTree>
    <p:extLst>
      <p:ext uri="{BB962C8B-B14F-4D97-AF65-F5344CB8AC3E}">
        <p14:creationId xmlns:p14="http://schemas.microsoft.com/office/powerpoint/2010/main" val="2723613380"/>
      </p:ext>
    </p:extLst>
  </p:cSld>
  <p:clrMapOvr>
    <a:masterClrMapping/>
  </p:clrMapOvr>
  <mc:AlternateContent xmlns:mc="http://schemas.openxmlformats.org/markup-compatibility/2006" xmlns:p14="http://schemas.microsoft.com/office/powerpoint/2010/main">
    <mc:Choice Requires="p14">
      <p:transition spd="slow" p14:dur="1600">
        <p14:prism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up)">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747C0AD6-67B6-B89F-3C85-4A379715550A}"/>
              </a:ext>
            </a:extLst>
          </p:cNvPr>
          <p:cNvSpPr>
            <a:spLocks noGrp="1"/>
          </p:cNvSpPr>
          <p:nvPr>
            <p:ph type="title"/>
          </p:nvPr>
        </p:nvSpPr>
        <p:spPr>
          <a:xfrm>
            <a:off x="838200" y="365125"/>
            <a:ext cx="11172568" cy="1325563"/>
          </a:xfrm>
        </p:spPr>
        <p:txBody>
          <a:bodyPr>
            <a:normAutofit/>
          </a:bodyPr>
          <a:lstStyle/>
          <a:p>
            <a:r>
              <a:rPr lang="en-US" dirty="0"/>
              <a:t>What’s your usual motivation to attend an event?</a:t>
            </a:r>
          </a:p>
        </p:txBody>
      </p:sp>
      <p:graphicFrame>
        <p:nvGraphicFramePr>
          <p:cNvPr id="7" name="Content Placeholder 6">
            <a:extLst>
              <a:ext uri="{FF2B5EF4-FFF2-40B4-BE49-F238E27FC236}">
                <a16:creationId xmlns:a16="http://schemas.microsoft.com/office/drawing/2014/main" id="{58C9361B-EDA6-E8DE-B4D1-833CAA6EEFE4}"/>
              </a:ext>
            </a:extLst>
          </p:cNvPr>
          <p:cNvGraphicFramePr>
            <a:graphicFrameLocks noGrp="1"/>
          </p:cNvGraphicFramePr>
          <p:nvPr>
            <p:ph idx="1"/>
            <p:extLst>
              <p:ext uri="{D42A27DB-BD31-4B8C-83A1-F6EECF244321}">
                <p14:modId xmlns:p14="http://schemas.microsoft.com/office/powerpoint/2010/main" val="47587335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3602618426"/>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7">
                                            <p:graphicEl>
                                              <a:chart seriesIdx="-3" categoryIdx="-3" bldStep="gridLegend"/>
                                            </p:graphicEl>
                                          </p:spTgt>
                                        </p:tgtEl>
                                        <p:attrNameLst>
                                          <p:attrName>style.visibility</p:attrName>
                                        </p:attrNameLst>
                                      </p:cBhvr>
                                      <p:to>
                                        <p:strVal val="visible"/>
                                      </p:to>
                                    </p:set>
                                    <p:animEffect transition="in" filter="wipe(up)">
                                      <p:cBhvr>
                                        <p:cTn id="7" dur="500"/>
                                        <p:tgtEl>
                                          <p:spTgt spid="7">
                                            <p:graphicEl>
                                              <a:chart seriesIdx="-3" categoryIdx="-3" bldStep="gridLegend"/>
                                            </p:graphicEl>
                                          </p:spTgt>
                                        </p:tgtEl>
                                      </p:cBhvr>
                                    </p:animEffect>
                                  </p:childTnLst>
                                </p:cTn>
                              </p:par>
                            </p:childTnLst>
                          </p:cTn>
                        </p:par>
                        <p:par>
                          <p:cTn id="8" fill="hold">
                            <p:stCondLst>
                              <p:cond delay="500"/>
                            </p:stCondLst>
                            <p:childTnLst>
                              <p:par>
                                <p:cTn id="9" presetID="22" presetClass="entr" presetSubtype="1" fill="hold" grpId="0" nodeType="afterEffect">
                                  <p:stCondLst>
                                    <p:cond delay="0"/>
                                  </p:stCondLst>
                                  <p:childTnLst>
                                    <p:set>
                                      <p:cBhvr>
                                        <p:cTn id="10" dur="1" fill="hold">
                                          <p:stCondLst>
                                            <p:cond delay="0"/>
                                          </p:stCondLst>
                                        </p:cTn>
                                        <p:tgtEl>
                                          <p:spTgt spid="7">
                                            <p:graphicEl>
                                              <a:chart seriesIdx="-4" categoryIdx="0" bldStep="category"/>
                                            </p:graphicEl>
                                          </p:spTgt>
                                        </p:tgtEl>
                                        <p:attrNameLst>
                                          <p:attrName>style.visibility</p:attrName>
                                        </p:attrNameLst>
                                      </p:cBhvr>
                                      <p:to>
                                        <p:strVal val="visible"/>
                                      </p:to>
                                    </p:set>
                                    <p:animEffect transition="in" filter="wipe(up)">
                                      <p:cBhvr>
                                        <p:cTn id="11" dur="500"/>
                                        <p:tgtEl>
                                          <p:spTgt spid="7">
                                            <p:graphicEl>
                                              <a:chart seriesIdx="-4" categoryIdx="0" bldStep="category"/>
                                            </p:graphicEl>
                                          </p:spTgt>
                                        </p:tgtEl>
                                      </p:cBhvr>
                                    </p:animEffect>
                                  </p:childTnLst>
                                </p:cTn>
                              </p:par>
                            </p:childTnLst>
                          </p:cTn>
                        </p:par>
                        <p:par>
                          <p:cTn id="12" fill="hold">
                            <p:stCondLst>
                              <p:cond delay="1000"/>
                            </p:stCondLst>
                            <p:childTnLst>
                              <p:par>
                                <p:cTn id="13" presetID="22" presetClass="entr" presetSubtype="1" fill="hold" grpId="0" nodeType="afterEffect">
                                  <p:stCondLst>
                                    <p:cond delay="0"/>
                                  </p:stCondLst>
                                  <p:childTnLst>
                                    <p:set>
                                      <p:cBhvr>
                                        <p:cTn id="14" dur="1" fill="hold">
                                          <p:stCondLst>
                                            <p:cond delay="0"/>
                                          </p:stCondLst>
                                        </p:cTn>
                                        <p:tgtEl>
                                          <p:spTgt spid="7">
                                            <p:graphicEl>
                                              <a:chart seriesIdx="-4" categoryIdx="1" bldStep="category"/>
                                            </p:graphicEl>
                                          </p:spTgt>
                                        </p:tgtEl>
                                        <p:attrNameLst>
                                          <p:attrName>style.visibility</p:attrName>
                                        </p:attrNameLst>
                                      </p:cBhvr>
                                      <p:to>
                                        <p:strVal val="visible"/>
                                      </p:to>
                                    </p:set>
                                    <p:animEffect transition="in" filter="wipe(up)">
                                      <p:cBhvr>
                                        <p:cTn id="15" dur="500"/>
                                        <p:tgtEl>
                                          <p:spTgt spid="7">
                                            <p:graphicEl>
                                              <a:chart seriesIdx="-4" categoryIdx="1" bldStep="category"/>
                                            </p:graphicEl>
                                          </p:spTgt>
                                        </p:tgtEl>
                                      </p:cBhvr>
                                    </p:animEffect>
                                  </p:childTnLst>
                                </p:cTn>
                              </p:par>
                            </p:childTnLst>
                          </p:cTn>
                        </p:par>
                        <p:par>
                          <p:cTn id="16" fill="hold">
                            <p:stCondLst>
                              <p:cond delay="1500"/>
                            </p:stCondLst>
                            <p:childTnLst>
                              <p:par>
                                <p:cTn id="17" presetID="22" presetClass="entr" presetSubtype="1" fill="hold" grpId="0" nodeType="afterEffect">
                                  <p:stCondLst>
                                    <p:cond delay="0"/>
                                  </p:stCondLst>
                                  <p:childTnLst>
                                    <p:set>
                                      <p:cBhvr>
                                        <p:cTn id="18" dur="1" fill="hold">
                                          <p:stCondLst>
                                            <p:cond delay="0"/>
                                          </p:stCondLst>
                                        </p:cTn>
                                        <p:tgtEl>
                                          <p:spTgt spid="7">
                                            <p:graphicEl>
                                              <a:chart seriesIdx="-4" categoryIdx="2" bldStep="category"/>
                                            </p:graphicEl>
                                          </p:spTgt>
                                        </p:tgtEl>
                                        <p:attrNameLst>
                                          <p:attrName>style.visibility</p:attrName>
                                        </p:attrNameLst>
                                      </p:cBhvr>
                                      <p:to>
                                        <p:strVal val="visible"/>
                                      </p:to>
                                    </p:set>
                                    <p:animEffect transition="in" filter="wipe(up)">
                                      <p:cBhvr>
                                        <p:cTn id="19" dur="500"/>
                                        <p:tgtEl>
                                          <p:spTgt spid="7">
                                            <p:graphicEl>
                                              <a:chart seriesIdx="-4" categoryIdx="2" bldStep="category"/>
                                            </p:graphicEl>
                                          </p:spTgt>
                                        </p:tgtEl>
                                      </p:cBhvr>
                                    </p:animEffect>
                                  </p:childTnLst>
                                </p:cTn>
                              </p:par>
                            </p:childTnLst>
                          </p:cTn>
                        </p:par>
                        <p:par>
                          <p:cTn id="20" fill="hold">
                            <p:stCondLst>
                              <p:cond delay="2000"/>
                            </p:stCondLst>
                            <p:childTnLst>
                              <p:par>
                                <p:cTn id="21" presetID="22" presetClass="entr" presetSubtype="1" fill="hold" grpId="0" nodeType="afterEffect">
                                  <p:stCondLst>
                                    <p:cond delay="0"/>
                                  </p:stCondLst>
                                  <p:childTnLst>
                                    <p:set>
                                      <p:cBhvr>
                                        <p:cTn id="22" dur="1" fill="hold">
                                          <p:stCondLst>
                                            <p:cond delay="0"/>
                                          </p:stCondLst>
                                        </p:cTn>
                                        <p:tgtEl>
                                          <p:spTgt spid="7">
                                            <p:graphicEl>
                                              <a:chart seriesIdx="-4" categoryIdx="3" bldStep="category"/>
                                            </p:graphicEl>
                                          </p:spTgt>
                                        </p:tgtEl>
                                        <p:attrNameLst>
                                          <p:attrName>style.visibility</p:attrName>
                                        </p:attrNameLst>
                                      </p:cBhvr>
                                      <p:to>
                                        <p:strVal val="visible"/>
                                      </p:to>
                                    </p:set>
                                    <p:animEffect transition="in" filter="wipe(up)">
                                      <p:cBhvr>
                                        <p:cTn id="23" dur="500"/>
                                        <p:tgtEl>
                                          <p:spTgt spid="7">
                                            <p:graphicEl>
                                              <a:chart seriesIdx="-4" categoryIdx="3" bldStep="category"/>
                                            </p:graphicEl>
                                          </p:spTgt>
                                        </p:tgtEl>
                                      </p:cBhvr>
                                    </p:animEffect>
                                  </p:childTnLst>
                                </p:cTn>
                              </p:par>
                            </p:childTnLst>
                          </p:cTn>
                        </p:par>
                        <p:par>
                          <p:cTn id="24" fill="hold">
                            <p:stCondLst>
                              <p:cond delay="2500"/>
                            </p:stCondLst>
                            <p:childTnLst>
                              <p:par>
                                <p:cTn id="25" presetID="22" presetClass="entr" presetSubtype="1" fill="hold" grpId="0" nodeType="afterEffect">
                                  <p:stCondLst>
                                    <p:cond delay="0"/>
                                  </p:stCondLst>
                                  <p:childTnLst>
                                    <p:set>
                                      <p:cBhvr>
                                        <p:cTn id="26" dur="1" fill="hold">
                                          <p:stCondLst>
                                            <p:cond delay="0"/>
                                          </p:stCondLst>
                                        </p:cTn>
                                        <p:tgtEl>
                                          <p:spTgt spid="7">
                                            <p:graphicEl>
                                              <a:chart seriesIdx="-4" categoryIdx="4" bldStep="category"/>
                                            </p:graphicEl>
                                          </p:spTgt>
                                        </p:tgtEl>
                                        <p:attrNameLst>
                                          <p:attrName>style.visibility</p:attrName>
                                        </p:attrNameLst>
                                      </p:cBhvr>
                                      <p:to>
                                        <p:strVal val="visible"/>
                                      </p:to>
                                    </p:set>
                                    <p:animEffect transition="in" filter="wipe(up)">
                                      <p:cBhvr>
                                        <p:cTn id="27" dur="500"/>
                                        <p:tgtEl>
                                          <p:spTgt spid="7">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Sub>
          <a:bldChart bld="category"/>
        </p:bldSub>
      </p:bldGraphic>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32C8CD-5E7C-876D-E5E8-42FA1EF77CB5}"/>
              </a:ext>
            </a:extLst>
          </p:cNvPr>
          <p:cNvSpPr>
            <a:spLocks noGrp="1"/>
          </p:cNvSpPr>
          <p:nvPr>
            <p:ph type="title"/>
          </p:nvPr>
        </p:nvSpPr>
        <p:spPr/>
        <p:txBody>
          <a:bodyPr>
            <a:normAutofit/>
          </a:bodyPr>
          <a:lstStyle/>
          <a:p>
            <a:r>
              <a:rPr lang="en-US" dirty="0"/>
              <a:t>What specific travel and hospitality websites do you use?</a:t>
            </a:r>
          </a:p>
        </p:txBody>
      </p:sp>
      <p:graphicFrame>
        <p:nvGraphicFramePr>
          <p:cNvPr id="4" name="Content Placeholder 3">
            <a:extLst>
              <a:ext uri="{FF2B5EF4-FFF2-40B4-BE49-F238E27FC236}">
                <a16:creationId xmlns:a16="http://schemas.microsoft.com/office/drawing/2014/main" id="{7EBC9A9D-CC2E-23AA-8004-0C39E8AA5D69}"/>
              </a:ext>
            </a:extLst>
          </p:cNvPr>
          <p:cNvGraphicFramePr>
            <a:graphicFrameLocks noGrp="1"/>
          </p:cNvGraphicFramePr>
          <p:nvPr>
            <p:ph idx="1"/>
            <p:extLst>
              <p:ext uri="{D42A27DB-BD31-4B8C-83A1-F6EECF244321}">
                <p14:modId xmlns:p14="http://schemas.microsoft.com/office/powerpoint/2010/main" val="2881076842"/>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32746541"/>
      </p:ext>
    </p:extLst>
  </p:cSld>
  <p:clrMapOvr>
    <a:masterClrMapping/>
  </p:clrMapOvr>
  <mc:AlternateContent xmlns:mc="http://schemas.openxmlformats.org/markup-compatibility/2006" xmlns:p14="http://schemas.microsoft.com/office/powerpoint/2010/main">
    <mc:Choice Requires="p14">
      <p:transition spd="slow" p14:dur="125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down)">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down)">
                                      <p:cBhvr>
                                        <p:cTn id="11" dur="500"/>
                                        <p:tgtEl>
                                          <p:spTgt spid="4">
                                            <p:graphicEl>
                                              <a:chart seriesIdx="-4" categoryIdx="0" bldStep="category"/>
                                            </p:graphicEl>
                                          </p:spTgt>
                                        </p:tgtEl>
                                      </p:cBhvr>
                                    </p:animEffect>
                                  </p:childTnLst>
                                </p:cTn>
                              </p:par>
                            </p:childTnLst>
                          </p:cTn>
                        </p:par>
                        <p:par>
                          <p:cTn id="12" fill="hold">
                            <p:stCondLst>
                              <p:cond delay="1000"/>
                            </p:stCondLst>
                            <p:childTnLst>
                              <p:par>
                                <p:cTn id="13" presetID="22" presetClass="entr" presetSubtype="4" fill="hold" grpId="0" nodeType="after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down)">
                                      <p:cBhvr>
                                        <p:cTn id="15" dur="500"/>
                                        <p:tgtEl>
                                          <p:spTgt spid="4">
                                            <p:graphicEl>
                                              <a:chart seriesIdx="-4" categoryIdx="1" bldStep="category"/>
                                            </p:graphicEl>
                                          </p:spTgt>
                                        </p:tgtEl>
                                      </p:cBhvr>
                                    </p:animEffect>
                                  </p:childTnLst>
                                </p:cTn>
                              </p:par>
                            </p:childTnLst>
                          </p:cTn>
                        </p:par>
                        <p:par>
                          <p:cTn id="16" fill="hold">
                            <p:stCondLst>
                              <p:cond delay="1500"/>
                            </p:stCondLst>
                            <p:childTnLst>
                              <p:par>
                                <p:cTn id="17" presetID="22" presetClass="entr" presetSubtype="4" fill="hold" grpId="0" nodeType="after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down)">
                                      <p:cBhvr>
                                        <p:cTn id="19" dur="500"/>
                                        <p:tgtEl>
                                          <p:spTgt spid="4">
                                            <p:graphicEl>
                                              <a:chart seriesIdx="-4" categoryIdx="2" bldStep="category"/>
                                            </p:graphicEl>
                                          </p:spTgt>
                                        </p:tgtEl>
                                      </p:cBhvr>
                                    </p:animEffect>
                                  </p:childTnLst>
                                </p:cTn>
                              </p:par>
                            </p:childTnLst>
                          </p:cTn>
                        </p:par>
                        <p:par>
                          <p:cTn id="20" fill="hold">
                            <p:stCondLst>
                              <p:cond delay="2000"/>
                            </p:stCondLst>
                            <p:childTnLst>
                              <p:par>
                                <p:cTn id="21" presetID="22" presetClass="entr" presetSubtype="4" fill="hold" grpId="0" nodeType="after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down)">
                                      <p:cBhvr>
                                        <p:cTn id="23" dur="500"/>
                                        <p:tgtEl>
                                          <p:spTgt spid="4">
                                            <p:graphicEl>
                                              <a:chart seriesIdx="-4" categoryIdx="3" bldStep="category"/>
                                            </p:graphicEl>
                                          </p:spTgt>
                                        </p:tgtEl>
                                      </p:cBhvr>
                                    </p:animEffect>
                                  </p:childTnLst>
                                </p:cTn>
                              </p:par>
                            </p:childTnLst>
                          </p:cTn>
                        </p:par>
                        <p:par>
                          <p:cTn id="24" fill="hold">
                            <p:stCondLst>
                              <p:cond delay="2500"/>
                            </p:stCondLst>
                            <p:childTnLst>
                              <p:par>
                                <p:cTn id="25" presetID="22" presetClass="entr" presetSubtype="4" fill="hold" grpId="0" nodeType="afterEffect">
                                  <p:stCondLst>
                                    <p:cond delay="0"/>
                                  </p:stCondLst>
                                  <p:childTnLst>
                                    <p:set>
                                      <p:cBhvr>
                                        <p:cTn id="26" dur="1" fill="hold">
                                          <p:stCondLst>
                                            <p:cond delay="0"/>
                                          </p:stCondLst>
                                        </p:cTn>
                                        <p:tgtEl>
                                          <p:spTgt spid="4">
                                            <p:graphicEl>
                                              <a:chart seriesIdx="-4" categoryIdx="4" bldStep="category"/>
                                            </p:graphicEl>
                                          </p:spTgt>
                                        </p:tgtEl>
                                        <p:attrNameLst>
                                          <p:attrName>style.visibility</p:attrName>
                                        </p:attrNameLst>
                                      </p:cBhvr>
                                      <p:to>
                                        <p:strVal val="visible"/>
                                      </p:to>
                                    </p:set>
                                    <p:animEffect transition="in" filter="wipe(down)">
                                      <p:cBhvr>
                                        <p:cTn id="27" dur="500"/>
                                        <p:tgtEl>
                                          <p:spTgt spid="4">
                                            <p:graphicEl>
                                              <a:chart seriesIdx="-4" categoryIdx="4"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C0345A-D563-3D85-F87E-3A9EC7E696D6}"/>
              </a:ext>
            </a:extLst>
          </p:cNvPr>
          <p:cNvSpPr>
            <a:spLocks noGrp="1"/>
          </p:cNvSpPr>
          <p:nvPr>
            <p:ph type="title"/>
          </p:nvPr>
        </p:nvSpPr>
        <p:spPr/>
        <p:txBody>
          <a:bodyPr>
            <a:normAutofit fontScale="90000"/>
          </a:bodyPr>
          <a:lstStyle/>
          <a:p>
            <a:r>
              <a:rPr lang="en-US" dirty="0"/>
              <a:t>The platforms I use first to help me make hospitality and travel decisions are</a:t>
            </a:r>
            <a:br>
              <a:rPr lang="en-US" dirty="0"/>
            </a:br>
            <a:endParaRPr lang="en-US" dirty="0"/>
          </a:p>
        </p:txBody>
      </p:sp>
      <mc:AlternateContent xmlns:mc="http://schemas.openxmlformats.org/markup-compatibility/2006" xmlns:cx2="http://schemas.microsoft.com/office/drawing/2015/10/21/chartex">
        <mc:Choice Requires="cx2">
          <p:graphicFrame>
            <p:nvGraphicFramePr>
              <p:cNvPr id="4" name="Content Placeholder 3">
                <a:extLst>
                  <a:ext uri="{FF2B5EF4-FFF2-40B4-BE49-F238E27FC236}">
                    <a16:creationId xmlns:a16="http://schemas.microsoft.com/office/drawing/2014/main" id="{78E1D413-35E7-FAFA-F698-1EE9A6ECF1D7}"/>
                  </a:ext>
                </a:extLst>
              </p:cNvPr>
              <p:cNvGraphicFramePr>
                <a:graphicFrameLocks noGrp="1"/>
              </p:cNvGraphicFramePr>
              <p:nvPr>
                <p:ph idx="1"/>
                <p:extLst>
                  <p:ext uri="{D42A27DB-BD31-4B8C-83A1-F6EECF244321}">
                    <p14:modId xmlns:p14="http://schemas.microsoft.com/office/powerpoint/2010/main" val="2644994943"/>
                  </p:ext>
                </p:extLst>
              </p:nvPr>
            </p:nvGraphicFramePr>
            <p:xfrm>
              <a:off x="838200" y="1825625"/>
              <a:ext cx="10515600" cy="4351338"/>
            </p:xfrm>
            <a:graphic>
              <a:graphicData uri="http://schemas.microsoft.com/office/drawing/2014/chartex">
                <cx:chart xmlns:cx="http://schemas.microsoft.com/office/drawing/2014/chartex" xmlns:r="http://schemas.openxmlformats.org/officeDocument/2006/relationships" r:id="rId3"/>
              </a:graphicData>
            </a:graphic>
          </p:graphicFrame>
        </mc:Choice>
        <mc:Fallback xmlns="">
          <p:pic>
            <p:nvPicPr>
              <p:cNvPr id="4" name="Content Placeholder 3">
                <a:extLst>
                  <a:ext uri="{FF2B5EF4-FFF2-40B4-BE49-F238E27FC236}">
                    <a16:creationId xmlns:a16="http://schemas.microsoft.com/office/drawing/2014/main" id="{78E1D413-35E7-FAFA-F698-1EE9A6ECF1D7}"/>
                  </a:ext>
                </a:extLst>
              </p:cNvPr>
              <p:cNvPicPr>
                <a:picLocks noGrp="1" noRot="1" noChangeAspect="1" noMove="1" noResize="1" noEditPoints="1" noAdjustHandles="1" noChangeArrowheads="1" noChangeShapeType="1"/>
              </p:cNvPicPr>
              <p:nvPr/>
            </p:nvPicPr>
            <p:blipFill>
              <a:blip r:embed="rId4"/>
              <a:stretch>
                <a:fillRect/>
              </a:stretch>
            </p:blipFill>
            <p:spPr>
              <a:xfrm>
                <a:off x="838200" y="1825625"/>
                <a:ext cx="10515600" cy="4351338"/>
              </a:xfrm>
              <a:prstGeom prst="rect">
                <a:avLst/>
              </a:prstGeom>
            </p:spPr>
          </p:pic>
        </mc:Fallback>
      </mc:AlternateContent>
      <p:cxnSp>
        <p:nvCxnSpPr>
          <p:cNvPr id="5" name="Straight Arrow Connector 4">
            <a:extLst>
              <a:ext uri="{FF2B5EF4-FFF2-40B4-BE49-F238E27FC236}">
                <a16:creationId xmlns:a16="http://schemas.microsoft.com/office/drawing/2014/main" id="{5293F38E-1321-8DB5-8B7A-36A2E2FFC9F0}"/>
              </a:ext>
            </a:extLst>
          </p:cNvPr>
          <p:cNvCxnSpPr/>
          <p:nvPr/>
        </p:nvCxnSpPr>
        <p:spPr>
          <a:xfrm>
            <a:off x="0" y="2171700"/>
            <a:ext cx="1460500" cy="0"/>
          </a:xfrm>
          <a:prstGeom prst="straightConnector1">
            <a:avLst/>
          </a:prstGeom>
          <a:ln>
            <a:solidFill>
              <a:srgbClr val="FF0000"/>
            </a:solidFill>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103699719"/>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wipe(left)">
                                      <p:cBhvr>
                                        <p:cTn id="1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A617D-EA8C-CE55-7509-11B1357921AC}"/>
              </a:ext>
            </a:extLst>
          </p:cNvPr>
          <p:cNvSpPr>
            <a:spLocks noGrp="1"/>
          </p:cNvSpPr>
          <p:nvPr>
            <p:ph type="title"/>
          </p:nvPr>
        </p:nvSpPr>
        <p:spPr/>
        <p:txBody>
          <a:bodyPr/>
          <a:lstStyle/>
          <a:p>
            <a:r>
              <a:rPr lang="en-US" dirty="0"/>
              <a:t>At this stage in life, I prefer to travel with </a:t>
            </a:r>
          </a:p>
        </p:txBody>
      </p:sp>
      <p:graphicFrame>
        <p:nvGraphicFramePr>
          <p:cNvPr id="4" name="Content Placeholder 3">
            <a:extLst>
              <a:ext uri="{FF2B5EF4-FFF2-40B4-BE49-F238E27FC236}">
                <a16:creationId xmlns:a16="http://schemas.microsoft.com/office/drawing/2014/main" id="{E2E90143-50B4-7A98-A8EF-C06F7680019D}"/>
              </a:ext>
            </a:extLst>
          </p:cNvPr>
          <p:cNvGraphicFramePr>
            <a:graphicFrameLocks noGrp="1"/>
          </p:cNvGraphicFramePr>
          <p:nvPr>
            <p:ph idx="1"/>
            <p:extLst>
              <p:ext uri="{D42A27DB-BD31-4B8C-83A1-F6EECF244321}">
                <p14:modId xmlns:p14="http://schemas.microsoft.com/office/powerpoint/2010/main" val="1299601196"/>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4081486852"/>
      </p:ext>
    </p:extLst>
  </p:cSld>
  <p:clrMapOvr>
    <a:masterClrMapping/>
  </p:clrMapOvr>
  <mc:AlternateContent xmlns:mc="http://schemas.openxmlformats.org/markup-compatibility/2006" xmlns:p14="http://schemas.microsoft.com/office/powerpoint/2010/main">
    <mc:Choice Requires="p14">
      <p:transition spd="slow">
        <p14:flash/>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1"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heel(1)">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644BED-3F42-AADD-26B8-4B57FE28251F}"/>
              </a:ext>
            </a:extLst>
          </p:cNvPr>
          <p:cNvPicPr>
            <a:picLocks noChangeAspect="1"/>
          </p:cNvPicPr>
          <p:nvPr/>
        </p:nvPicPr>
        <p:blipFill>
          <a:blip r:embed="rId3">
            <a:alphaModFix amt="40000"/>
          </a:blip>
          <a:srcRect t="12667" b="2747"/>
          <a:stretch/>
        </p:blipFill>
        <p:spPr>
          <a:xfrm>
            <a:off x="20" y="10"/>
            <a:ext cx="12191980" cy="6857990"/>
          </a:xfrm>
          <a:prstGeom prst="rect">
            <a:avLst/>
          </a:prstGeom>
        </p:spPr>
      </p:pic>
      <p:sp>
        <p:nvSpPr>
          <p:cNvPr id="2" name="Title 1">
            <a:extLst>
              <a:ext uri="{FF2B5EF4-FFF2-40B4-BE49-F238E27FC236}">
                <a16:creationId xmlns:a16="http://schemas.microsoft.com/office/drawing/2014/main" id="{7DD81CD4-1166-31C9-F71B-53BE7E03E76C}"/>
              </a:ext>
            </a:extLst>
          </p:cNvPr>
          <p:cNvSpPr>
            <a:spLocks noGrp="1"/>
          </p:cNvSpPr>
          <p:nvPr>
            <p:ph type="title"/>
          </p:nvPr>
        </p:nvSpPr>
        <p:spPr>
          <a:xfrm>
            <a:off x="3484605" y="603251"/>
            <a:ext cx="5387546" cy="1825096"/>
          </a:xfrm>
        </p:spPr>
        <p:txBody>
          <a:bodyPr vert="horz" lIns="91440" tIns="45720" rIns="91440" bIns="45720" rtlCol="0" anchor="b">
            <a:normAutofit/>
          </a:bodyPr>
          <a:lstStyle/>
          <a:p>
            <a:pPr algn="l"/>
            <a:r>
              <a:rPr lang="en-US" sz="6000" dirty="0"/>
              <a:t>Brat summer</a:t>
            </a:r>
          </a:p>
        </p:txBody>
      </p:sp>
      <p:sp>
        <p:nvSpPr>
          <p:cNvPr id="3" name="Content Placeholder 2">
            <a:extLst>
              <a:ext uri="{FF2B5EF4-FFF2-40B4-BE49-F238E27FC236}">
                <a16:creationId xmlns:a16="http://schemas.microsoft.com/office/drawing/2014/main" id="{3019042A-98D1-5432-9C57-FE06A136DEC0}"/>
              </a:ext>
            </a:extLst>
          </p:cNvPr>
          <p:cNvSpPr>
            <a:spLocks noGrp="1"/>
          </p:cNvSpPr>
          <p:nvPr>
            <p:ph idx="1"/>
          </p:nvPr>
        </p:nvSpPr>
        <p:spPr>
          <a:xfrm>
            <a:off x="3484605" y="2432047"/>
            <a:ext cx="5387546" cy="685800"/>
          </a:xfrm>
        </p:spPr>
        <p:txBody>
          <a:bodyPr vert="horz" lIns="91440" tIns="45720" rIns="91440" bIns="45720" rtlCol="0">
            <a:normAutofit/>
          </a:bodyPr>
          <a:lstStyle/>
          <a:p>
            <a:pPr marL="0" indent="0" algn="ctr">
              <a:buNone/>
            </a:pPr>
            <a:r>
              <a:rPr lang="en-US" sz="3200" dirty="0"/>
              <a:t>2024 - 2024</a:t>
            </a:r>
          </a:p>
        </p:txBody>
      </p:sp>
    </p:spTree>
    <p:extLst>
      <p:ext uri="{BB962C8B-B14F-4D97-AF65-F5344CB8AC3E}">
        <p14:creationId xmlns:p14="http://schemas.microsoft.com/office/powerpoint/2010/main" val="5479977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B98E0-EE43-2E86-37A9-89A0BF62BA89}"/>
              </a:ext>
            </a:extLst>
          </p:cNvPr>
          <p:cNvSpPr>
            <a:spLocks noGrp="1"/>
          </p:cNvSpPr>
          <p:nvPr>
            <p:ph type="title"/>
          </p:nvPr>
        </p:nvSpPr>
        <p:spPr/>
        <p:txBody>
          <a:bodyPr>
            <a:normAutofit/>
          </a:bodyPr>
          <a:lstStyle/>
          <a:p>
            <a:r>
              <a:rPr lang="en-US" dirty="0"/>
              <a:t>The most important factor when I make a travel decision is</a:t>
            </a:r>
          </a:p>
        </p:txBody>
      </p:sp>
      <p:graphicFrame>
        <p:nvGraphicFramePr>
          <p:cNvPr id="4" name="Content Placeholder 3">
            <a:extLst>
              <a:ext uri="{FF2B5EF4-FFF2-40B4-BE49-F238E27FC236}">
                <a16:creationId xmlns:a16="http://schemas.microsoft.com/office/drawing/2014/main" id="{3DCC2E72-B3CA-AFB2-71E6-6B29907C2707}"/>
              </a:ext>
            </a:extLst>
          </p:cNvPr>
          <p:cNvGraphicFramePr>
            <a:graphicFrameLocks noGrp="1"/>
          </p:cNvGraphicFramePr>
          <p:nvPr>
            <p:ph idx="1"/>
            <p:extLst>
              <p:ext uri="{D42A27DB-BD31-4B8C-83A1-F6EECF244321}">
                <p14:modId xmlns:p14="http://schemas.microsoft.com/office/powerpoint/2010/main" val="3844727787"/>
              </p:ext>
            </p:extLst>
          </p:nvPr>
        </p:nvGraphicFramePr>
        <p:xfrm>
          <a:off x="838200" y="1825625"/>
          <a:ext cx="10515600" cy="4351338"/>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1742428001"/>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4">
                                            <p:graphicEl>
                                              <a:chart seriesIdx="-3" categoryIdx="-3" bldStep="gridLegend"/>
                                            </p:graphicEl>
                                          </p:spTgt>
                                        </p:tgtEl>
                                        <p:attrNameLst>
                                          <p:attrName>style.visibility</p:attrName>
                                        </p:attrNameLst>
                                      </p:cBhvr>
                                      <p:to>
                                        <p:strVal val="visible"/>
                                      </p:to>
                                    </p:set>
                                    <p:animEffect transition="in" filter="wipe(left)">
                                      <p:cBhvr>
                                        <p:cTn id="7" dur="500"/>
                                        <p:tgtEl>
                                          <p:spTgt spid="4">
                                            <p:graphicEl>
                                              <a:chart seriesIdx="-3" categoryIdx="-3" bldStep="gridLegend"/>
                                            </p:graphicEl>
                                          </p:spTgt>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4">
                                            <p:graphicEl>
                                              <a:chart seriesIdx="-4" categoryIdx="0" bldStep="category"/>
                                            </p:graphicEl>
                                          </p:spTgt>
                                        </p:tgtEl>
                                        <p:attrNameLst>
                                          <p:attrName>style.visibility</p:attrName>
                                        </p:attrNameLst>
                                      </p:cBhvr>
                                      <p:to>
                                        <p:strVal val="visible"/>
                                      </p:to>
                                    </p:set>
                                    <p:animEffect transition="in" filter="wipe(left)">
                                      <p:cBhvr>
                                        <p:cTn id="11" dur="500"/>
                                        <p:tgtEl>
                                          <p:spTgt spid="4">
                                            <p:graphicEl>
                                              <a:chart seriesIdx="-4" categoryIdx="0" bldStep="category"/>
                                            </p:graphicEl>
                                          </p:spTgt>
                                        </p:tgtEl>
                                      </p:cBhvr>
                                    </p:animEffect>
                                  </p:childTnLst>
                                </p:cTn>
                              </p:par>
                            </p:childTnLst>
                          </p:cTn>
                        </p:par>
                        <p:par>
                          <p:cTn id="12" fill="hold">
                            <p:stCondLst>
                              <p:cond delay="1000"/>
                            </p:stCondLst>
                            <p:childTnLst>
                              <p:par>
                                <p:cTn id="13" presetID="22" presetClass="entr" presetSubtype="8" fill="hold" grpId="0" nodeType="afterEffect">
                                  <p:stCondLst>
                                    <p:cond delay="0"/>
                                  </p:stCondLst>
                                  <p:childTnLst>
                                    <p:set>
                                      <p:cBhvr>
                                        <p:cTn id="14" dur="1" fill="hold">
                                          <p:stCondLst>
                                            <p:cond delay="0"/>
                                          </p:stCondLst>
                                        </p:cTn>
                                        <p:tgtEl>
                                          <p:spTgt spid="4">
                                            <p:graphicEl>
                                              <a:chart seriesIdx="-4" categoryIdx="1" bldStep="category"/>
                                            </p:graphicEl>
                                          </p:spTgt>
                                        </p:tgtEl>
                                        <p:attrNameLst>
                                          <p:attrName>style.visibility</p:attrName>
                                        </p:attrNameLst>
                                      </p:cBhvr>
                                      <p:to>
                                        <p:strVal val="visible"/>
                                      </p:to>
                                    </p:set>
                                    <p:animEffect transition="in" filter="wipe(left)">
                                      <p:cBhvr>
                                        <p:cTn id="15" dur="500"/>
                                        <p:tgtEl>
                                          <p:spTgt spid="4">
                                            <p:graphicEl>
                                              <a:chart seriesIdx="-4" categoryIdx="1" bldStep="category"/>
                                            </p:graphicEl>
                                          </p:spTgt>
                                        </p:tgtEl>
                                      </p:cBhvr>
                                    </p:animEffect>
                                  </p:childTnLst>
                                </p:cTn>
                              </p:par>
                            </p:childTnLst>
                          </p:cTn>
                        </p:par>
                        <p:par>
                          <p:cTn id="16" fill="hold">
                            <p:stCondLst>
                              <p:cond delay="1500"/>
                            </p:stCondLst>
                            <p:childTnLst>
                              <p:par>
                                <p:cTn id="17" presetID="22" presetClass="entr" presetSubtype="8" fill="hold" grpId="0" nodeType="afterEffect">
                                  <p:stCondLst>
                                    <p:cond delay="0"/>
                                  </p:stCondLst>
                                  <p:childTnLst>
                                    <p:set>
                                      <p:cBhvr>
                                        <p:cTn id="18" dur="1" fill="hold">
                                          <p:stCondLst>
                                            <p:cond delay="0"/>
                                          </p:stCondLst>
                                        </p:cTn>
                                        <p:tgtEl>
                                          <p:spTgt spid="4">
                                            <p:graphicEl>
                                              <a:chart seriesIdx="-4" categoryIdx="2" bldStep="category"/>
                                            </p:graphicEl>
                                          </p:spTgt>
                                        </p:tgtEl>
                                        <p:attrNameLst>
                                          <p:attrName>style.visibility</p:attrName>
                                        </p:attrNameLst>
                                      </p:cBhvr>
                                      <p:to>
                                        <p:strVal val="visible"/>
                                      </p:to>
                                    </p:set>
                                    <p:animEffect transition="in" filter="wipe(left)">
                                      <p:cBhvr>
                                        <p:cTn id="19" dur="500"/>
                                        <p:tgtEl>
                                          <p:spTgt spid="4">
                                            <p:graphicEl>
                                              <a:chart seriesIdx="-4" categoryIdx="2" bldStep="category"/>
                                            </p:graphicEl>
                                          </p:spTgt>
                                        </p:tgtEl>
                                      </p:cBhvr>
                                    </p:animEffect>
                                  </p:childTnLst>
                                </p:cTn>
                              </p:par>
                            </p:childTnLst>
                          </p:cTn>
                        </p:par>
                        <p:par>
                          <p:cTn id="20" fill="hold">
                            <p:stCondLst>
                              <p:cond delay="2000"/>
                            </p:stCondLst>
                            <p:childTnLst>
                              <p:par>
                                <p:cTn id="21" presetID="22" presetClass="entr" presetSubtype="8" fill="hold" grpId="0" nodeType="afterEffect">
                                  <p:stCondLst>
                                    <p:cond delay="0"/>
                                  </p:stCondLst>
                                  <p:childTnLst>
                                    <p:set>
                                      <p:cBhvr>
                                        <p:cTn id="22" dur="1" fill="hold">
                                          <p:stCondLst>
                                            <p:cond delay="0"/>
                                          </p:stCondLst>
                                        </p:cTn>
                                        <p:tgtEl>
                                          <p:spTgt spid="4">
                                            <p:graphicEl>
                                              <a:chart seriesIdx="-4" categoryIdx="3" bldStep="category"/>
                                            </p:graphicEl>
                                          </p:spTgt>
                                        </p:tgtEl>
                                        <p:attrNameLst>
                                          <p:attrName>style.visibility</p:attrName>
                                        </p:attrNameLst>
                                      </p:cBhvr>
                                      <p:to>
                                        <p:strVal val="visible"/>
                                      </p:to>
                                    </p:set>
                                    <p:animEffect transition="in" filter="wipe(left)">
                                      <p:cBhvr>
                                        <p:cTn id="23" dur="500"/>
                                        <p:tgtEl>
                                          <p:spTgt spid="4">
                                            <p:graphicEl>
                                              <a:chart seriesIdx="-4" categoryIdx="3" bldStep="category"/>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p:bldSub>
          <a:bldChart bld="category"/>
        </p:bldSub>
      </p:bldGraphic>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31096-1366-3C24-F28B-806B73325AB2}"/>
              </a:ext>
            </a:extLst>
          </p:cNvPr>
          <p:cNvSpPr>
            <a:spLocks noGrp="1"/>
          </p:cNvSpPr>
          <p:nvPr>
            <p:ph type="title"/>
          </p:nvPr>
        </p:nvSpPr>
        <p:spPr/>
        <p:txBody>
          <a:bodyPr>
            <a:normAutofit fontScale="90000"/>
          </a:bodyPr>
          <a:lstStyle/>
          <a:p>
            <a:r>
              <a:rPr lang="en-US" dirty="0"/>
              <a:t>How are Gen </a:t>
            </a:r>
            <a:r>
              <a:rPr lang="en-US" dirty="0" err="1"/>
              <a:t>Zers</a:t>
            </a:r>
            <a:r>
              <a:rPr lang="en-US" dirty="0"/>
              <a:t> different from other generations when it comes to hospitality decisions?</a:t>
            </a:r>
          </a:p>
        </p:txBody>
      </p:sp>
      <p:graphicFrame>
        <p:nvGraphicFramePr>
          <p:cNvPr id="4" name="Content Placeholder 3">
            <a:extLst>
              <a:ext uri="{FF2B5EF4-FFF2-40B4-BE49-F238E27FC236}">
                <a16:creationId xmlns:a16="http://schemas.microsoft.com/office/drawing/2014/main" id="{2FD57840-C629-91E0-E1E5-A98DB7860613}"/>
              </a:ext>
            </a:extLst>
          </p:cNvPr>
          <p:cNvGraphicFramePr>
            <a:graphicFrameLocks noGrp="1"/>
          </p:cNvGraphicFramePr>
          <p:nvPr>
            <p:ph idx="1"/>
            <p:extLst>
              <p:ext uri="{D42A27DB-BD31-4B8C-83A1-F6EECF244321}">
                <p14:modId xmlns:p14="http://schemas.microsoft.com/office/powerpoint/2010/main" val="3473779622"/>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70452331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4">
                                            <p:graphicEl>
                                              <a:dgm id="{AAD4EED8-8031-4DC9-AF95-CA618E80F19C}"/>
                                            </p:graphicEl>
                                          </p:spTgt>
                                        </p:tgtEl>
                                        <p:attrNameLst>
                                          <p:attrName>style.visibility</p:attrName>
                                        </p:attrNameLst>
                                      </p:cBhvr>
                                      <p:to>
                                        <p:strVal val="visible"/>
                                      </p:to>
                                    </p:set>
                                    <p:animEffect transition="in" filter="fade">
                                      <p:cBhvr>
                                        <p:cTn id="7" dur="500"/>
                                        <p:tgtEl>
                                          <p:spTgt spid="4">
                                            <p:graphicEl>
                                              <a:dgm id="{AAD4EED8-8031-4DC9-AF95-CA618E80F19C}"/>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graphicEl>
                                              <a:dgm id="{EC0473DC-06F4-4CFA-B114-2FFCA01EF9D9}"/>
                                            </p:graphicEl>
                                          </p:spTgt>
                                        </p:tgtEl>
                                        <p:attrNameLst>
                                          <p:attrName>style.visibility</p:attrName>
                                        </p:attrNameLst>
                                      </p:cBhvr>
                                      <p:to>
                                        <p:strVal val="visible"/>
                                      </p:to>
                                    </p:set>
                                    <p:animEffect transition="in" filter="fade">
                                      <p:cBhvr>
                                        <p:cTn id="10" dur="500"/>
                                        <p:tgtEl>
                                          <p:spTgt spid="4">
                                            <p:graphicEl>
                                              <a:dgm id="{EC0473DC-06F4-4CFA-B114-2FFCA01EF9D9}"/>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4">
                                            <p:graphicEl>
                                              <a:dgm id="{528210A3-D2D9-42DC-A9A6-4760F8E88569}"/>
                                            </p:graphicEl>
                                          </p:spTgt>
                                        </p:tgtEl>
                                        <p:attrNameLst>
                                          <p:attrName>style.visibility</p:attrName>
                                        </p:attrNameLst>
                                      </p:cBhvr>
                                      <p:to>
                                        <p:strVal val="visible"/>
                                      </p:to>
                                    </p:set>
                                    <p:animEffect transition="in" filter="fade">
                                      <p:cBhvr>
                                        <p:cTn id="15" dur="500"/>
                                        <p:tgtEl>
                                          <p:spTgt spid="4">
                                            <p:graphicEl>
                                              <a:dgm id="{528210A3-D2D9-42DC-A9A6-4760F8E88569}"/>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4">
                                            <p:graphicEl>
                                              <a:dgm id="{D417EF3D-208D-4ADE-B3D3-CC2DF225E084}"/>
                                            </p:graphicEl>
                                          </p:spTgt>
                                        </p:tgtEl>
                                        <p:attrNameLst>
                                          <p:attrName>style.visibility</p:attrName>
                                        </p:attrNameLst>
                                      </p:cBhvr>
                                      <p:to>
                                        <p:strVal val="visible"/>
                                      </p:to>
                                    </p:set>
                                    <p:animEffect transition="in" filter="fade">
                                      <p:cBhvr>
                                        <p:cTn id="18" dur="500"/>
                                        <p:tgtEl>
                                          <p:spTgt spid="4">
                                            <p:graphicEl>
                                              <a:dgm id="{D417EF3D-208D-4ADE-B3D3-CC2DF225E084}"/>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4">
                                            <p:graphicEl>
                                              <a:dgm id="{AEE64E49-C608-4825-9858-9DC368E763FF}"/>
                                            </p:graphicEl>
                                          </p:spTgt>
                                        </p:tgtEl>
                                        <p:attrNameLst>
                                          <p:attrName>style.visibility</p:attrName>
                                        </p:attrNameLst>
                                      </p:cBhvr>
                                      <p:to>
                                        <p:strVal val="visible"/>
                                      </p:to>
                                    </p:set>
                                    <p:animEffect transition="in" filter="fade">
                                      <p:cBhvr>
                                        <p:cTn id="23" dur="500"/>
                                        <p:tgtEl>
                                          <p:spTgt spid="4">
                                            <p:graphicEl>
                                              <a:dgm id="{AEE64E49-C608-4825-9858-9DC368E763FF}"/>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4">
                                            <p:graphicEl>
                                              <a:dgm id="{81472254-88EF-47E6-A7F8-57E2D9A15EDD}"/>
                                            </p:graphicEl>
                                          </p:spTgt>
                                        </p:tgtEl>
                                        <p:attrNameLst>
                                          <p:attrName>style.visibility</p:attrName>
                                        </p:attrNameLst>
                                      </p:cBhvr>
                                      <p:to>
                                        <p:strVal val="visible"/>
                                      </p:to>
                                    </p:set>
                                    <p:animEffect transition="in" filter="fade">
                                      <p:cBhvr>
                                        <p:cTn id="26" dur="500"/>
                                        <p:tgtEl>
                                          <p:spTgt spid="4">
                                            <p:graphicEl>
                                              <a:dgm id="{81472254-88EF-47E6-A7F8-57E2D9A15EDD}"/>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4">
                                            <p:graphicEl>
                                              <a:dgm id="{2AEE20B6-4EE9-4F5B-91A5-FD58E5B24746}"/>
                                            </p:graphicEl>
                                          </p:spTgt>
                                        </p:tgtEl>
                                        <p:attrNameLst>
                                          <p:attrName>style.visibility</p:attrName>
                                        </p:attrNameLst>
                                      </p:cBhvr>
                                      <p:to>
                                        <p:strVal val="visible"/>
                                      </p:to>
                                    </p:set>
                                    <p:animEffect transition="in" filter="fade">
                                      <p:cBhvr>
                                        <p:cTn id="31" dur="500"/>
                                        <p:tgtEl>
                                          <p:spTgt spid="4">
                                            <p:graphicEl>
                                              <a:dgm id="{2AEE20B6-4EE9-4F5B-91A5-FD58E5B24746}"/>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4">
                                            <p:graphicEl>
                                              <a:dgm id="{88D0286D-21F3-4282-A51B-21F2DCAD3D3F}"/>
                                            </p:graphicEl>
                                          </p:spTgt>
                                        </p:tgtEl>
                                        <p:attrNameLst>
                                          <p:attrName>style.visibility</p:attrName>
                                        </p:attrNameLst>
                                      </p:cBhvr>
                                      <p:to>
                                        <p:strVal val="visible"/>
                                      </p:to>
                                    </p:set>
                                    <p:animEffect transition="in" filter="fade">
                                      <p:cBhvr>
                                        <p:cTn id="34" dur="500"/>
                                        <p:tgtEl>
                                          <p:spTgt spid="4">
                                            <p:graphicEl>
                                              <a:dgm id="{88D0286D-21F3-4282-A51B-21F2DCAD3D3F}"/>
                                            </p:graphicEl>
                                          </p:spTgt>
                                        </p:tgtEl>
                                      </p:cBhvr>
                                    </p:animEffect>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4">
                                            <p:graphicEl>
                                              <a:dgm id="{D273EE9C-1315-46DB-A973-08C3369D2EBF}"/>
                                            </p:graphicEl>
                                          </p:spTgt>
                                        </p:tgtEl>
                                        <p:attrNameLst>
                                          <p:attrName>style.visibility</p:attrName>
                                        </p:attrNameLst>
                                      </p:cBhvr>
                                      <p:to>
                                        <p:strVal val="visible"/>
                                      </p:to>
                                    </p:set>
                                    <p:animEffect transition="in" filter="fade">
                                      <p:cBhvr>
                                        <p:cTn id="39" dur="500"/>
                                        <p:tgtEl>
                                          <p:spTgt spid="4">
                                            <p:graphicEl>
                                              <a:dgm id="{D273EE9C-1315-46DB-A973-08C3369D2EBF}"/>
                                            </p:graphicEl>
                                          </p:spTgt>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4">
                                            <p:graphicEl>
                                              <a:dgm id="{3442FFAD-A642-4703-8B30-1647E0790B8F}"/>
                                            </p:graphicEl>
                                          </p:spTgt>
                                        </p:tgtEl>
                                        <p:attrNameLst>
                                          <p:attrName>style.visibility</p:attrName>
                                        </p:attrNameLst>
                                      </p:cBhvr>
                                      <p:to>
                                        <p:strVal val="visible"/>
                                      </p:to>
                                    </p:set>
                                    <p:animEffect transition="in" filter="fade">
                                      <p:cBhvr>
                                        <p:cTn id="42" dur="500"/>
                                        <p:tgtEl>
                                          <p:spTgt spid="4">
                                            <p:graphicEl>
                                              <a:dgm id="{3442FFAD-A642-4703-8B30-1647E0790B8F}"/>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4" grpId="0" uiExpand="1">
        <p:bldSub>
          <a:bldDgm bld="one"/>
        </p:bldSub>
      </p:bldGraphic>
    </p:bldLst>
  </p:timing>
</p:sld>
</file>

<file path=ppt/slides/slide5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4C3D2A-02EE-EDF9-0A6D-263FD450981D}"/>
              </a:ext>
            </a:extLst>
          </p:cNvPr>
          <p:cNvSpPr>
            <a:spLocks noGrp="1"/>
          </p:cNvSpPr>
          <p:nvPr>
            <p:ph type="title"/>
          </p:nvPr>
        </p:nvSpPr>
        <p:spPr>
          <a:xfrm>
            <a:off x="685799" y="764373"/>
            <a:ext cx="3977639" cy="1600200"/>
          </a:xfrm>
        </p:spPr>
        <p:txBody>
          <a:bodyPr anchor="b">
            <a:normAutofit/>
          </a:bodyPr>
          <a:lstStyle/>
          <a:p>
            <a:pPr algn="l"/>
            <a:r>
              <a:rPr lang="en-US" sz="3200" dirty="0"/>
              <a:t>Future Employees</a:t>
            </a:r>
          </a:p>
        </p:txBody>
      </p:sp>
      <p:sp>
        <p:nvSpPr>
          <p:cNvPr id="9" name="Content Placeholder 8">
            <a:extLst>
              <a:ext uri="{FF2B5EF4-FFF2-40B4-BE49-F238E27FC236}">
                <a16:creationId xmlns:a16="http://schemas.microsoft.com/office/drawing/2014/main" id="{9A038796-8ED2-F946-0FA6-FF8A94891526}"/>
              </a:ext>
            </a:extLst>
          </p:cNvPr>
          <p:cNvSpPr>
            <a:spLocks noGrp="1"/>
          </p:cNvSpPr>
          <p:nvPr>
            <p:ph idx="1"/>
          </p:nvPr>
        </p:nvSpPr>
        <p:spPr>
          <a:xfrm>
            <a:off x="685800" y="2364573"/>
            <a:ext cx="3977639" cy="3854112"/>
          </a:xfrm>
        </p:spPr>
        <p:txBody>
          <a:bodyPr>
            <a:normAutofit/>
          </a:bodyPr>
          <a:lstStyle/>
          <a:p>
            <a:endParaRPr lang="en-US" sz="1600"/>
          </a:p>
        </p:txBody>
      </p:sp>
      <p:pic>
        <p:nvPicPr>
          <p:cNvPr id="5" name="Content Placeholder 4" descr="Diagram&#10;&#10;Description automatically generated">
            <a:extLst>
              <a:ext uri="{FF2B5EF4-FFF2-40B4-BE49-F238E27FC236}">
                <a16:creationId xmlns:a16="http://schemas.microsoft.com/office/drawing/2014/main" id="{D167F12A-FEC3-46C4-B040-B815323239B6}"/>
              </a:ext>
            </a:extLst>
          </p:cNvPr>
          <p:cNvPicPr>
            <a:picLocks noChangeAspect="1"/>
          </p:cNvPicPr>
          <p:nvPr/>
        </p:nvPicPr>
        <p:blipFill rotWithShape="1">
          <a:blip r:embed="rId3">
            <a:extLst>
              <a:ext uri="{28A0092B-C50C-407E-A947-70E740481C1C}">
                <a14:useLocalDpi xmlns:a14="http://schemas.microsoft.com/office/drawing/2010/main" val="0"/>
              </a:ext>
            </a:extLst>
          </a:blip>
          <a:srcRect r="2" b="436"/>
          <a:stretch/>
        </p:blipFill>
        <p:spPr>
          <a:xfrm>
            <a:off x="5304147" y="10"/>
            <a:ext cx="6887853" cy="6857990"/>
          </a:xfrm>
          <a:prstGeom prst="rect">
            <a:avLst/>
          </a:prstGeom>
        </p:spPr>
      </p:pic>
      <p:pic>
        <p:nvPicPr>
          <p:cNvPr id="6" name="Picture 5" descr="Text&#10;&#10;Description automatically generated">
            <a:extLst>
              <a:ext uri="{FF2B5EF4-FFF2-40B4-BE49-F238E27FC236}">
                <a16:creationId xmlns:a16="http://schemas.microsoft.com/office/drawing/2014/main" id="{2DD468CB-893C-8A89-DA8A-56AFF8229B41}"/>
              </a:ext>
            </a:extLst>
          </p:cNvPr>
          <p:cNvPicPr>
            <a:picLocks noChangeAspect="1"/>
          </p:cNvPicPr>
          <p:nvPr/>
        </p:nvPicPr>
        <p:blipFill>
          <a:blip r:embed="rId4"/>
          <a:stretch>
            <a:fillRect/>
          </a:stretch>
        </p:blipFill>
        <p:spPr>
          <a:xfrm>
            <a:off x="685800" y="5628677"/>
            <a:ext cx="3181356" cy="727167"/>
          </a:xfrm>
          <a:prstGeom prst="rect">
            <a:avLst/>
          </a:prstGeom>
        </p:spPr>
      </p:pic>
    </p:spTree>
    <p:extLst>
      <p:ext uri="{BB962C8B-B14F-4D97-AF65-F5344CB8AC3E}">
        <p14:creationId xmlns:p14="http://schemas.microsoft.com/office/powerpoint/2010/main" val="3125336568"/>
      </p:ext>
    </p:extLst>
  </p:cSld>
  <p:clrMapOvr>
    <a:masterClrMapping/>
  </p:clrMapOvr>
  <mc:AlternateContent xmlns:mc="http://schemas.openxmlformats.org/markup-compatibility/2006" xmlns:p14="http://schemas.microsoft.com/office/powerpoint/2010/main">
    <mc:Choice Requires="p14">
      <p:transition spd="slow" p14:dur="1500">
        <p14:ripple dir="lu"/>
      </p:transition>
    </mc:Choice>
    <mc:Fallback xmlns="">
      <p:transition spd="slow">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07246B-7937-48A6-B2E7-0012440E7B34}"/>
              </a:ext>
            </a:extLst>
          </p:cNvPr>
          <p:cNvSpPr>
            <a:spLocks noGrp="1"/>
          </p:cNvSpPr>
          <p:nvPr>
            <p:ph type="title"/>
          </p:nvPr>
        </p:nvSpPr>
        <p:spPr/>
        <p:txBody>
          <a:bodyPr/>
          <a:lstStyle/>
          <a:p>
            <a:r>
              <a:rPr lang="en-US" dirty="0"/>
              <a:t>solutions</a:t>
            </a:r>
          </a:p>
        </p:txBody>
      </p:sp>
      <p:graphicFrame>
        <p:nvGraphicFramePr>
          <p:cNvPr id="6" name="Content Placeholder 2">
            <a:extLst>
              <a:ext uri="{FF2B5EF4-FFF2-40B4-BE49-F238E27FC236}">
                <a16:creationId xmlns:a16="http://schemas.microsoft.com/office/drawing/2014/main" id="{BFF73A91-1313-B8F5-6F41-01D566597F60}"/>
              </a:ext>
            </a:extLst>
          </p:cNvPr>
          <p:cNvGraphicFramePr>
            <a:graphicFrameLocks noGrp="1"/>
          </p:cNvGraphicFramePr>
          <p:nvPr>
            <p:ph idx="1"/>
            <p:extLst>
              <p:ext uri="{D42A27DB-BD31-4B8C-83A1-F6EECF244321}">
                <p14:modId xmlns:p14="http://schemas.microsoft.com/office/powerpoint/2010/main" val="1561798577"/>
              </p:ext>
            </p:extLst>
          </p:nvPr>
        </p:nvGraphicFramePr>
        <p:xfrm>
          <a:off x="685800" y="1708423"/>
          <a:ext cx="11143527" cy="4024125"/>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pic>
        <p:nvPicPr>
          <p:cNvPr id="3" name="Picture 2" descr="Text&#10;&#10;Description automatically generated">
            <a:extLst>
              <a:ext uri="{FF2B5EF4-FFF2-40B4-BE49-F238E27FC236}">
                <a16:creationId xmlns:a16="http://schemas.microsoft.com/office/drawing/2014/main" id="{D223BA9A-545D-050A-0835-E44484347A8D}"/>
              </a:ext>
            </a:extLst>
          </p:cNvPr>
          <p:cNvPicPr>
            <a:picLocks noChangeAspect="1"/>
          </p:cNvPicPr>
          <p:nvPr/>
        </p:nvPicPr>
        <p:blipFill>
          <a:blip r:embed="rId8"/>
          <a:stretch>
            <a:fillRect/>
          </a:stretch>
        </p:blipFill>
        <p:spPr>
          <a:xfrm>
            <a:off x="685800" y="5628677"/>
            <a:ext cx="3181356" cy="727167"/>
          </a:xfrm>
          <a:prstGeom prst="rect">
            <a:avLst/>
          </a:prstGeom>
        </p:spPr>
      </p:pic>
    </p:spTree>
    <p:extLst>
      <p:ext uri="{BB962C8B-B14F-4D97-AF65-F5344CB8AC3E}">
        <p14:creationId xmlns:p14="http://schemas.microsoft.com/office/powerpoint/2010/main" val="3285464332"/>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Bright Horizons | Work-Life Balance and the Lost Art of the Vacation |  Bright Horizons®">
            <a:extLst>
              <a:ext uri="{FF2B5EF4-FFF2-40B4-BE49-F238E27FC236}">
                <a16:creationId xmlns:a16="http://schemas.microsoft.com/office/drawing/2014/main" id="{7605C4E0-4031-890F-B841-82A2F6827C6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2" name="Title 1">
            <a:extLst>
              <a:ext uri="{FF2B5EF4-FFF2-40B4-BE49-F238E27FC236}">
                <a16:creationId xmlns:a16="http://schemas.microsoft.com/office/drawing/2014/main" id="{5C9FC81B-A7FC-B70B-93A7-4663BB14D131}"/>
              </a:ext>
            </a:extLst>
          </p:cNvPr>
          <p:cNvSpPr>
            <a:spLocks noGrp="1"/>
          </p:cNvSpPr>
          <p:nvPr>
            <p:ph type="title"/>
          </p:nvPr>
        </p:nvSpPr>
        <p:spPr/>
        <p:txBody>
          <a:bodyPr/>
          <a:lstStyle/>
          <a:p>
            <a:r>
              <a:rPr lang="en-US" dirty="0"/>
              <a:t>Working on vacation</a:t>
            </a:r>
          </a:p>
        </p:txBody>
      </p:sp>
      <p:sp>
        <p:nvSpPr>
          <p:cNvPr id="3" name="Content Placeholder 2">
            <a:extLst>
              <a:ext uri="{FF2B5EF4-FFF2-40B4-BE49-F238E27FC236}">
                <a16:creationId xmlns:a16="http://schemas.microsoft.com/office/drawing/2014/main" id="{AC38AFB9-79BA-8C6B-D550-4DA2D396218F}"/>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val="2769089841"/>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Instant film photo collage of landscapes">
            <a:extLst>
              <a:ext uri="{FF2B5EF4-FFF2-40B4-BE49-F238E27FC236}">
                <a16:creationId xmlns:a16="http://schemas.microsoft.com/office/drawing/2014/main" id="{FED113A2-8D44-385A-04AA-ACC531D22B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2" name="Title 1">
            <a:extLst>
              <a:ext uri="{FF2B5EF4-FFF2-40B4-BE49-F238E27FC236}">
                <a16:creationId xmlns:a16="http://schemas.microsoft.com/office/drawing/2014/main" id="{726F1FDD-5ACD-B9D9-34BC-88E2E4C8138A}"/>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B69CC18D-F890-61EC-B9D6-EA354E62C714}"/>
              </a:ext>
            </a:extLst>
          </p:cNvPr>
          <p:cNvSpPr>
            <a:spLocks noGrp="1"/>
          </p:cNvSpPr>
          <p:nvPr>
            <p:ph idx="1"/>
          </p:nvPr>
        </p:nvSpPr>
        <p:spPr>
          <a:xfrm>
            <a:off x="685800" y="2194560"/>
            <a:ext cx="10820400" cy="2088073"/>
          </a:xfrm>
          <a:solidFill>
            <a:schemeClr val="bg1">
              <a:alpha val="50000"/>
            </a:schemeClr>
          </a:solidFill>
        </p:spPr>
        <p:txBody>
          <a:bodyPr>
            <a:normAutofit/>
          </a:bodyPr>
          <a:lstStyle/>
          <a:p>
            <a:pPr marL="0" indent="0">
              <a:buNone/>
            </a:pPr>
            <a:r>
              <a:rPr lang="en-US" sz="4800" dirty="0">
                <a:effectLst>
                  <a:outerShdw blurRad="38100" dist="38100" dir="2700000" algn="tl">
                    <a:srgbClr val="000000">
                      <a:alpha val="43137"/>
                    </a:srgbClr>
                  </a:outerShdw>
                </a:effectLst>
              </a:rPr>
              <a:t>When people mention needing more time off, they are saying that they want to make more memories.</a:t>
            </a:r>
          </a:p>
        </p:txBody>
      </p:sp>
    </p:spTree>
    <p:extLst>
      <p:ext uri="{BB962C8B-B14F-4D97-AF65-F5344CB8AC3E}">
        <p14:creationId xmlns:p14="http://schemas.microsoft.com/office/powerpoint/2010/main" val="1885496718"/>
      </p:ext>
    </p:extLst>
  </p:cSld>
  <p:clrMapOvr>
    <a:masterClrMapping/>
  </p:clrMapOvr>
  <mc:AlternateContent xmlns:mc="http://schemas.openxmlformats.org/markup-compatibility/2006" xmlns:p14="http://schemas.microsoft.com/office/powerpoint/2010/main">
    <mc:Choice Requires="p14">
      <p:transition spd="slow" p14:dur="1300">
        <p14:pan dir="u"/>
      </p:transition>
    </mc:Choice>
    <mc:Fallback xmlns="">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6F026D4-87BC-F464-A96A-9E90A44AAEE3}"/>
              </a:ext>
            </a:extLst>
          </p:cNvPr>
          <p:cNvSpPr>
            <a:spLocks noGrp="1"/>
          </p:cNvSpPr>
          <p:nvPr>
            <p:ph type="ctrTitle"/>
          </p:nvPr>
        </p:nvSpPr>
        <p:spPr>
          <a:xfrm>
            <a:off x="1524000" y="4914855"/>
            <a:ext cx="9144000" cy="786703"/>
          </a:xfrm>
        </p:spPr>
        <p:txBody>
          <a:bodyPr>
            <a:noAutofit/>
          </a:bodyPr>
          <a:lstStyle/>
          <a:p>
            <a:r>
              <a:rPr lang="en-US" dirty="0"/>
              <a:t>Thank you</a:t>
            </a:r>
          </a:p>
        </p:txBody>
      </p:sp>
      <p:sp>
        <p:nvSpPr>
          <p:cNvPr id="3" name="Subtitle 2">
            <a:extLst>
              <a:ext uri="{FF2B5EF4-FFF2-40B4-BE49-F238E27FC236}">
                <a16:creationId xmlns:a16="http://schemas.microsoft.com/office/drawing/2014/main" id="{993CB09E-71FF-65A9-EB28-24FB38BCDF1C}"/>
              </a:ext>
            </a:extLst>
          </p:cNvPr>
          <p:cNvSpPr>
            <a:spLocks noGrp="1"/>
          </p:cNvSpPr>
          <p:nvPr>
            <p:ph type="subTitle" idx="1"/>
          </p:nvPr>
        </p:nvSpPr>
        <p:spPr>
          <a:xfrm>
            <a:off x="1524000" y="5701559"/>
            <a:ext cx="9144000" cy="571363"/>
          </a:xfrm>
        </p:spPr>
        <p:txBody>
          <a:bodyPr>
            <a:normAutofit/>
          </a:bodyPr>
          <a:lstStyle/>
          <a:p>
            <a:endParaRPr lang="en-US" sz="1800"/>
          </a:p>
        </p:txBody>
      </p:sp>
      <p:pic>
        <p:nvPicPr>
          <p:cNvPr id="7" name="Content Placeholder 4" descr="A bald eagle flying over trees&#10;&#10;Description automatically generated">
            <a:extLst>
              <a:ext uri="{FF2B5EF4-FFF2-40B4-BE49-F238E27FC236}">
                <a16:creationId xmlns:a16="http://schemas.microsoft.com/office/drawing/2014/main" id="{203137B9-755F-DBB0-C311-09D6E223516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90154" y="1104294"/>
            <a:ext cx="5114501" cy="3260494"/>
          </a:xfrm>
          <a:prstGeom prst="rect">
            <a:avLst/>
          </a:prstGeom>
        </p:spPr>
      </p:pic>
      <p:pic>
        <p:nvPicPr>
          <p:cNvPr id="4" name="Picture 3" descr="Text&#10;&#10;Description automatically generated">
            <a:extLst>
              <a:ext uri="{FF2B5EF4-FFF2-40B4-BE49-F238E27FC236}">
                <a16:creationId xmlns:a16="http://schemas.microsoft.com/office/drawing/2014/main" id="{2E9802F5-7B3A-7ADF-5211-69475898E1A3}"/>
              </a:ext>
            </a:extLst>
          </p:cNvPr>
          <p:cNvPicPr>
            <a:picLocks noChangeAspect="1"/>
          </p:cNvPicPr>
          <p:nvPr/>
        </p:nvPicPr>
        <p:blipFill>
          <a:blip r:embed="rId4"/>
          <a:stretch>
            <a:fillRect/>
          </a:stretch>
        </p:blipFill>
        <p:spPr>
          <a:xfrm>
            <a:off x="6225444" y="2152767"/>
            <a:ext cx="5114501" cy="1163548"/>
          </a:xfrm>
          <a:prstGeom prst="rect">
            <a:avLst/>
          </a:prstGeom>
        </p:spPr>
      </p:pic>
      <p:grpSp>
        <p:nvGrpSpPr>
          <p:cNvPr id="12" name="Group 11">
            <a:extLst>
              <a:ext uri="{FF2B5EF4-FFF2-40B4-BE49-F238E27FC236}">
                <a16:creationId xmlns:a16="http://schemas.microsoft.com/office/drawing/2014/main" id="{B0F380AC-9202-53E9-8D39-90E7C2AC7550}"/>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6737460"/>
            <a:ext cx="12192000" cy="123364"/>
            <a:chOff x="1" y="6737460"/>
            <a:chExt cx="12192000" cy="123364"/>
          </a:xfrm>
        </p:grpSpPr>
        <p:sp>
          <p:nvSpPr>
            <p:cNvPr id="19" name="Rectangle 18">
              <a:extLst>
                <a:ext uri="{FF2B5EF4-FFF2-40B4-BE49-F238E27FC236}">
                  <a16:creationId xmlns:a16="http://schemas.microsoft.com/office/drawing/2014/main" id="{B9334AC3-F97B-AAEB-193C-D6FEF28515F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6034320" y="703141"/>
              <a:ext cx="123362" cy="12192000"/>
            </a:xfrm>
            <a:prstGeom prst="rect">
              <a:avLst/>
            </a:prstGeom>
            <a:gradFill>
              <a:gsLst>
                <a:gs pos="0">
                  <a:schemeClr val="accent2"/>
                </a:gs>
                <a:gs pos="100000">
                  <a:schemeClr val="accent5"/>
                </a:gs>
              </a:gsLst>
              <a:lin ang="1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DCF0F8F8-6D3A-38F2-F9D7-AA175316B2A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240559" y="4909383"/>
              <a:ext cx="123362" cy="3779520"/>
            </a:xfrm>
            <a:prstGeom prst="rect">
              <a:avLst/>
            </a:prstGeom>
            <a:gradFill>
              <a:gsLst>
                <a:gs pos="19000">
                  <a:schemeClr val="accent5">
                    <a:alpha val="0"/>
                  </a:schemeClr>
                </a:gs>
                <a:gs pos="100000">
                  <a:schemeClr val="accent5">
                    <a:lumMod val="60000"/>
                    <a:lumOff val="40000"/>
                  </a:schemeClr>
                </a:gs>
              </a:gsLst>
              <a:lin ang="6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pic>
        <p:nvPicPr>
          <p:cNvPr id="6" name="Picture 5">
            <a:extLst>
              <a:ext uri="{FF2B5EF4-FFF2-40B4-BE49-F238E27FC236}">
                <a16:creationId xmlns:a16="http://schemas.microsoft.com/office/drawing/2014/main" id="{B10E90A1-BA28-2B99-1FCA-5D42FA1B594C}"/>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5842000"/>
            <a:ext cx="12192000" cy="1016000"/>
          </a:xfrm>
          <a:prstGeom prst="rect">
            <a:avLst/>
          </a:prstGeom>
        </p:spPr>
      </p:pic>
    </p:spTree>
    <p:extLst>
      <p:ext uri="{BB962C8B-B14F-4D97-AF65-F5344CB8AC3E}">
        <p14:creationId xmlns:p14="http://schemas.microsoft.com/office/powerpoint/2010/main" val="3674946739"/>
      </p:ext>
    </p:extLst>
  </p:cSld>
  <p:clrMapOvr>
    <a:masterClrMapping/>
  </p:clrMapOvr>
  <p:transition spd="slow">
    <p:comb/>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B06C75-1198-0634-57DC-AF96A41F0C34}"/>
              </a:ext>
            </a:extLst>
          </p:cNvPr>
          <p:cNvSpPr>
            <a:spLocks noGrp="1"/>
          </p:cNvSpPr>
          <p:nvPr>
            <p:ph type="title"/>
          </p:nvPr>
        </p:nvSpPr>
        <p:spPr/>
        <p:txBody>
          <a:bodyPr>
            <a:normAutofit/>
          </a:bodyPr>
          <a:lstStyle/>
          <a:p>
            <a:r>
              <a:rPr lang="en-US" sz="5200" dirty="0"/>
              <a:t>Communication Patterns</a:t>
            </a:r>
          </a:p>
        </p:txBody>
      </p:sp>
      <p:graphicFrame>
        <p:nvGraphicFramePr>
          <p:cNvPr id="5" name="Content Placeholder 2">
            <a:extLst>
              <a:ext uri="{FF2B5EF4-FFF2-40B4-BE49-F238E27FC236}">
                <a16:creationId xmlns:a16="http://schemas.microsoft.com/office/drawing/2014/main" id="{4962D631-E342-25FC-A3CB-E3FEDC803036}"/>
              </a:ext>
            </a:extLst>
          </p:cNvPr>
          <p:cNvGraphicFramePr>
            <a:graphicFrameLocks noGrp="1"/>
          </p:cNvGraphicFramePr>
          <p:nvPr>
            <p:ph idx="1"/>
            <p:extLst>
              <p:ext uri="{D42A27DB-BD31-4B8C-83A1-F6EECF244321}">
                <p14:modId xmlns:p14="http://schemas.microsoft.com/office/powerpoint/2010/main" val="3741341140"/>
              </p:ext>
            </p:extLst>
          </p:nvPr>
        </p:nvGraphicFramePr>
        <p:xfrm>
          <a:off x="838200" y="1825625"/>
          <a:ext cx="10515600" cy="4351338"/>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44637384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fallOver"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graphicEl>
                                              <a:dgm id="{366BC120-E2DE-4F56-A3EB-316DF72C7759}"/>
                                            </p:graphicEl>
                                          </p:spTgt>
                                        </p:tgtEl>
                                        <p:attrNameLst>
                                          <p:attrName>style.visibility</p:attrName>
                                        </p:attrNameLst>
                                      </p:cBhvr>
                                      <p:to>
                                        <p:strVal val="visible"/>
                                      </p:to>
                                    </p:set>
                                    <p:animEffect transition="in" filter="fade">
                                      <p:cBhvr>
                                        <p:cTn id="7" dur="500"/>
                                        <p:tgtEl>
                                          <p:spTgt spid="5">
                                            <p:graphicEl>
                                              <a:dgm id="{366BC120-E2DE-4F56-A3EB-316DF72C7759}"/>
                                            </p:graphic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graphicEl>
                                              <a:dgm id="{8C2EE519-4DB6-4DAD-859E-F73BAEEF74F7}"/>
                                            </p:graphicEl>
                                          </p:spTgt>
                                        </p:tgtEl>
                                        <p:attrNameLst>
                                          <p:attrName>style.visibility</p:attrName>
                                        </p:attrNameLst>
                                      </p:cBhvr>
                                      <p:to>
                                        <p:strVal val="visible"/>
                                      </p:to>
                                    </p:set>
                                    <p:animEffect transition="in" filter="fade">
                                      <p:cBhvr>
                                        <p:cTn id="10" dur="500"/>
                                        <p:tgtEl>
                                          <p:spTgt spid="5">
                                            <p:graphicEl>
                                              <a:dgm id="{8C2EE519-4DB6-4DAD-859E-F73BAEEF74F7}"/>
                                            </p:graphic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5">
                                            <p:graphicEl>
                                              <a:dgm id="{E6062B87-6E75-4A2E-B772-D0A15B390F4F}"/>
                                            </p:graphicEl>
                                          </p:spTgt>
                                        </p:tgtEl>
                                        <p:attrNameLst>
                                          <p:attrName>style.visibility</p:attrName>
                                        </p:attrNameLst>
                                      </p:cBhvr>
                                      <p:to>
                                        <p:strVal val="visible"/>
                                      </p:to>
                                    </p:set>
                                    <p:animEffect transition="in" filter="fade">
                                      <p:cBhvr>
                                        <p:cTn id="15" dur="500"/>
                                        <p:tgtEl>
                                          <p:spTgt spid="5">
                                            <p:graphicEl>
                                              <a:dgm id="{E6062B87-6E75-4A2E-B772-D0A15B390F4F}"/>
                                            </p:graphicEl>
                                          </p:spTgt>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5">
                                            <p:graphicEl>
                                              <a:dgm id="{1E9AA229-CE32-4416-85E4-C7AD1B352F67}"/>
                                            </p:graphicEl>
                                          </p:spTgt>
                                        </p:tgtEl>
                                        <p:attrNameLst>
                                          <p:attrName>style.visibility</p:attrName>
                                        </p:attrNameLst>
                                      </p:cBhvr>
                                      <p:to>
                                        <p:strVal val="visible"/>
                                      </p:to>
                                    </p:set>
                                    <p:animEffect transition="in" filter="fade">
                                      <p:cBhvr>
                                        <p:cTn id="18" dur="500"/>
                                        <p:tgtEl>
                                          <p:spTgt spid="5">
                                            <p:graphicEl>
                                              <a:dgm id="{1E9AA229-CE32-4416-85E4-C7AD1B352F67}"/>
                                            </p:graphicEl>
                                          </p:spTgt>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5">
                                            <p:graphicEl>
                                              <a:dgm id="{9845B382-422B-4331-B582-CB1C0249CA6B}"/>
                                            </p:graphicEl>
                                          </p:spTgt>
                                        </p:tgtEl>
                                        <p:attrNameLst>
                                          <p:attrName>style.visibility</p:attrName>
                                        </p:attrNameLst>
                                      </p:cBhvr>
                                      <p:to>
                                        <p:strVal val="visible"/>
                                      </p:to>
                                    </p:set>
                                    <p:animEffect transition="in" filter="fade">
                                      <p:cBhvr>
                                        <p:cTn id="23" dur="500"/>
                                        <p:tgtEl>
                                          <p:spTgt spid="5">
                                            <p:graphicEl>
                                              <a:dgm id="{9845B382-422B-4331-B582-CB1C0249CA6B}"/>
                                            </p:graphicEl>
                                          </p:spTgt>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5">
                                            <p:graphicEl>
                                              <a:dgm id="{462B08D8-8397-45F9-A091-A32B42B36087}"/>
                                            </p:graphicEl>
                                          </p:spTgt>
                                        </p:tgtEl>
                                        <p:attrNameLst>
                                          <p:attrName>style.visibility</p:attrName>
                                        </p:attrNameLst>
                                      </p:cBhvr>
                                      <p:to>
                                        <p:strVal val="visible"/>
                                      </p:to>
                                    </p:set>
                                    <p:animEffect transition="in" filter="fade">
                                      <p:cBhvr>
                                        <p:cTn id="26" dur="500"/>
                                        <p:tgtEl>
                                          <p:spTgt spid="5">
                                            <p:graphicEl>
                                              <a:dgm id="{462B08D8-8397-45F9-A091-A32B42B36087}"/>
                                            </p:graphic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grpId="0" nodeType="clickEffect">
                                  <p:stCondLst>
                                    <p:cond delay="0"/>
                                  </p:stCondLst>
                                  <p:childTnLst>
                                    <p:set>
                                      <p:cBhvr>
                                        <p:cTn id="30" dur="1" fill="hold">
                                          <p:stCondLst>
                                            <p:cond delay="0"/>
                                          </p:stCondLst>
                                        </p:cTn>
                                        <p:tgtEl>
                                          <p:spTgt spid="5">
                                            <p:graphicEl>
                                              <a:dgm id="{CB2DFFC5-DEC1-402E-8430-BACABC279E57}"/>
                                            </p:graphicEl>
                                          </p:spTgt>
                                        </p:tgtEl>
                                        <p:attrNameLst>
                                          <p:attrName>style.visibility</p:attrName>
                                        </p:attrNameLst>
                                      </p:cBhvr>
                                      <p:to>
                                        <p:strVal val="visible"/>
                                      </p:to>
                                    </p:set>
                                    <p:animEffect transition="in" filter="fade">
                                      <p:cBhvr>
                                        <p:cTn id="31" dur="500"/>
                                        <p:tgtEl>
                                          <p:spTgt spid="5">
                                            <p:graphicEl>
                                              <a:dgm id="{CB2DFFC5-DEC1-402E-8430-BACABC279E57}"/>
                                            </p:graphicEl>
                                          </p:spTgt>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5">
                                            <p:graphicEl>
                                              <a:dgm id="{E4F71F50-3182-4B41-BC00-18155C949C6B}"/>
                                            </p:graphicEl>
                                          </p:spTgt>
                                        </p:tgtEl>
                                        <p:attrNameLst>
                                          <p:attrName>style.visibility</p:attrName>
                                        </p:attrNameLst>
                                      </p:cBhvr>
                                      <p:to>
                                        <p:strVal val="visible"/>
                                      </p:to>
                                    </p:set>
                                    <p:animEffect transition="in" filter="fade">
                                      <p:cBhvr>
                                        <p:cTn id="34" dur="500"/>
                                        <p:tgtEl>
                                          <p:spTgt spid="5">
                                            <p:graphicEl>
                                              <a:dgm id="{E4F71F50-3182-4B41-BC00-18155C949C6B}"/>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5" grpId="0">
        <p:bldSub>
          <a:bldDgm bld="one"/>
        </p:bldSub>
      </p:bldGraphic>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457A33F4-AA84-F3C5-C0C7-09012CC197A3}"/>
              </a:ext>
            </a:extLst>
          </p:cNvPr>
          <p:cNvSpPr>
            <a:spLocks noGrp="1"/>
          </p:cNvSpPr>
          <p:nvPr>
            <p:ph type="title"/>
          </p:nvPr>
        </p:nvSpPr>
        <p:spPr/>
        <p:txBody>
          <a:bodyPr/>
          <a:lstStyle/>
          <a:p>
            <a:r>
              <a:rPr lang="en-US" dirty="0"/>
              <a:t>Labor Force</a:t>
            </a:r>
          </a:p>
        </p:txBody>
      </p:sp>
      <p:sp>
        <p:nvSpPr>
          <p:cNvPr id="5" name="Text Placeholder 4">
            <a:extLst>
              <a:ext uri="{FF2B5EF4-FFF2-40B4-BE49-F238E27FC236}">
                <a16:creationId xmlns:a16="http://schemas.microsoft.com/office/drawing/2014/main" id="{49FB4E2F-EC08-9C13-48E3-3B961481385C}"/>
              </a:ext>
            </a:extLst>
          </p:cNvPr>
          <p:cNvSpPr>
            <a:spLocks noGrp="1"/>
          </p:cNvSpPr>
          <p:nvPr>
            <p:ph type="body" idx="1"/>
          </p:nvPr>
        </p:nvSpPr>
        <p:spPr/>
        <p:txBody>
          <a:bodyPr/>
          <a:lstStyle/>
          <a:p>
            <a:endParaRPr lang="en-US"/>
          </a:p>
        </p:txBody>
      </p:sp>
    </p:spTree>
    <p:extLst>
      <p:ext uri="{BB962C8B-B14F-4D97-AF65-F5344CB8AC3E}">
        <p14:creationId xmlns:p14="http://schemas.microsoft.com/office/powerpoint/2010/main" val="3226541952"/>
      </p:ext>
    </p:extLst>
  </p:cSld>
  <p:clrMapOvr>
    <a:masterClrMapping/>
  </p:clrMapOvr>
  <mc:AlternateContent xmlns:mc="http://schemas.openxmlformats.org/markup-compatibility/2006" xmlns:p14="http://schemas.microsoft.com/office/powerpoint/2010/main">
    <mc:Choice Requires="p14">
      <p:transition spd="slow" p14:dur="1600">
        <p14:prism dir="d" isContent="1"/>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We quit! The Great Resignation era has begun – at a boiling hot branch of  Burger King | Work &amp; careers | The Guardian">
            <a:extLst>
              <a:ext uri="{FF2B5EF4-FFF2-40B4-BE49-F238E27FC236}">
                <a16:creationId xmlns:a16="http://schemas.microsoft.com/office/drawing/2014/main" id="{15C650DB-882D-02F8-DDD4-F6497D8B428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Title 4">
            <a:extLst>
              <a:ext uri="{FF2B5EF4-FFF2-40B4-BE49-F238E27FC236}">
                <a16:creationId xmlns:a16="http://schemas.microsoft.com/office/drawing/2014/main" id="{8BC120E3-7ED8-58D1-42C7-255C7707DAED}"/>
              </a:ext>
            </a:extLst>
          </p:cNvPr>
          <p:cNvSpPr>
            <a:spLocks noGrp="1"/>
          </p:cNvSpPr>
          <p:nvPr>
            <p:ph type="title"/>
          </p:nvPr>
        </p:nvSpPr>
        <p:spPr/>
        <p:txBody>
          <a:bodyPr/>
          <a:lstStyle/>
          <a:p>
            <a:r>
              <a:rPr lang="en-US" dirty="0">
                <a:solidFill>
                  <a:schemeClr val="bg1"/>
                </a:solidFill>
                <a:effectLst>
                  <a:outerShdw blurRad="38100" dist="38100" dir="2700000" algn="tl">
                    <a:srgbClr val="000000">
                      <a:alpha val="43137"/>
                    </a:srgbClr>
                  </a:outerShdw>
                </a:effectLst>
              </a:rPr>
              <a:t>The great resignation</a:t>
            </a:r>
          </a:p>
        </p:txBody>
      </p:sp>
      <p:sp>
        <p:nvSpPr>
          <p:cNvPr id="6" name="Content Placeholder 5">
            <a:extLst>
              <a:ext uri="{FF2B5EF4-FFF2-40B4-BE49-F238E27FC236}">
                <a16:creationId xmlns:a16="http://schemas.microsoft.com/office/drawing/2014/main" id="{A97FEB37-1511-757D-33B2-B569A5EB0F05}"/>
              </a:ext>
            </a:extLst>
          </p:cNvPr>
          <p:cNvSpPr>
            <a:spLocks noGrp="1"/>
          </p:cNvSpPr>
          <p:nvPr>
            <p:ph idx="1"/>
          </p:nvPr>
        </p:nvSpPr>
        <p:spPr>
          <a:xfrm>
            <a:off x="7937500" y="1750248"/>
            <a:ext cx="3462116" cy="1071526"/>
          </a:xfrm>
        </p:spPr>
        <p:txBody>
          <a:bodyPr>
            <a:noAutofit/>
          </a:bodyPr>
          <a:lstStyle/>
          <a:p>
            <a:pPr marL="0" indent="0" algn="r">
              <a:buNone/>
            </a:pPr>
            <a:r>
              <a:rPr lang="en-US" sz="2800" b="1" dirty="0"/>
              <a:t>Work Force Participation Rate</a:t>
            </a:r>
          </a:p>
          <a:p>
            <a:pPr marL="0" indent="0" algn="r">
              <a:buNone/>
            </a:pPr>
            <a:r>
              <a:rPr lang="en-US" sz="2800" b="1" dirty="0"/>
              <a:t> </a:t>
            </a:r>
          </a:p>
        </p:txBody>
      </p:sp>
      <p:graphicFrame>
        <p:nvGraphicFramePr>
          <p:cNvPr id="9" name="Content Placeholder 3">
            <a:extLst>
              <a:ext uri="{FF2B5EF4-FFF2-40B4-BE49-F238E27FC236}">
                <a16:creationId xmlns:a16="http://schemas.microsoft.com/office/drawing/2014/main" id="{44A8E823-007F-6AF4-8BCA-E74D8BB0CB31}"/>
              </a:ext>
            </a:extLst>
          </p:cNvPr>
          <p:cNvGraphicFramePr>
            <a:graphicFrameLocks/>
          </p:cNvGraphicFramePr>
          <p:nvPr>
            <p:extLst>
              <p:ext uri="{D42A27DB-BD31-4B8C-83A1-F6EECF244321}">
                <p14:modId xmlns:p14="http://schemas.microsoft.com/office/powerpoint/2010/main" val="2807230324"/>
              </p:ext>
            </p:extLst>
          </p:nvPr>
        </p:nvGraphicFramePr>
        <p:xfrm>
          <a:off x="471032" y="1226916"/>
          <a:ext cx="11624030" cy="5399330"/>
        </p:xfrm>
        <a:graphic>
          <a:graphicData uri="http://schemas.openxmlformats.org/drawingml/2006/diagram">
            <dgm:relIds xmlns:dgm="http://schemas.openxmlformats.org/drawingml/2006/diagram" xmlns:r="http://schemas.openxmlformats.org/officeDocument/2006/relationships" r:dm="rId4" r:lo="rId5" r:qs="rId6" r:cs="rId7"/>
          </a:graphicData>
        </a:graphic>
      </p:graphicFrame>
    </p:spTree>
    <p:extLst>
      <p:ext uri="{BB962C8B-B14F-4D97-AF65-F5344CB8AC3E}">
        <p14:creationId xmlns:p14="http://schemas.microsoft.com/office/powerpoint/2010/main" val="3046265269"/>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Effect transition="in" filter="fade">
                                      <p:cBhvr>
                                        <p:cTn id="7" dur="500"/>
                                        <p:tgtEl>
                                          <p:spTgt spid="6">
                                            <p:txEl>
                                              <p:pRg st="0" end="0"/>
                                            </p:txEl>
                                          </p:spTgt>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9">
                                            <p:graphicEl>
                                              <a:dgm id="{01BE8658-26CC-4308-9F15-6778E6DF79DD}"/>
                                            </p:graphicEl>
                                          </p:spTgt>
                                        </p:tgtEl>
                                        <p:attrNameLst>
                                          <p:attrName>style.visibility</p:attrName>
                                        </p:attrNameLst>
                                      </p:cBhvr>
                                      <p:to>
                                        <p:strVal val="visible"/>
                                      </p:to>
                                    </p:set>
                                    <p:animEffect transition="in" filter="fade">
                                      <p:cBhvr>
                                        <p:cTn id="11" dur="500"/>
                                        <p:tgtEl>
                                          <p:spTgt spid="9">
                                            <p:graphicEl>
                                              <a:dgm id="{01BE8658-26CC-4308-9F15-6778E6DF79DD}"/>
                                            </p:graphicEl>
                                          </p:spTgt>
                                        </p:tgtEl>
                                      </p:cBhvr>
                                    </p:animEffect>
                                  </p:childTnLst>
                                </p:cTn>
                              </p:par>
                            </p:childTnLst>
                          </p:cTn>
                        </p:par>
                        <p:par>
                          <p:cTn id="12" fill="hold">
                            <p:stCondLst>
                              <p:cond delay="1000"/>
                            </p:stCondLst>
                            <p:childTnLst>
                              <p:par>
                                <p:cTn id="13" presetID="10" presetClass="entr" presetSubtype="0" fill="hold" grpId="0" nodeType="afterEffect">
                                  <p:stCondLst>
                                    <p:cond delay="0"/>
                                  </p:stCondLst>
                                  <p:childTnLst>
                                    <p:set>
                                      <p:cBhvr>
                                        <p:cTn id="14" dur="1" fill="hold">
                                          <p:stCondLst>
                                            <p:cond delay="0"/>
                                          </p:stCondLst>
                                        </p:cTn>
                                        <p:tgtEl>
                                          <p:spTgt spid="9">
                                            <p:graphicEl>
                                              <a:dgm id="{35638FB4-DDE7-4099-B565-90D0E4280B0E}"/>
                                            </p:graphicEl>
                                          </p:spTgt>
                                        </p:tgtEl>
                                        <p:attrNameLst>
                                          <p:attrName>style.visibility</p:attrName>
                                        </p:attrNameLst>
                                      </p:cBhvr>
                                      <p:to>
                                        <p:strVal val="visible"/>
                                      </p:to>
                                    </p:set>
                                    <p:animEffect transition="in" filter="fade">
                                      <p:cBhvr>
                                        <p:cTn id="15" dur="500"/>
                                        <p:tgtEl>
                                          <p:spTgt spid="9">
                                            <p:graphicEl>
                                              <a:dgm id="{35638FB4-DDE7-4099-B565-90D0E4280B0E}"/>
                                            </p:graphicEl>
                                          </p:spTgt>
                                        </p:tgtEl>
                                      </p:cBhvr>
                                    </p:animEffect>
                                  </p:childTnLst>
                                </p:cTn>
                              </p:par>
                            </p:childTnLst>
                          </p:cTn>
                        </p:par>
                        <p:par>
                          <p:cTn id="16" fill="hold">
                            <p:stCondLst>
                              <p:cond delay="1500"/>
                            </p:stCondLst>
                            <p:childTnLst>
                              <p:par>
                                <p:cTn id="17" presetID="10" presetClass="entr" presetSubtype="0" fill="hold" grpId="0" nodeType="afterEffect">
                                  <p:stCondLst>
                                    <p:cond delay="0"/>
                                  </p:stCondLst>
                                  <p:childTnLst>
                                    <p:set>
                                      <p:cBhvr>
                                        <p:cTn id="18" dur="1" fill="hold">
                                          <p:stCondLst>
                                            <p:cond delay="0"/>
                                          </p:stCondLst>
                                        </p:cTn>
                                        <p:tgtEl>
                                          <p:spTgt spid="9">
                                            <p:graphicEl>
                                              <a:dgm id="{8916D13C-47AF-48DE-9518-DCD3EB8E5B17}"/>
                                            </p:graphicEl>
                                          </p:spTgt>
                                        </p:tgtEl>
                                        <p:attrNameLst>
                                          <p:attrName>style.visibility</p:attrName>
                                        </p:attrNameLst>
                                      </p:cBhvr>
                                      <p:to>
                                        <p:strVal val="visible"/>
                                      </p:to>
                                    </p:set>
                                    <p:animEffect transition="in" filter="fade">
                                      <p:cBhvr>
                                        <p:cTn id="19" dur="500"/>
                                        <p:tgtEl>
                                          <p:spTgt spid="9">
                                            <p:graphicEl>
                                              <a:dgm id="{8916D13C-47AF-48DE-9518-DCD3EB8E5B17}"/>
                                            </p:graphicEl>
                                          </p:spTgt>
                                        </p:tgtEl>
                                      </p:cBhvr>
                                    </p:animEffect>
                                  </p:childTnLst>
                                </p:cTn>
                              </p:par>
                            </p:childTnLst>
                          </p:cTn>
                        </p:par>
                        <p:par>
                          <p:cTn id="20" fill="hold">
                            <p:stCondLst>
                              <p:cond delay="2000"/>
                            </p:stCondLst>
                            <p:childTnLst>
                              <p:par>
                                <p:cTn id="21" presetID="10" presetClass="entr" presetSubtype="0" fill="hold" grpId="0" nodeType="afterEffect">
                                  <p:stCondLst>
                                    <p:cond delay="0"/>
                                  </p:stCondLst>
                                  <p:childTnLst>
                                    <p:set>
                                      <p:cBhvr>
                                        <p:cTn id="22" dur="1" fill="hold">
                                          <p:stCondLst>
                                            <p:cond delay="0"/>
                                          </p:stCondLst>
                                        </p:cTn>
                                        <p:tgtEl>
                                          <p:spTgt spid="9">
                                            <p:graphicEl>
                                              <a:dgm id="{CC08A9A7-83D5-493D-8BAE-64EFCA2945CE}"/>
                                            </p:graphicEl>
                                          </p:spTgt>
                                        </p:tgtEl>
                                        <p:attrNameLst>
                                          <p:attrName>style.visibility</p:attrName>
                                        </p:attrNameLst>
                                      </p:cBhvr>
                                      <p:to>
                                        <p:strVal val="visible"/>
                                      </p:to>
                                    </p:set>
                                    <p:animEffect transition="in" filter="fade">
                                      <p:cBhvr>
                                        <p:cTn id="23" dur="500"/>
                                        <p:tgtEl>
                                          <p:spTgt spid="9">
                                            <p:graphicEl>
                                              <a:dgm id="{CC08A9A7-83D5-493D-8BAE-64EFCA2945CE}"/>
                                            </p:graphicEl>
                                          </p:spTgt>
                                        </p:tgtEl>
                                      </p:cBhvr>
                                    </p:animEffect>
                                  </p:childTnLst>
                                </p:cTn>
                              </p:par>
                            </p:childTnLst>
                          </p:cTn>
                        </p:par>
                        <p:par>
                          <p:cTn id="24" fill="hold">
                            <p:stCondLst>
                              <p:cond delay="2500"/>
                            </p:stCondLst>
                            <p:childTnLst>
                              <p:par>
                                <p:cTn id="25" presetID="10" presetClass="entr" presetSubtype="0" fill="hold" grpId="0" nodeType="afterEffect">
                                  <p:stCondLst>
                                    <p:cond delay="0"/>
                                  </p:stCondLst>
                                  <p:childTnLst>
                                    <p:set>
                                      <p:cBhvr>
                                        <p:cTn id="26" dur="1" fill="hold">
                                          <p:stCondLst>
                                            <p:cond delay="0"/>
                                          </p:stCondLst>
                                        </p:cTn>
                                        <p:tgtEl>
                                          <p:spTgt spid="9">
                                            <p:graphicEl>
                                              <a:dgm id="{30D76469-EB91-4587-8683-B2C6CAC85C63}"/>
                                            </p:graphicEl>
                                          </p:spTgt>
                                        </p:tgtEl>
                                        <p:attrNameLst>
                                          <p:attrName>style.visibility</p:attrName>
                                        </p:attrNameLst>
                                      </p:cBhvr>
                                      <p:to>
                                        <p:strVal val="visible"/>
                                      </p:to>
                                    </p:set>
                                    <p:animEffect transition="in" filter="fade">
                                      <p:cBhvr>
                                        <p:cTn id="27" dur="500"/>
                                        <p:tgtEl>
                                          <p:spTgt spid="9">
                                            <p:graphicEl>
                                              <a:dgm id="{30D76469-EB91-4587-8683-B2C6CAC85C63}"/>
                                            </p:graphicEl>
                                          </p:spTgt>
                                        </p:tgtEl>
                                      </p:cBhvr>
                                    </p:animEffect>
                                  </p:childTnLst>
                                </p:cTn>
                              </p:par>
                            </p:childTnLst>
                          </p:cTn>
                        </p:par>
                        <p:par>
                          <p:cTn id="28" fill="hold">
                            <p:stCondLst>
                              <p:cond delay="3000"/>
                            </p:stCondLst>
                            <p:childTnLst>
                              <p:par>
                                <p:cTn id="29" presetID="10" presetClass="entr" presetSubtype="0" fill="hold" grpId="0" nodeType="afterEffect">
                                  <p:stCondLst>
                                    <p:cond delay="0"/>
                                  </p:stCondLst>
                                  <p:childTnLst>
                                    <p:set>
                                      <p:cBhvr>
                                        <p:cTn id="30" dur="1" fill="hold">
                                          <p:stCondLst>
                                            <p:cond delay="0"/>
                                          </p:stCondLst>
                                        </p:cTn>
                                        <p:tgtEl>
                                          <p:spTgt spid="9">
                                            <p:graphicEl>
                                              <a:dgm id="{2BFD520E-8BDA-4524-81FD-1203E340D9B9}"/>
                                            </p:graphicEl>
                                          </p:spTgt>
                                        </p:tgtEl>
                                        <p:attrNameLst>
                                          <p:attrName>style.visibility</p:attrName>
                                        </p:attrNameLst>
                                      </p:cBhvr>
                                      <p:to>
                                        <p:strVal val="visible"/>
                                      </p:to>
                                    </p:set>
                                    <p:animEffect transition="in" filter="fade">
                                      <p:cBhvr>
                                        <p:cTn id="31" dur="500"/>
                                        <p:tgtEl>
                                          <p:spTgt spid="9">
                                            <p:graphicEl>
                                              <a:dgm id="{2BFD520E-8BDA-4524-81FD-1203E340D9B9}"/>
                                            </p:graphicEl>
                                          </p:spTgt>
                                        </p:tgtEl>
                                      </p:cBhvr>
                                    </p:animEffect>
                                  </p:childTnLst>
                                </p:cTn>
                              </p:par>
                            </p:childTnLst>
                          </p:cTn>
                        </p:par>
                        <p:par>
                          <p:cTn id="32" fill="hold">
                            <p:stCondLst>
                              <p:cond delay="3500"/>
                            </p:stCondLst>
                            <p:childTnLst>
                              <p:par>
                                <p:cTn id="33" presetID="10" presetClass="entr" presetSubtype="0" fill="hold" grpId="0" nodeType="afterEffect">
                                  <p:stCondLst>
                                    <p:cond delay="0"/>
                                  </p:stCondLst>
                                  <p:childTnLst>
                                    <p:set>
                                      <p:cBhvr>
                                        <p:cTn id="34" dur="1" fill="hold">
                                          <p:stCondLst>
                                            <p:cond delay="0"/>
                                          </p:stCondLst>
                                        </p:cTn>
                                        <p:tgtEl>
                                          <p:spTgt spid="9">
                                            <p:graphicEl>
                                              <a:dgm id="{68F9ACE1-ECA2-4AEA-99AC-926FA6148047}"/>
                                            </p:graphicEl>
                                          </p:spTgt>
                                        </p:tgtEl>
                                        <p:attrNameLst>
                                          <p:attrName>style.visibility</p:attrName>
                                        </p:attrNameLst>
                                      </p:cBhvr>
                                      <p:to>
                                        <p:strVal val="visible"/>
                                      </p:to>
                                    </p:set>
                                    <p:animEffect transition="in" filter="fade">
                                      <p:cBhvr>
                                        <p:cTn id="35" dur="500"/>
                                        <p:tgtEl>
                                          <p:spTgt spid="9">
                                            <p:graphicEl>
                                              <a:dgm id="{68F9ACE1-ECA2-4AEA-99AC-926FA6148047}"/>
                                            </p:graphicEl>
                                          </p:spTgt>
                                        </p:tgtEl>
                                      </p:cBhvr>
                                    </p:animEffect>
                                  </p:childTnLst>
                                </p:cTn>
                              </p:par>
                            </p:childTnLst>
                          </p:cTn>
                        </p:par>
                        <p:par>
                          <p:cTn id="36" fill="hold">
                            <p:stCondLst>
                              <p:cond delay="4000"/>
                            </p:stCondLst>
                            <p:childTnLst>
                              <p:par>
                                <p:cTn id="37" presetID="10" presetClass="entr" presetSubtype="0" fill="hold" grpId="0" nodeType="afterEffect">
                                  <p:stCondLst>
                                    <p:cond delay="0"/>
                                  </p:stCondLst>
                                  <p:childTnLst>
                                    <p:set>
                                      <p:cBhvr>
                                        <p:cTn id="38" dur="1" fill="hold">
                                          <p:stCondLst>
                                            <p:cond delay="0"/>
                                          </p:stCondLst>
                                        </p:cTn>
                                        <p:tgtEl>
                                          <p:spTgt spid="9">
                                            <p:graphicEl>
                                              <a:dgm id="{6CAE3118-8E8A-4436-A4F0-222D6E92131D}"/>
                                            </p:graphicEl>
                                          </p:spTgt>
                                        </p:tgtEl>
                                        <p:attrNameLst>
                                          <p:attrName>style.visibility</p:attrName>
                                        </p:attrNameLst>
                                      </p:cBhvr>
                                      <p:to>
                                        <p:strVal val="visible"/>
                                      </p:to>
                                    </p:set>
                                    <p:animEffect transition="in" filter="fade">
                                      <p:cBhvr>
                                        <p:cTn id="39" dur="500"/>
                                        <p:tgtEl>
                                          <p:spTgt spid="9">
                                            <p:graphicEl>
                                              <a:dgm id="{6CAE3118-8E8A-4436-A4F0-222D6E92131D}"/>
                                            </p:graphicEl>
                                          </p:spTgt>
                                        </p:tgtEl>
                                      </p:cBhvr>
                                    </p:animEffect>
                                  </p:childTnLst>
                                </p:cTn>
                              </p:par>
                            </p:childTnLst>
                          </p:cTn>
                        </p:par>
                        <p:par>
                          <p:cTn id="40" fill="hold">
                            <p:stCondLst>
                              <p:cond delay="4500"/>
                            </p:stCondLst>
                            <p:childTnLst>
                              <p:par>
                                <p:cTn id="41" presetID="10" presetClass="entr" presetSubtype="0" fill="hold" grpId="0" nodeType="afterEffect">
                                  <p:stCondLst>
                                    <p:cond delay="0"/>
                                  </p:stCondLst>
                                  <p:childTnLst>
                                    <p:set>
                                      <p:cBhvr>
                                        <p:cTn id="42" dur="1" fill="hold">
                                          <p:stCondLst>
                                            <p:cond delay="0"/>
                                          </p:stCondLst>
                                        </p:cTn>
                                        <p:tgtEl>
                                          <p:spTgt spid="9">
                                            <p:graphicEl>
                                              <a:dgm id="{CC43D396-711D-4BE9-93FB-40408A56510E}"/>
                                            </p:graphicEl>
                                          </p:spTgt>
                                        </p:tgtEl>
                                        <p:attrNameLst>
                                          <p:attrName>style.visibility</p:attrName>
                                        </p:attrNameLst>
                                      </p:cBhvr>
                                      <p:to>
                                        <p:strVal val="visible"/>
                                      </p:to>
                                    </p:set>
                                    <p:animEffect transition="in" filter="fade">
                                      <p:cBhvr>
                                        <p:cTn id="43" dur="500"/>
                                        <p:tgtEl>
                                          <p:spTgt spid="9">
                                            <p:graphicEl>
                                              <a:dgm id="{CC43D396-711D-4BE9-93FB-40408A56510E}"/>
                                            </p:graphicEl>
                                          </p:spTgt>
                                        </p:tgtEl>
                                      </p:cBhvr>
                                    </p:animEffect>
                                  </p:childTnLst>
                                </p:cTn>
                              </p:par>
                            </p:childTnLst>
                          </p:cTn>
                        </p:par>
                        <p:par>
                          <p:cTn id="44" fill="hold">
                            <p:stCondLst>
                              <p:cond delay="5000"/>
                            </p:stCondLst>
                            <p:childTnLst>
                              <p:par>
                                <p:cTn id="45" presetID="10" presetClass="entr" presetSubtype="0" fill="hold" grpId="0" nodeType="afterEffect">
                                  <p:stCondLst>
                                    <p:cond delay="0"/>
                                  </p:stCondLst>
                                  <p:childTnLst>
                                    <p:set>
                                      <p:cBhvr>
                                        <p:cTn id="46" dur="1" fill="hold">
                                          <p:stCondLst>
                                            <p:cond delay="0"/>
                                          </p:stCondLst>
                                        </p:cTn>
                                        <p:tgtEl>
                                          <p:spTgt spid="9">
                                            <p:graphicEl>
                                              <a:dgm id="{CF3229AB-7EAC-49DA-8EAD-C532CA275D42}"/>
                                            </p:graphicEl>
                                          </p:spTgt>
                                        </p:tgtEl>
                                        <p:attrNameLst>
                                          <p:attrName>style.visibility</p:attrName>
                                        </p:attrNameLst>
                                      </p:cBhvr>
                                      <p:to>
                                        <p:strVal val="visible"/>
                                      </p:to>
                                    </p:set>
                                    <p:animEffect transition="in" filter="fade">
                                      <p:cBhvr>
                                        <p:cTn id="47" dur="500"/>
                                        <p:tgtEl>
                                          <p:spTgt spid="9">
                                            <p:graphicEl>
                                              <a:dgm id="{CF3229AB-7EAC-49DA-8EAD-C532CA275D42}"/>
                                            </p:graphicEl>
                                          </p:spTgt>
                                        </p:tgtEl>
                                      </p:cBhvr>
                                    </p:animEffect>
                                  </p:childTnLst>
                                </p:cTn>
                              </p:par>
                            </p:childTnLst>
                          </p:cTn>
                        </p:par>
                        <p:par>
                          <p:cTn id="48" fill="hold">
                            <p:stCondLst>
                              <p:cond delay="5500"/>
                            </p:stCondLst>
                            <p:childTnLst>
                              <p:par>
                                <p:cTn id="49" presetID="10" presetClass="entr" presetSubtype="0" fill="hold" grpId="0" nodeType="afterEffect">
                                  <p:stCondLst>
                                    <p:cond delay="0"/>
                                  </p:stCondLst>
                                  <p:childTnLst>
                                    <p:set>
                                      <p:cBhvr>
                                        <p:cTn id="50" dur="1" fill="hold">
                                          <p:stCondLst>
                                            <p:cond delay="0"/>
                                          </p:stCondLst>
                                        </p:cTn>
                                        <p:tgtEl>
                                          <p:spTgt spid="9">
                                            <p:graphicEl>
                                              <a:dgm id="{23BBB5CE-19A3-4034-8000-FEA2E4AD6075}"/>
                                            </p:graphicEl>
                                          </p:spTgt>
                                        </p:tgtEl>
                                        <p:attrNameLst>
                                          <p:attrName>style.visibility</p:attrName>
                                        </p:attrNameLst>
                                      </p:cBhvr>
                                      <p:to>
                                        <p:strVal val="visible"/>
                                      </p:to>
                                    </p:set>
                                    <p:animEffect transition="in" filter="fade">
                                      <p:cBhvr>
                                        <p:cTn id="51" dur="500"/>
                                        <p:tgtEl>
                                          <p:spTgt spid="9">
                                            <p:graphicEl>
                                              <a:dgm id="{23BBB5CE-19A3-4034-8000-FEA2E4AD6075}"/>
                                            </p:graphic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uiExpand="1" build="p"/>
      <p:bldGraphic spid="9" grpId="0">
        <p:bldSub>
          <a:bldDgm bld="one"/>
        </p:bldSub>
      </p:bldGraphic>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1E8C08-C1D6-42C6-7103-C4465AEDEB0E}"/>
              </a:ext>
            </a:extLst>
          </p:cNvPr>
          <p:cNvSpPr>
            <a:spLocks noGrp="1"/>
          </p:cNvSpPr>
          <p:nvPr>
            <p:ph type="title"/>
          </p:nvPr>
        </p:nvSpPr>
        <p:spPr>
          <a:xfrm>
            <a:off x="1981200" y="764373"/>
            <a:ext cx="9525000" cy="1293028"/>
          </a:xfrm>
        </p:spPr>
        <p:txBody>
          <a:bodyPr/>
          <a:lstStyle/>
          <a:p>
            <a:r>
              <a:rPr lang="en-US" dirty="0"/>
              <a:t>U.S. Workforce growth 2023-2033</a:t>
            </a:r>
          </a:p>
        </p:txBody>
      </p:sp>
      <p:sp>
        <p:nvSpPr>
          <p:cNvPr id="3" name="Content Placeholder 2">
            <a:extLst>
              <a:ext uri="{FF2B5EF4-FFF2-40B4-BE49-F238E27FC236}">
                <a16:creationId xmlns:a16="http://schemas.microsoft.com/office/drawing/2014/main" id="{B25C219E-7B8F-E2C8-E9D2-65AC3A560FE4}"/>
              </a:ext>
            </a:extLst>
          </p:cNvPr>
          <p:cNvSpPr>
            <a:spLocks noGrp="1"/>
          </p:cNvSpPr>
          <p:nvPr>
            <p:ph idx="1"/>
          </p:nvPr>
        </p:nvSpPr>
        <p:spPr/>
        <p:txBody>
          <a:bodyPr/>
          <a:lstStyle/>
          <a:p>
            <a:endParaRPr lang="en-US" dirty="0"/>
          </a:p>
        </p:txBody>
      </p:sp>
      <p:sp>
        <p:nvSpPr>
          <p:cNvPr id="4" name="Arrow: Up 3">
            <a:extLst>
              <a:ext uri="{FF2B5EF4-FFF2-40B4-BE49-F238E27FC236}">
                <a16:creationId xmlns:a16="http://schemas.microsoft.com/office/drawing/2014/main" id="{9A954A8B-DAB1-C8EC-949C-65703D7C85F6}"/>
              </a:ext>
            </a:extLst>
          </p:cNvPr>
          <p:cNvSpPr/>
          <p:nvPr/>
        </p:nvSpPr>
        <p:spPr>
          <a:xfrm>
            <a:off x="4229100" y="5295900"/>
            <a:ext cx="4076700" cy="1562100"/>
          </a:xfrm>
          <a:prstGeom prst="upArrow">
            <a:avLst/>
          </a:prstGeom>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Content Placeholder 5">
            <a:extLst>
              <a:ext uri="{FF2B5EF4-FFF2-40B4-BE49-F238E27FC236}">
                <a16:creationId xmlns:a16="http://schemas.microsoft.com/office/drawing/2014/main" id="{EAA71A7D-FC11-E00B-8CDB-BE2BA2CE9D01}"/>
              </a:ext>
            </a:extLst>
          </p:cNvPr>
          <p:cNvSpPr txBox="1">
            <a:spLocks/>
          </p:cNvSpPr>
          <p:nvPr/>
        </p:nvSpPr>
        <p:spPr>
          <a:xfrm>
            <a:off x="5484471" y="5542374"/>
            <a:ext cx="1565958" cy="738952"/>
          </a:xfrm>
          <a:prstGeom prst="rect">
            <a:avLst/>
          </a:prstGeom>
        </p:spPr>
        <p:txBody>
          <a:bodyPr vert="horz" lIns="91440" tIns="45720" rIns="91440" bIns="45720" rtlCol="0">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a:lstStyle>
          <a:p>
            <a:pPr marL="0" indent="0" algn="r">
              <a:buFont typeface="Arial" panose="020B0604020202020204" pitchFamily="34" charset="0"/>
              <a:buNone/>
            </a:pPr>
            <a:r>
              <a:rPr lang="en-US" sz="4800" b="1" dirty="0"/>
              <a:t>0.4%</a:t>
            </a:r>
          </a:p>
        </p:txBody>
      </p:sp>
      <p:pic>
        <p:nvPicPr>
          <p:cNvPr id="6" name="Picture 5" descr="Text&#10;&#10;Description automatically generated">
            <a:extLst>
              <a:ext uri="{FF2B5EF4-FFF2-40B4-BE49-F238E27FC236}">
                <a16:creationId xmlns:a16="http://schemas.microsoft.com/office/drawing/2014/main" id="{8217F133-AB1F-1662-E0FB-6981890D9ACD}"/>
              </a:ext>
            </a:extLst>
          </p:cNvPr>
          <p:cNvPicPr>
            <a:picLocks noChangeAspect="1"/>
          </p:cNvPicPr>
          <p:nvPr/>
        </p:nvPicPr>
        <p:blipFill>
          <a:blip r:embed="rId3"/>
          <a:stretch>
            <a:fillRect/>
          </a:stretch>
        </p:blipFill>
        <p:spPr>
          <a:xfrm>
            <a:off x="685800" y="5628677"/>
            <a:ext cx="3181356" cy="727167"/>
          </a:xfrm>
          <a:prstGeom prst="rect">
            <a:avLst/>
          </a:prstGeom>
        </p:spPr>
      </p:pic>
    </p:spTree>
    <p:extLst>
      <p:ext uri="{BB962C8B-B14F-4D97-AF65-F5344CB8AC3E}">
        <p14:creationId xmlns:p14="http://schemas.microsoft.com/office/powerpoint/2010/main" val="264753837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p:bldLst>
  </p:timing>
</p:sld>
</file>

<file path=ppt/theme/_rels/theme2.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Integral">
  <a:themeElements>
    <a:clrScheme name="Integral">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B9F25"/>
      </a:hlink>
      <a:folHlink>
        <a:srgbClr val="B26B02"/>
      </a:folHlink>
    </a:clrScheme>
    <a:fontScheme name="Integral">
      <a:majorFont>
        <a:latin typeface="Tw Cen MT Condensed" panose="020B06060201040202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Tw Cen MT" panose="020B0602020104020603"/>
        <a:ea typeface=""/>
        <a:cs typeface=""/>
        <a:font script="Grek" typeface="Calibri"/>
        <a:font script="Cyrl" typeface="Calibri"/>
        <a:font script="Jpan" typeface="メイリオ"/>
        <a:font script="Hang" typeface="HY얕은샘물M"/>
        <a:font script="Hans" typeface="华文仿宋"/>
        <a:font script="Hant" typeface="微軟正黑體"/>
        <a:font script="Arab" typeface="Arial"/>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Integral">
      <a:fillStyleLst>
        <a:solidFill>
          <a:schemeClr val="phClr"/>
        </a:solidFill>
        <a:gradFill rotWithShape="1">
          <a:gsLst>
            <a:gs pos="0">
              <a:schemeClr val="phClr">
                <a:tint val="83000"/>
                <a:satMod val="100000"/>
                <a:lumMod val="100000"/>
              </a:schemeClr>
            </a:gs>
            <a:gs pos="100000">
              <a:schemeClr val="phClr">
                <a:tint val="61000"/>
                <a:satMod val="150000"/>
                <a:lumMod val="100000"/>
              </a:schemeClr>
            </a:gs>
          </a:gsLst>
          <a:path path="circle">
            <a:fillToRect l="100000" t="100000" r="100000" b="100000"/>
          </a:path>
        </a:gradFill>
        <a:gradFill rotWithShape="1">
          <a:gsLst>
            <a:gs pos="0">
              <a:schemeClr val="phClr">
                <a:tint val="100000"/>
                <a:shade val="85000"/>
                <a:satMod val="100000"/>
                <a:lumMod val="100000"/>
              </a:schemeClr>
            </a:gs>
            <a:gs pos="100000">
              <a:schemeClr val="phClr">
                <a:tint val="90000"/>
                <a:shade val="100000"/>
                <a:satMod val="150000"/>
                <a:lumMod val="100000"/>
              </a:schemeClr>
            </a:gs>
          </a:gsLst>
          <a:path path="circle">
            <a:fillToRect l="100000" t="100000" r="100000" b="100000"/>
          </a:path>
        </a:gradFill>
      </a:fillStyleLst>
      <a:lnStyleLst>
        <a:ln w="9525" cap="flat" cmpd="sng" algn="ctr">
          <a:solidFill>
            <a:schemeClr val="phClr"/>
          </a:solidFill>
          <a:prstDash val="solid"/>
        </a:ln>
        <a:ln w="15875"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outerShdw blurRad="50800" dist="12700" dir="5400000" algn="ctr" rotWithShape="0">
              <a:srgbClr val="000000">
                <a:alpha val="50000"/>
              </a:srgbClr>
            </a:outerShdw>
          </a:effectLst>
        </a:effectStyle>
        <a:effectStyle>
          <a:effectLst>
            <a:outerShdw blurRad="76200" dist="25400" dir="5400000" algn="ctr" rotWithShape="0">
              <a:srgbClr val="000000">
                <a:alpha val="60000"/>
              </a:srgbClr>
            </a:outerShdw>
          </a:effectLst>
          <a:scene3d>
            <a:camera prst="orthographicFront">
              <a:rot lat="0" lon="0" rev="0"/>
            </a:camera>
            <a:lightRig rig="flat" dir="t">
              <a:rot lat="0" lon="0" rev="3600000"/>
            </a:lightRig>
          </a:scene3d>
          <a:sp3d contourW="12700" prstMaterial="flat">
            <a:bevelT w="38100" h="44450" prst="angle"/>
            <a:contourClr>
              <a:schemeClr val="phClr">
                <a:shade val="35000"/>
                <a:satMod val="160000"/>
              </a:schemeClr>
            </a:contourClr>
          </a:sp3d>
        </a:effectStyle>
      </a:effectStyleLst>
      <a:bgFillStyleLst>
        <a:solidFill>
          <a:schemeClr val="phClr"/>
        </a:solidFill>
        <a:solidFill>
          <a:schemeClr val="phClr">
            <a:tint val="95000"/>
            <a:shade val="85000"/>
            <a:satMod val="125000"/>
          </a:schemeClr>
        </a:solidFill>
        <a:blipFill rotWithShape="1">
          <a:blip xmlns:r="http://schemas.openxmlformats.org/officeDocument/2006/relationships" r:embed="rId1">
            <a:duotone>
              <a:schemeClr val="phClr">
                <a:tint val="95000"/>
                <a:shade val="74000"/>
                <a:satMod val="230000"/>
              </a:schemeClr>
              <a:schemeClr val="phClr">
                <a:tint val="92000"/>
                <a:shade val="69000"/>
                <a:satMod val="250000"/>
              </a:schemeClr>
            </a:duotone>
          </a:blip>
          <a:tile tx="0" ty="0" sx="40000" sy="40000" flip="none" algn="tl"/>
        </a:blipFill>
      </a:bgFillStyleLst>
    </a:fmtScheme>
  </a:themeElements>
  <a:objectDefaults/>
  <a:extraClrSchemeLst/>
  <a:extLst>
    <a:ext uri="{05A4C25C-085E-4340-85A3-A5531E510DB2}">
      <thm15:themeFamily xmlns:thm15="http://schemas.microsoft.com/office/thememl/2012/main" name="Integral" id="{3577F8C9-A904-41D8-97D2-FD898F53F20E}" vid="{682D6EBE-8D36-4FF2-9DB3-F3D8D7B6715D}"/>
    </a:ext>
  </a:extLst>
</a:theme>
</file>

<file path=ppt/theme/theme3.xml><?xml version="1.0" encoding="utf-8"?>
<a:theme xmlns:a="http://schemas.openxmlformats.org/drawingml/2006/main" name="Vapor Trail">
  <a:themeElements>
    <a:clrScheme name="Yellow Orange">
      <a:dk1>
        <a:sysClr val="windowText" lastClr="000000"/>
      </a:dk1>
      <a:lt1>
        <a:sysClr val="window" lastClr="FFFFFF"/>
      </a:lt1>
      <a:dk2>
        <a:srgbClr val="4E3B30"/>
      </a:dk2>
      <a:lt2>
        <a:srgbClr val="FBEEC9"/>
      </a:lt2>
      <a:accent1>
        <a:srgbClr val="F0A22E"/>
      </a:accent1>
      <a:accent2>
        <a:srgbClr val="A5644E"/>
      </a:accent2>
      <a:accent3>
        <a:srgbClr val="B58B80"/>
      </a:accent3>
      <a:accent4>
        <a:srgbClr val="C3986D"/>
      </a:accent4>
      <a:accent5>
        <a:srgbClr val="A19574"/>
      </a:accent5>
      <a:accent6>
        <a:srgbClr val="C17529"/>
      </a:accent6>
      <a:hlink>
        <a:srgbClr val="AD1F1F"/>
      </a:hlink>
      <a:folHlink>
        <a:srgbClr val="FFC42F"/>
      </a:folHlink>
    </a:clrScheme>
    <a:fontScheme name="Vapor Trail">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lossy">
      <a:fillStyleLst>
        <a:solidFill>
          <a:schemeClr val="phClr"/>
        </a:solidFill>
        <a:gradFill rotWithShape="1">
          <a:gsLst>
            <a:gs pos="0">
              <a:schemeClr val="phClr">
                <a:tint val="62000"/>
                <a:satMod val="180000"/>
              </a:schemeClr>
            </a:gs>
            <a:gs pos="65000">
              <a:schemeClr val="phClr">
                <a:tint val="32000"/>
                <a:satMod val="250000"/>
              </a:schemeClr>
            </a:gs>
            <a:gs pos="100000">
              <a:schemeClr val="phClr">
                <a:tint val="23000"/>
                <a:satMod val="300000"/>
              </a:schemeClr>
            </a:gs>
          </a:gsLst>
          <a:lin ang="16200000" scaled="0"/>
        </a:gradFill>
        <a:gradFill rotWithShape="1">
          <a:gsLst>
            <a:gs pos="0">
              <a:schemeClr val="phClr">
                <a:shade val="15000"/>
                <a:satMod val="180000"/>
              </a:schemeClr>
            </a:gs>
            <a:gs pos="50000">
              <a:schemeClr val="phClr">
                <a:shade val="45000"/>
                <a:satMod val="170000"/>
              </a:schemeClr>
            </a:gs>
            <a:gs pos="70000">
              <a:schemeClr val="phClr">
                <a:tint val="99000"/>
                <a:shade val="65000"/>
                <a:satMod val="155000"/>
              </a:schemeClr>
            </a:gs>
            <a:gs pos="100000">
              <a:schemeClr val="phClr">
                <a:tint val="95500"/>
                <a:shade val="100000"/>
                <a:satMod val="155000"/>
              </a:schemeClr>
            </a:gs>
          </a:gsLst>
          <a:lin ang="16200000" scaled="0"/>
        </a:gradFill>
      </a:fillStyleLst>
      <a:lnStyleLst>
        <a:ln w="12700" cap="flat" cmpd="sng" algn="ctr">
          <a:solidFill>
            <a:schemeClr val="phClr">
              <a:tint val="95000"/>
              <a:shade val="95000"/>
              <a:satMod val="120000"/>
            </a:schemeClr>
          </a:solidFill>
          <a:prstDash val="solid"/>
        </a:ln>
        <a:ln w="55000" cap="flat" cmpd="thickThin" algn="ctr">
          <a:solidFill>
            <a:schemeClr val="phClr">
              <a:tint val="90000"/>
              <a:satMod val="130000"/>
            </a:schemeClr>
          </a:solidFill>
          <a:prstDash val="solid"/>
        </a:ln>
        <a:ln w="50800" cap="flat" cmpd="sng" algn="ctr">
          <a:solidFill>
            <a:schemeClr val="phClr"/>
          </a:solidFill>
          <a:prstDash val="solid"/>
        </a:ln>
      </a:lnStyleLst>
      <a:effectStyleLst>
        <a:effectStyle>
          <a:effectLst>
            <a:outerShdw blurRad="50800" dist="38100" dir="5400000" rotWithShape="0">
              <a:srgbClr val="000000">
                <a:alpha val="35000"/>
              </a:srgbClr>
            </a:outerShdw>
          </a:effectLst>
        </a:effectStyle>
        <a:effectStyle>
          <a:effectLst>
            <a:outerShdw blurRad="50800" dist="38100" dir="5400000" rotWithShape="0">
              <a:srgbClr val="000000">
                <a:alpha val="35000"/>
              </a:srgbClr>
            </a:outerShdw>
          </a:effectLst>
        </a:effectStyle>
        <a:effectStyle>
          <a:effectLst>
            <a:outerShdw blurRad="63500" dist="38100" dir="5400000" rotWithShape="0">
              <a:srgbClr val="000000">
                <a:alpha val="45000"/>
              </a:srgbClr>
            </a:outerShdw>
          </a:effectLst>
          <a:scene3d>
            <a:camera prst="orthographicFront">
              <a:rot lat="0" lon="0" rev="0"/>
            </a:camera>
            <a:lightRig rig="glow" dir="t">
              <a:rot lat="0" lon="0" rev="6360000"/>
            </a:lightRig>
          </a:scene3d>
          <a:sp3d contourW="1000" prstMaterial="flat">
            <a:bevelT w="95250" h="101600"/>
            <a:contourClr>
              <a:schemeClr val="phClr">
                <a:satMod val="300000"/>
              </a:schemeClr>
            </a:contourClr>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2013 - 2022">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2013 - 2022">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Narrow"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Tahoma"/>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Override>
</file>

<file path=docProps/app.xml><?xml version="1.0" encoding="utf-8"?>
<Properties xmlns="http://schemas.openxmlformats.org/officeDocument/2006/extended-properties" xmlns:vt="http://schemas.openxmlformats.org/officeDocument/2006/docPropsVTypes">
  <TotalTime>910</TotalTime>
  <Words>5055</Words>
  <Application>Microsoft Office PowerPoint</Application>
  <PresentationFormat>Widescreen</PresentationFormat>
  <Paragraphs>326</Paragraphs>
  <Slides>56</Slides>
  <Notes>56</Notes>
  <HiddenSlides>0</HiddenSlides>
  <MMClips>2</MMClips>
  <ScaleCrop>false</ScaleCrop>
  <HeadingPairs>
    <vt:vector size="6" baseType="variant">
      <vt:variant>
        <vt:lpstr>Fonts Used</vt:lpstr>
      </vt:variant>
      <vt:variant>
        <vt:i4>17</vt:i4>
      </vt:variant>
      <vt:variant>
        <vt:lpstr>Theme</vt:lpstr>
      </vt:variant>
      <vt:variant>
        <vt:i4>3</vt:i4>
      </vt:variant>
      <vt:variant>
        <vt:lpstr>Slide Titles</vt:lpstr>
      </vt:variant>
      <vt:variant>
        <vt:i4>56</vt:i4>
      </vt:variant>
    </vt:vector>
  </HeadingPairs>
  <TitlesOfParts>
    <vt:vector size="76" baseType="lpstr">
      <vt:lpstr>-apple-system</vt:lpstr>
      <vt:lpstr>Aptos</vt:lpstr>
      <vt:lpstr>Aptos Display</vt:lpstr>
      <vt:lpstr>Arial</vt:lpstr>
      <vt:lpstr>Calibri</vt:lpstr>
      <vt:lpstr>Century Gothic</vt:lpstr>
      <vt:lpstr>Century Schoolbook</vt:lpstr>
      <vt:lpstr>Crimson Text</vt:lpstr>
      <vt:lpstr>Exchange</vt:lpstr>
      <vt:lpstr>LabGrotesque</vt:lpstr>
      <vt:lpstr>Tw Cen MT</vt:lpstr>
      <vt:lpstr>Tw Cen MT Condensed</vt:lpstr>
      <vt:lpstr>var(--article-font-family)</vt:lpstr>
      <vt:lpstr>var(--font-crimson)</vt:lpstr>
      <vt:lpstr>var(--font-serif)</vt:lpstr>
      <vt:lpstr>var(--typography-headline-standard-xxl-font-family)</vt:lpstr>
      <vt:lpstr>Wingdings 3</vt:lpstr>
      <vt:lpstr>Office Theme</vt:lpstr>
      <vt:lpstr>Integral</vt:lpstr>
      <vt:lpstr>Vapor Trail</vt:lpstr>
      <vt:lpstr>Attracting Gen Z and Millennials to your Community</vt:lpstr>
      <vt:lpstr>PowerPoint Presentation</vt:lpstr>
      <vt:lpstr>PowerPoint Presentation</vt:lpstr>
      <vt:lpstr>PowerPoint Presentation</vt:lpstr>
      <vt:lpstr>Brat summer</vt:lpstr>
      <vt:lpstr>Communication Patterns</vt:lpstr>
      <vt:lpstr>Labor Force</vt:lpstr>
      <vt:lpstr>The great resignation</vt:lpstr>
      <vt:lpstr>U.S. Workforce growth 2023-2033</vt:lpstr>
      <vt:lpstr>Share of Adult Population</vt:lpstr>
      <vt:lpstr>Labor Force in 2025 (in millions)</vt:lpstr>
      <vt:lpstr>Mean center of US population</vt:lpstr>
      <vt:lpstr>Rise of the Pint-Size Startup is              Reshaping the U.S. Economy</vt:lpstr>
      <vt:lpstr>DMOs</vt:lpstr>
      <vt:lpstr>PowerPoint Presentation</vt:lpstr>
      <vt:lpstr>PowerPoint Presentation</vt:lpstr>
      <vt:lpstr>PowerPoint Presentation</vt:lpstr>
      <vt:lpstr>PowerPoint Presentation</vt:lpstr>
      <vt:lpstr>PowerPoint Presentation</vt:lpstr>
      <vt:lpstr>Diversity</vt:lpstr>
      <vt:lpstr>Gen Z observations</vt:lpstr>
      <vt:lpstr>Observations of Zers</vt:lpstr>
      <vt:lpstr>Authentic Self</vt:lpstr>
      <vt:lpstr>Mental Health</vt:lpstr>
      <vt:lpstr>PowerPoint Presentation</vt:lpstr>
      <vt:lpstr>Conflict resolution</vt:lpstr>
      <vt:lpstr>#1 Concern: Climate Change</vt:lpstr>
      <vt:lpstr>Rules for Sustainable Tourism</vt:lpstr>
      <vt:lpstr>The subject of affordable housing</vt:lpstr>
      <vt:lpstr>PowerPoint Presentation</vt:lpstr>
      <vt:lpstr>Jackson, Wyoming</vt:lpstr>
      <vt:lpstr>PowerPoint Presentation</vt:lpstr>
      <vt:lpstr>PowerPoint Presentation</vt:lpstr>
      <vt:lpstr>how important are these to learn about music?</vt:lpstr>
      <vt:lpstr>sites used to learn about music</vt:lpstr>
      <vt:lpstr>PowerPoint Presentation</vt:lpstr>
      <vt:lpstr>experiences</vt:lpstr>
      <vt:lpstr>wellness</vt:lpstr>
      <vt:lpstr>PowerPoint Presentation</vt:lpstr>
      <vt:lpstr>Forest bathing</vt:lpstr>
      <vt:lpstr>Healing power of water</vt:lpstr>
      <vt:lpstr>Travel survey</vt:lpstr>
      <vt:lpstr>Please rank these in terms of importance to you when you take a trip? (1 to 5)</vt:lpstr>
      <vt:lpstr>What does relaxation mean to you?</vt:lpstr>
      <vt:lpstr>I use this to help make travel decisions</vt:lpstr>
      <vt:lpstr>What’s your usual motivation to attend an event?</vt:lpstr>
      <vt:lpstr>What specific travel and hospitality websites do you use?</vt:lpstr>
      <vt:lpstr>The platforms I use first to help me make hospitality and travel decisions are </vt:lpstr>
      <vt:lpstr>At this stage in life, I prefer to travel with </vt:lpstr>
      <vt:lpstr>The most important factor when I make a travel decision is</vt:lpstr>
      <vt:lpstr>How are Gen Zers different from other generations when it comes to hospitality decisions?</vt:lpstr>
      <vt:lpstr>Future Employees</vt:lpstr>
      <vt:lpstr>solutions</vt:lpstr>
      <vt:lpstr>Working on vacation</vt:lpstr>
      <vt:lpstr>PowerPoint Presentation</vt:lpstr>
      <vt:lpstr>Thank you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Neville</dc:creator>
  <cp:lastModifiedBy>Neville Bhada</cp:lastModifiedBy>
  <cp:revision>56</cp:revision>
  <cp:lastPrinted>2024-09-16T18:35:41Z</cp:lastPrinted>
  <dcterms:created xsi:type="dcterms:W3CDTF">2024-07-25T18:38:56Z</dcterms:created>
  <dcterms:modified xsi:type="dcterms:W3CDTF">2024-09-24T15:14:11Z</dcterms:modified>
</cp:coreProperties>
</file>