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56" r:id="rId5"/>
    <p:sldId id="262" r:id="rId6"/>
    <p:sldId id="275" r:id="rId7"/>
    <p:sldId id="276" r:id="rId8"/>
    <p:sldId id="277" r:id="rId9"/>
    <p:sldId id="278" r:id="rId10"/>
    <p:sldId id="279" r:id="rId11"/>
    <p:sldId id="280" r:id="rId12"/>
    <p:sldId id="281" r:id="rId13"/>
    <p:sldId id="284" r:id="rId14"/>
    <p:sldId id="282" r:id="rId15"/>
    <p:sldId id="285" r:id="rId16"/>
    <p:sldId id="289" r:id="rId17"/>
    <p:sldId id="290" r:id="rId18"/>
    <p:sldId id="288" r:id="rId19"/>
    <p:sldId id="287" r:id="rId20"/>
    <p:sldId id="320" r:id="rId21"/>
    <p:sldId id="291" r:id="rId22"/>
    <p:sldId id="292" r:id="rId23"/>
    <p:sldId id="294" r:id="rId24"/>
    <p:sldId id="295" r:id="rId25"/>
    <p:sldId id="297" r:id="rId26"/>
    <p:sldId id="316" r:id="rId27"/>
    <p:sldId id="317" r:id="rId28"/>
    <p:sldId id="298" r:id="rId29"/>
    <p:sldId id="299" r:id="rId30"/>
    <p:sldId id="300" r:id="rId31"/>
    <p:sldId id="301" r:id="rId32"/>
    <p:sldId id="302" r:id="rId33"/>
    <p:sldId id="307" r:id="rId34"/>
    <p:sldId id="308" r:id="rId35"/>
    <p:sldId id="304" r:id="rId36"/>
    <p:sldId id="305" r:id="rId37"/>
    <p:sldId id="306" r:id="rId38"/>
    <p:sldId id="318" r:id="rId39"/>
    <p:sldId id="319" r:id="rId4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706" autoAdjust="0"/>
  </p:normalViewPr>
  <p:slideViewPr>
    <p:cSldViewPr>
      <p:cViewPr>
        <p:scale>
          <a:sx n="92" d="100"/>
          <a:sy n="92" d="100"/>
        </p:scale>
        <p:origin x="356" y="336"/>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9/24/2024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9/24/2024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11</a:t>
            </a:fld>
            <a:endParaRPr lang="en-US"/>
          </a:p>
        </p:txBody>
      </p:sp>
    </p:spTree>
    <p:extLst>
      <p:ext uri="{BB962C8B-B14F-4D97-AF65-F5344CB8AC3E}">
        <p14:creationId xmlns:p14="http://schemas.microsoft.com/office/powerpoint/2010/main" val="106385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302059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395325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154215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5</a:t>
            </a:fld>
            <a:endParaRPr lang="en-US"/>
          </a:p>
        </p:txBody>
      </p:sp>
    </p:spTree>
    <p:extLst>
      <p:ext uri="{BB962C8B-B14F-4D97-AF65-F5344CB8AC3E}">
        <p14:creationId xmlns:p14="http://schemas.microsoft.com/office/powerpoint/2010/main" val="259639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6</a:t>
            </a:fld>
            <a:endParaRPr lang="en-US"/>
          </a:p>
        </p:txBody>
      </p:sp>
    </p:spTree>
    <p:extLst>
      <p:ext uri="{BB962C8B-B14F-4D97-AF65-F5344CB8AC3E}">
        <p14:creationId xmlns:p14="http://schemas.microsoft.com/office/powerpoint/2010/main" val="78276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7</a:t>
            </a:fld>
            <a:endParaRPr lang="en-US"/>
          </a:p>
        </p:txBody>
      </p:sp>
    </p:spTree>
    <p:extLst>
      <p:ext uri="{BB962C8B-B14F-4D97-AF65-F5344CB8AC3E}">
        <p14:creationId xmlns:p14="http://schemas.microsoft.com/office/powerpoint/2010/main" val="174068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8</a:t>
            </a:fld>
            <a:endParaRPr lang="en-US"/>
          </a:p>
        </p:txBody>
      </p:sp>
    </p:spTree>
    <p:extLst>
      <p:ext uri="{BB962C8B-B14F-4D97-AF65-F5344CB8AC3E}">
        <p14:creationId xmlns:p14="http://schemas.microsoft.com/office/powerpoint/2010/main" val="351677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9</a:t>
            </a:fld>
            <a:endParaRPr lang="en-US"/>
          </a:p>
        </p:txBody>
      </p:sp>
    </p:spTree>
    <p:extLst>
      <p:ext uri="{BB962C8B-B14F-4D97-AF65-F5344CB8AC3E}">
        <p14:creationId xmlns:p14="http://schemas.microsoft.com/office/powerpoint/2010/main" val="161648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10</a:t>
            </a:fld>
            <a:endParaRPr lang="en-US"/>
          </a:p>
        </p:txBody>
      </p:sp>
    </p:spTree>
    <p:extLst>
      <p:ext uri="{BB962C8B-B14F-4D97-AF65-F5344CB8AC3E}">
        <p14:creationId xmlns:p14="http://schemas.microsoft.com/office/powerpoint/2010/main" val="95637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7AADB2B-FA00-4A40-905A-9E2DE0261122}" type="datetime1">
              <a:rPr lang="en-US" smtClean="0"/>
              <a:t>9/25/2024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2EAEFBF-2AB4-4725-9163-BD55D7CF9589}" type="datetime1">
              <a:rPr lang="en-US" smtClean="0"/>
              <a:t>9/25/2024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DE99A13-E06F-4F8E-96EF-C86A23D21B01}" type="datetime1">
              <a:rPr lang="en-US" smtClean="0"/>
              <a:t>9/25/2024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A93E40D-31BD-45A3-9DC7-8AFF84EAF640}" type="datetime1">
              <a:rPr lang="en-US" smtClean="0"/>
              <a:t>9/25/2024</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D8E7493-48A1-4D46-B8E6-A20DB47BF9C8}" type="datetime1">
              <a:rPr lang="en-US" smtClean="0"/>
              <a:t>9/25/2024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57879E7-80B5-4A3B-AB2F-27F0169157B7}" type="datetime1">
              <a:rPr lang="en-US" smtClean="0"/>
              <a:t>9/25/2024</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0105970-F484-4D5F-B5A1-9BE946B44D5E}" type="datetime1">
              <a:rPr lang="en-US" smtClean="0"/>
              <a:t>9/25/2024</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35707-BB6D-4900-BBCF-E7B11891036D}" type="datetime1">
              <a:rPr lang="en-US" smtClean="0"/>
              <a:t>9/25/2024</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149C04F-1607-40A7-9992-B6CECF09063E}" type="datetime1">
              <a:rPr lang="en-US" smtClean="0"/>
              <a:t>9/25/2024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FB334D7-227B-4715-8B21-DFA69E266827}" type="datetime1">
              <a:rPr lang="en-US" smtClean="0"/>
              <a:t>9/25/2024</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31D698A2-0041-4F99-AB5F-E60D0B5D76EB}" type="datetime1">
              <a:rPr lang="en-US" smtClean="0"/>
              <a:t>9/25/2024</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prod-tableau-embedded.placer.ai/#/workbooks/6186/view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jngreen@jsu.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using placer.ai to leverage data insights for strategic partner collaboration</a:t>
            </a:r>
          </a:p>
        </p:txBody>
      </p:sp>
      <p:sp>
        <p:nvSpPr>
          <p:cNvPr id="4" name="Subtitle 2">
            <a:extLst>
              <a:ext uri="{FF2B5EF4-FFF2-40B4-BE49-F238E27FC236}">
                <a16:creationId xmlns:a16="http://schemas.microsoft.com/office/drawing/2014/main" id="{3D6993FA-86A3-7AC3-BB9F-206A7EC84366}"/>
              </a:ext>
            </a:extLst>
          </p:cNvPr>
          <p:cNvSpPr txBox="1">
            <a:spLocks/>
          </p:cNvSpPr>
          <p:nvPr/>
        </p:nvSpPr>
        <p:spPr>
          <a:xfrm>
            <a:off x="1217613" y="5181600"/>
            <a:ext cx="4987793" cy="12639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r>
              <a:rPr lang="en-US" b="1" dirty="0"/>
              <a:t>Jennifer Green, Director</a:t>
            </a:r>
          </a:p>
          <a:p>
            <a:r>
              <a:rPr lang="en-US" sz="1800" dirty="0"/>
              <a:t>Jax State Center for Economic Development &amp; Business Research</a:t>
            </a:r>
          </a:p>
        </p:txBody>
      </p:sp>
      <p:pic>
        <p:nvPicPr>
          <p:cNvPr id="11" name="Picture 10" descr="A close up of a sign&#10;&#10;Description automatically generated">
            <a:extLst>
              <a:ext uri="{FF2B5EF4-FFF2-40B4-BE49-F238E27FC236}">
                <a16:creationId xmlns:a16="http://schemas.microsoft.com/office/drawing/2014/main" id="{6309708E-DB54-8DE5-88A0-2A068ABDF680}"/>
              </a:ext>
            </a:extLst>
          </p:cNvPr>
          <p:cNvPicPr>
            <a:picLocks noChangeAspect="1"/>
          </p:cNvPicPr>
          <p:nvPr/>
        </p:nvPicPr>
        <p:blipFill>
          <a:blip r:embed="rId2"/>
          <a:stretch>
            <a:fillRect/>
          </a:stretch>
        </p:blipFill>
        <p:spPr>
          <a:xfrm>
            <a:off x="5789612" y="5194738"/>
            <a:ext cx="4425696" cy="807720"/>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256308"/>
            <a:ext cx="10591798" cy="1096962"/>
          </a:xfrm>
        </p:spPr>
        <p:txBody>
          <a:bodyPr>
            <a:normAutofit/>
          </a:bodyPr>
          <a:lstStyle/>
          <a:p>
            <a:r>
              <a:rPr lang="en-US" b="1" dirty="0"/>
              <a:t>Where does Placer.ai source its data?</a:t>
            </a:r>
          </a:p>
        </p:txBody>
      </p:sp>
      <p:sp>
        <p:nvSpPr>
          <p:cNvPr id="3" name="Content Placeholder 2"/>
          <p:cNvSpPr>
            <a:spLocks noGrp="1"/>
          </p:cNvSpPr>
          <p:nvPr>
            <p:ph idx="1"/>
          </p:nvPr>
        </p:nvSpPr>
        <p:spPr>
          <a:xfrm>
            <a:off x="665306" y="1676399"/>
            <a:ext cx="10382106" cy="4953001"/>
          </a:xfrm>
        </p:spPr>
        <p:txBody>
          <a:bodyPr>
            <a:normAutofit/>
          </a:bodyPr>
          <a:lstStyle/>
          <a:p>
            <a:pPr marL="45720" indent="0" algn="l">
              <a:buNone/>
            </a:pPr>
            <a:r>
              <a:rPr lang="en-US" b="0" i="0" dirty="0">
                <a:effectLst/>
                <a:latin typeface="Century Gothic" panose="020B0502020202020204" pitchFamily="34" charset="0"/>
              </a:rPr>
              <a:t>Placer.ai does not collect location data directly from consumers. Instead, this data is obtained from hundreds of partner mobile applications that collect data from mobile devices. We partner with a wide range of companies who have apps across various different categories (i.e., coupons, travel, games, etc.), which altogether generate a diverse panel of more than 25 million monthly average users from which we collect our data. </a:t>
            </a:r>
            <a:r>
              <a:rPr lang="en-US" b="0" i="0" dirty="0" err="1">
                <a:effectLst/>
                <a:latin typeface="Century Gothic" panose="020B0502020202020204" pitchFamily="34" charset="0"/>
              </a:rPr>
              <a:t>Placer.ai’s</a:t>
            </a:r>
            <a:r>
              <a:rPr lang="en-US" b="0" i="0" dirty="0">
                <a:effectLst/>
                <a:latin typeface="Century Gothic" panose="020B0502020202020204" pitchFamily="34" charset="0"/>
              </a:rPr>
              <a:t> partners ensure compliance with all privacy laws and regulations in their data collection practices.</a:t>
            </a:r>
          </a:p>
          <a:p>
            <a:pPr marL="45720" indent="0" algn="l">
              <a:buNone/>
            </a:pPr>
            <a:r>
              <a:rPr lang="en-US" b="0" i="0" dirty="0">
                <a:effectLst/>
                <a:latin typeface="Century Gothic" panose="020B0502020202020204" pitchFamily="34" charset="0"/>
              </a:rPr>
              <a:t>Utilizing this data, Placer.ai leverages machine learning and advanced algorithms to accurately estimate visits to locations across the United States.</a:t>
            </a:r>
          </a:p>
        </p:txBody>
      </p:sp>
      <p:sp>
        <p:nvSpPr>
          <p:cNvPr id="2" name="Slide Number Placeholder 1">
            <a:extLst>
              <a:ext uri="{FF2B5EF4-FFF2-40B4-BE49-F238E27FC236}">
                <a16:creationId xmlns:a16="http://schemas.microsoft.com/office/drawing/2014/main" id="{FDDE30CD-0E26-7718-0159-E8A2E1E9ADA0}"/>
              </a:ext>
            </a:extLst>
          </p:cNvPr>
          <p:cNvSpPr>
            <a:spLocks noGrp="1"/>
          </p:cNvSpPr>
          <p:nvPr>
            <p:ph type="sldNum" sz="quarter" idx="12"/>
          </p:nvPr>
        </p:nvSpPr>
        <p:spPr/>
        <p:txBody>
          <a:bodyPr/>
          <a:lstStyle/>
          <a:p>
            <a:fld id="{F36C87F6-986D-49E6-AF40-1B3A1EE8064D}" type="slidenum">
              <a:rPr lang="en-US" smtClean="0"/>
              <a:t>10</a:t>
            </a:fld>
            <a:endParaRPr lang="en-US"/>
          </a:p>
        </p:txBody>
      </p:sp>
    </p:spTree>
    <p:extLst>
      <p:ext uri="{BB962C8B-B14F-4D97-AF65-F5344CB8AC3E}">
        <p14:creationId xmlns:p14="http://schemas.microsoft.com/office/powerpoint/2010/main" val="1245527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10515598" cy="944562"/>
          </a:xfrm>
        </p:spPr>
        <p:txBody>
          <a:bodyPr>
            <a:normAutofit fontScale="90000"/>
          </a:bodyPr>
          <a:lstStyle/>
          <a:p>
            <a:r>
              <a:rPr lang="en-US" b="1" dirty="0"/>
              <a:t>Examples of projects we’ve conducted</a:t>
            </a:r>
          </a:p>
        </p:txBody>
      </p:sp>
      <p:sp>
        <p:nvSpPr>
          <p:cNvPr id="3" name="Content Placeholder 2"/>
          <p:cNvSpPr>
            <a:spLocks noGrp="1"/>
          </p:cNvSpPr>
          <p:nvPr>
            <p:ph idx="1"/>
          </p:nvPr>
        </p:nvSpPr>
        <p:spPr>
          <a:xfrm>
            <a:off x="1217614" y="1828800"/>
            <a:ext cx="9753600" cy="4754562"/>
          </a:xfrm>
        </p:spPr>
        <p:txBody>
          <a:bodyPr>
            <a:normAutofit fontScale="92500" lnSpcReduction="10000"/>
          </a:bodyPr>
          <a:lstStyle/>
          <a:p>
            <a:pPr marL="457200" indent="-457200">
              <a:lnSpc>
                <a:spcPct val="107000"/>
              </a:lnSpc>
              <a:spcBef>
                <a:spcPts val="0"/>
              </a:spcBef>
              <a:spcAft>
                <a:spcPts val="800"/>
              </a:spcAft>
            </a:pPr>
            <a:r>
              <a:rPr lang="en-US" sz="2800" kern="100" dirty="0">
                <a:latin typeface="Century Gothic" panose="020B0502020202020204" pitchFamily="34" charset="0"/>
                <a:ea typeface="Aptos" panose="020B0004020202020204" pitchFamily="34" charset="0"/>
                <a:cs typeface="Times New Roman" panose="02020603050405020304" pitchFamily="18" charset="0"/>
              </a:rPr>
              <a:t>Flagg Mountain, </a:t>
            </a:r>
            <a:r>
              <a:rPr lang="en-US" sz="2800" kern="100" dirty="0" err="1">
                <a:latin typeface="Century Gothic" panose="020B0502020202020204" pitchFamily="34" charset="0"/>
                <a:ea typeface="Aptos" panose="020B0004020202020204" pitchFamily="34" charset="0"/>
                <a:cs typeface="Times New Roman" panose="02020603050405020304" pitchFamily="18" charset="0"/>
              </a:rPr>
              <a:t>Weogufka</a:t>
            </a:r>
            <a:r>
              <a:rPr lang="en-US" sz="2800" kern="100" dirty="0">
                <a:latin typeface="Century Gothic" panose="020B0502020202020204" pitchFamily="34" charset="0"/>
                <a:ea typeface="Aptos" panose="020B0004020202020204" pitchFamily="34" charset="0"/>
                <a:cs typeface="Times New Roman" panose="02020603050405020304" pitchFamily="18" charset="0"/>
              </a:rPr>
              <a:t>, AL</a:t>
            </a:r>
            <a:endParaRPr lang="en-US" sz="2800" dirty="0">
              <a:latin typeface="Century Gothic" panose="020B0502020202020204" pitchFamily="34" charset="0"/>
              <a:ea typeface="Aptos" panose="020B0004020202020204" pitchFamily="34" charset="0"/>
              <a:cs typeface="Times New Roman" panose="02020603050405020304" pitchFamily="18" charset="0"/>
            </a:endParaRPr>
          </a:p>
          <a:p>
            <a:pPr marL="457200" indent="-457200">
              <a:lnSpc>
                <a:spcPct val="107000"/>
              </a:lnSpc>
              <a:spcBef>
                <a:spcPts val="0"/>
              </a:spcBef>
              <a:spcAft>
                <a:spcPts val="800"/>
              </a:spcAft>
            </a:pPr>
            <a:r>
              <a:rPr lang="en-US" sz="2800" dirty="0">
                <a:latin typeface="Century Gothic" panose="020B0502020202020204" pitchFamily="34" charset="0"/>
                <a:ea typeface="Aptos" panose="020B0004020202020204" pitchFamily="34" charset="0"/>
                <a:cs typeface="Times New Roman" panose="02020603050405020304" pitchFamily="18" charset="0"/>
              </a:rPr>
              <a:t>Cherokee Rock Village, Cherokee County, AL</a:t>
            </a:r>
            <a:endParaRPr lang="en-US" sz="2800" kern="100" dirty="0">
              <a:latin typeface="Century Gothic" panose="020B0502020202020204" pitchFamily="34" charset="0"/>
              <a:ea typeface="Aptos" panose="020B0004020202020204" pitchFamily="34" charset="0"/>
              <a:cs typeface="Times New Roman" panose="02020603050405020304" pitchFamily="18" charset="0"/>
            </a:endParaRPr>
          </a:p>
          <a:p>
            <a:pPr marL="457200" indent="-457200">
              <a:lnSpc>
                <a:spcPct val="107000"/>
              </a:lnSpc>
              <a:spcBef>
                <a:spcPts val="0"/>
              </a:spcBef>
              <a:spcAft>
                <a:spcPts val="800"/>
              </a:spcAft>
            </a:pPr>
            <a:r>
              <a:rPr lang="en-US" sz="2800" kern="100" dirty="0">
                <a:latin typeface="Century Gothic" panose="020B0502020202020204" pitchFamily="34" charset="0"/>
                <a:ea typeface="Aptos" panose="020B0004020202020204" pitchFamily="34" charset="0"/>
                <a:cs typeface="Times New Roman" panose="02020603050405020304" pitchFamily="18" charset="0"/>
              </a:rPr>
              <a:t>Hugh S. </a:t>
            </a:r>
            <a:r>
              <a:rPr lang="en-US" sz="2800" kern="100" dirty="0" err="1">
                <a:latin typeface="Century Gothic" panose="020B0502020202020204" pitchFamily="34" charset="0"/>
                <a:ea typeface="Aptos" panose="020B0004020202020204" pitchFamily="34" charset="0"/>
                <a:cs typeface="Times New Roman" panose="02020603050405020304" pitchFamily="18" charset="0"/>
              </a:rPr>
              <a:t>Branyon</a:t>
            </a:r>
            <a:r>
              <a:rPr lang="en-US" sz="2800" kern="100" dirty="0">
                <a:latin typeface="Century Gothic" panose="020B0502020202020204" pitchFamily="34" charset="0"/>
                <a:ea typeface="Aptos" panose="020B0004020202020204" pitchFamily="34" charset="0"/>
                <a:cs typeface="Times New Roman" panose="02020603050405020304" pitchFamily="18" charset="0"/>
              </a:rPr>
              <a:t> Backcountry Trails, Gulf Shores, AL</a:t>
            </a:r>
          </a:p>
          <a:p>
            <a:pPr marL="457200" indent="-457200">
              <a:lnSpc>
                <a:spcPct val="107000"/>
              </a:lnSpc>
              <a:spcBef>
                <a:spcPts val="0"/>
              </a:spcBef>
              <a:spcAft>
                <a:spcPts val="800"/>
              </a:spcAft>
            </a:pPr>
            <a:r>
              <a:rPr lang="en-US" sz="2800" kern="100" dirty="0">
                <a:effectLst/>
                <a:latin typeface="Century Gothic" panose="020B0502020202020204" pitchFamily="34" charset="0"/>
                <a:ea typeface="Aptos" panose="020B0004020202020204" pitchFamily="34" charset="0"/>
                <a:cs typeface="Times New Roman" panose="02020603050405020304" pitchFamily="18" charset="0"/>
              </a:rPr>
              <a:t>Gulf State Park, Gulf Shores, AL</a:t>
            </a:r>
          </a:p>
          <a:p>
            <a:pPr marL="457200" indent="-457200">
              <a:lnSpc>
                <a:spcPct val="107000"/>
              </a:lnSpc>
              <a:spcBef>
                <a:spcPts val="0"/>
              </a:spcBef>
              <a:spcAft>
                <a:spcPts val="800"/>
              </a:spcAft>
            </a:pPr>
            <a:r>
              <a:rPr lang="en-US" sz="2800" kern="100" dirty="0">
                <a:effectLst/>
                <a:latin typeface="Century Gothic" panose="020B0502020202020204" pitchFamily="34" charset="0"/>
                <a:ea typeface="Aptos" panose="020B0004020202020204" pitchFamily="34" charset="0"/>
                <a:cs typeface="Times New Roman" panose="02020603050405020304" pitchFamily="18" charset="0"/>
              </a:rPr>
              <a:t>Various </a:t>
            </a:r>
            <a:r>
              <a:rPr lang="en-US" sz="2800" kern="100" dirty="0">
                <a:latin typeface="Century Gothic" panose="020B0502020202020204" pitchFamily="34" charset="0"/>
                <a:ea typeface="Aptos" panose="020B0004020202020204" pitchFamily="34" charset="0"/>
                <a:cs typeface="Times New Roman" panose="02020603050405020304" pitchFamily="18" charset="0"/>
              </a:rPr>
              <a:t>Downtown Festivals across Alabama</a:t>
            </a:r>
            <a:endParaRPr lang="en-US" sz="28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457200" indent="-457200">
              <a:lnSpc>
                <a:spcPct val="107000"/>
              </a:lnSpc>
              <a:spcBef>
                <a:spcPts val="0"/>
              </a:spcBef>
              <a:spcAft>
                <a:spcPts val="800"/>
              </a:spcAft>
            </a:pPr>
            <a:r>
              <a:rPr lang="en-US" sz="2800" kern="100" dirty="0">
                <a:latin typeface="Century Gothic" panose="020B0502020202020204" pitchFamily="34" charset="0"/>
                <a:ea typeface="Aptos" panose="020B0004020202020204" pitchFamily="34" charset="0"/>
                <a:cs typeface="Times New Roman" panose="02020603050405020304" pitchFamily="18" charset="0"/>
              </a:rPr>
              <a:t>Calhoun County, AL Recreation Trails</a:t>
            </a:r>
          </a:p>
          <a:p>
            <a:pPr marL="685800" lvl="1" indent="-457200">
              <a:lnSpc>
                <a:spcPct val="107000"/>
              </a:lnSpc>
              <a:spcBef>
                <a:spcPts val="0"/>
              </a:spcBef>
              <a:spcAft>
                <a:spcPts val="800"/>
              </a:spcAft>
            </a:pPr>
            <a:r>
              <a:rPr lang="en-US" sz="1800" kern="100" dirty="0">
                <a:latin typeface="Century Gothic" panose="020B0502020202020204" pitchFamily="34" charset="0"/>
                <a:ea typeface="Aptos" panose="020B0004020202020204" pitchFamily="34" charset="0"/>
                <a:cs typeface="Times New Roman" panose="02020603050405020304" pitchFamily="18" charset="0"/>
              </a:rPr>
              <a:t>Chief </a:t>
            </a:r>
            <a:r>
              <a:rPr lang="en-US" sz="1800" kern="100" dirty="0" err="1">
                <a:latin typeface="Century Gothic" panose="020B0502020202020204" pitchFamily="34" charset="0"/>
                <a:ea typeface="Aptos" panose="020B0004020202020204" pitchFamily="34" charset="0"/>
                <a:cs typeface="Times New Roman" panose="02020603050405020304" pitchFamily="18" charset="0"/>
              </a:rPr>
              <a:t>Ladiga</a:t>
            </a:r>
            <a:r>
              <a:rPr lang="en-US" sz="1800" kern="100" dirty="0">
                <a:latin typeface="Century Gothic" panose="020B0502020202020204" pitchFamily="34" charset="0"/>
                <a:ea typeface="Aptos" panose="020B0004020202020204" pitchFamily="34" charset="0"/>
                <a:cs typeface="Times New Roman" panose="02020603050405020304" pitchFamily="18" charset="0"/>
              </a:rPr>
              <a:t> Trail</a:t>
            </a:r>
          </a:p>
          <a:p>
            <a:pPr marL="685800" lvl="1" indent="-457200">
              <a:lnSpc>
                <a:spcPct val="107000"/>
              </a:lnSpc>
              <a:spcBef>
                <a:spcPts val="0"/>
              </a:spcBef>
              <a:spcAft>
                <a:spcPts val="800"/>
              </a:spcAft>
            </a:pPr>
            <a:r>
              <a:rPr lang="en-US" sz="1800" kern="100" dirty="0">
                <a:latin typeface="Century Gothic" panose="020B0502020202020204" pitchFamily="34" charset="0"/>
                <a:ea typeface="Aptos" panose="020B0004020202020204" pitchFamily="34" charset="0"/>
                <a:cs typeface="Times New Roman" panose="02020603050405020304" pitchFamily="18" charset="0"/>
              </a:rPr>
              <a:t>Coldwater Mountain Bike Trails</a:t>
            </a:r>
          </a:p>
          <a:p>
            <a:pPr marL="685800" lvl="1" indent="-457200">
              <a:lnSpc>
                <a:spcPct val="107000"/>
              </a:lnSpc>
              <a:spcBef>
                <a:spcPts val="0"/>
              </a:spcBef>
              <a:spcAft>
                <a:spcPts val="800"/>
              </a:spcAft>
            </a:pPr>
            <a:r>
              <a:rPr lang="en-US" sz="1800" kern="100" dirty="0">
                <a:latin typeface="Century Gothic" panose="020B0502020202020204" pitchFamily="34" charset="0"/>
                <a:ea typeface="Aptos" panose="020B0004020202020204" pitchFamily="34" charset="0"/>
                <a:cs typeface="Times New Roman" panose="02020603050405020304" pitchFamily="18" charset="0"/>
              </a:rPr>
              <a:t>Camp McClellan Horse Trails</a:t>
            </a:r>
          </a:p>
          <a:p>
            <a:pPr marL="685800" lvl="1" indent="-457200">
              <a:lnSpc>
                <a:spcPct val="107000"/>
              </a:lnSpc>
              <a:spcBef>
                <a:spcPts val="0"/>
              </a:spcBef>
              <a:spcAft>
                <a:spcPts val="800"/>
              </a:spcAft>
            </a:pPr>
            <a:r>
              <a:rPr lang="en-US" sz="1800" kern="100" dirty="0">
                <a:latin typeface="Century Gothic" panose="020B0502020202020204" pitchFamily="34" charset="0"/>
                <a:ea typeface="Aptos" panose="020B0004020202020204" pitchFamily="34" charset="0"/>
                <a:cs typeface="Times New Roman" panose="02020603050405020304" pitchFamily="18" charset="0"/>
              </a:rPr>
              <a:t>McClellan Multi-Use Trails</a:t>
            </a:r>
          </a:p>
          <a:p>
            <a:pPr marL="685800" lvl="1" indent="-457200">
              <a:lnSpc>
                <a:spcPct val="107000"/>
              </a:lnSpc>
              <a:spcBef>
                <a:spcPts val="0"/>
              </a:spcBef>
              <a:spcAft>
                <a:spcPts val="800"/>
              </a:spcAft>
            </a:pPr>
            <a:endParaRPr lang="en-US" sz="1800" kern="100" dirty="0">
              <a:latin typeface="Century Gothic" panose="020B0502020202020204" pitchFamily="34" charset="0"/>
              <a:ea typeface="Aptos" panose="020B0004020202020204" pitchFamily="34" charset="0"/>
              <a:cs typeface="Times New Roman" panose="02020603050405020304" pitchFamily="18" charset="0"/>
            </a:endParaRPr>
          </a:p>
          <a:p>
            <a:pPr marL="457200" indent="-457200">
              <a:lnSpc>
                <a:spcPct val="107000"/>
              </a:lnSpc>
              <a:spcBef>
                <a:spcPts val="0"/>
              </a:spcBef>
              <a:spcAft>
                <a:spcPts val="800"/>
              </a:spcAft>
            </a:pPr>
            <a:endParaRPr lang="en-US" sz="2800" kern="100" dirty="0">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DA2A0BE-AA86-D3DF-06B1-03B1DA8A2367}"/>
              </a:ext>
            </a:extLst>
          </p:cNvPr>
          <p:cNvSpPr>
            <a:spLocks noGrp="1"/>
          </p:cNvSpPr>
          <p:nvPr>
            <p:ph type="sldNum" sz="quarter" idx="12"/>
          </p:nvPr>
        </p:nvSpPr>
        <p:spPr/>
        <p:txBody>
          <a:bodyPr/>
          <a:lstStyle/>
          <a:p>
            <a:fld id="{F36C87F6-986D-49E6-AF40-1B3A1EE8064D}" type="slidenum">
              <a:rPr lang="en-US" smtClean="0"/>
              <a:t>11</a:t>
            </a:fld>
            <a:endParaRPr lang="en-US"/>
          </a:p>
        </p:txBody>
      </p:sp>
    </p:spTree>
    <p:extLst>
      <p:ext uri="{BB962C8B-B14F-4D97-AF65-F5344CB8AC3E}">
        <p14:creationId xmlns:p14="http://schemas.microsoft.com/office/powerpoint/2010/main" val="3861473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Data uses</a:t>
            </a:r>
          </a:p>
        </p:txBody>
      </p:sp>
      <p:sp>
        <p:nvSpPr>
          <p:cNvPr id="3" name="Content Placeholder 2"/>
          <p:cNvSpPr>
            <a:spLocks noGrp="1"/>
          </p:cNvSpPr>
          <p:nvPr>
            <p:ph idx="1"/>
          </p:nvPr>
        </p:nvSpPr>
        <p:spPr>
          <a:xfrm>
            <a:off x="1217614" y="1828800"/>
            <a:ext cx="9753600" cy="4754562"/>
          </a:xfrm>
        </p:spPr>
        <p:txBody>
          <a:bodyPr>
            <a:normAutofit/>
          </a:bodyPr>
          <a:lstStyle/>
          <a:p>
            <a:pPr marL="685800" lvl="1" indent="-457200">
              <a:lnSpc>
                <a:spcPct val="107000"/>
              </a:lnSpc>
              <a:spcBef>
                <a:spcPts val="0"/>
              </a:spcBef>
              <a:spcAft>
                <a:spcPts val="800"/>
              </a:spcAft>
            </a:pPr>
            <a:endParaRPr lang="en-US" sz="1800" kern="100" dirty="0">
              <a:latin typeface="Century Gothic" panose="020B0502020202020204" pitchFamily="34" charset="0"/>
              <a:ea typeface="Aptos" panose="020B0004020202020204" pitchFamily="34" charset="0"/>
              <a:cs typeface="Times New Roman" panose="02020603050405020304" pitchFamily="18" charset="0"/>
            </a:endParaRPr>
          </a:p>
          <a:p>
            <a:pPr marL="457200" indent="-457200">
              <a:lnSpc>
                <a:spcPct val="107000"/>
              </a:lnSpc>
              <a:spcBef>
                <a:spcPts val="0"/>
              </a:spcBef>
              <a:spcAft>
                <a:spcPts val="800"/>
              </a:spcAft>
            </a:pPr>
            <a:r>
              <a:rPr lang="en-US" sz="2800" kern="100" dirty="0">
                <a:ea typeface="Aptos" panose="020B0004020202020204" pitchFamily="34" charset="0"/>
                <a:cs typeface="Times New Roman" panose="02020603050405020304" pitchFamily="18" charset="0"/>
              </a:rPr>
              <a:t>Identify and grow sponsors for an event</a:t>
            </a:r>
          </a:p>
          <a:p>
            <a:pPr marL="457200" indent="-457200">
              <a:lnSpc>
                <a:spcPct val="107000"/>
              </a:lnSpc>
              <a:spcBef>
                <a:spcPts val="0"/>
              </a:spcBef>
              <a:spcAft>
                <a:spcPts val="800"/>
              </a:spcAft>
            </a:pPr>
            <a:r>
              <a:rPr lang="en-US" sz="2800" kern="100" dirty="0">
                <a:effectLst/>
                <a:ea typeface="Aptos" panose="020B0004020202020204" pitchFamily="34" charset="0"/>
                <a:cs typeface="Times New Roman" panose="02020603050405020304" pitchFamily="18" charset="0"/>
              </a:rPr>
              <a:t>See past attendance to gauge current usage</a:t>
            </a:r>
          </a:p>
          <a:p>
            <a:pPr marL="457200" indent="-457200">
              <a:lnSpc>
                <a:spcPct val="107000"/>
              </a:lnSpc>
              <a:spcBef>
                <a:spcPts val="0"/>
              </a:spcBef>
              <a:spcAft>
                <a:spcPts val="800"/>
              </a:spcAft>
            </a:pPr>
            <a:r>
              <a:rPr lang="en-US" sz="2800" kern="100" dirty="0">
                <a:ea typeface="Aptos" panose="020B0004020202020204" pitchFamily="34" charset="0"/>
                <a:cs typeface="Times New Roman" panose="02020603050405020304" pitchFamily="18" charset="0"/>
              </a:rPr>
              <a:t>Quantify how “shutting down” an amenity can impact visitation</a:t>
            </a:r>
          </a:p>
          <a:p>
            <a:pPr marL="457200" indent="-457200">
              <a:lnSpc>
                <a:spcPct val="107000"/>
              </a:lnSpc>
              <a:spcBef>
                <a:spcPts val="0"/>
              </a:spcBef>
              <a:spcAft>
                <a:spcPts val="800"/>
              </a:spcAft>
            </a:pPr>
            <a:r>
              <a:rPr lang="en-US" sz="2800" kern="100" dirty="0">
                <a:ea typeface="Aptos" panose="020B0004020202020204" pitchFamily="34" charset="0"/>
                <a:cs typeface="Times New Roman" panose="02020603050405020304" pitchFamily="18" charset="0"/>
              </a:rPr>
              <a:t>Determine how many local and non-local visitors a site might have</a:t>
            </a:r>
          </a:p>
        </p:txBody>
      </p:sp>
      <p:sp>
        <p:nvSpPr>
          <p:cNvPr id="2" name="Slide Number Placeholder 1">
            <a:extLst>
              <a:ext uri="{FF2B5EF4-FFF2-40B4-BE49-F238E27FC236}">
                <a16:creationId xmlns:a16="http://schemas.microsoft.com/office/drawing/2014/main" id="{A877E2CF-9DB3-8138-ABB8-44D134F0249D}"/>
              </a:ext>
            </a:extLst>
          </p:cNvPr>
          <p:cNvSpPr>
            <a:spLocks noGrp="1"/>
          </p:cNvSpPr>
          <p:nvPr>
            <p:ph type="sldNum" sz="quarter" idx="12"/>
          </p:nvPr>
        </p:nvSpPr>
        <p:spPr/>
        <p:txBody>
          <a:bodyPr/>
          <a:lstStyle/>
          <a:p>
            <a:fld id="{F36C87F6-986D-49E6-AF40-1B3A1EE8064D}" type="slidenum">
              <a:rPr lang="en-US" smtClean="0"/>
              <a:t>12</a:t>
            </a:fld>
            <a:endParaRPr lang="en-US"/>
          </a:p>
        </p:txBody>
      </p:sp>
    </p:spTree>
    <p:extLst>
      <p:ext uri="{BB962C8B-B14F-4D97-AF65-F5344CB8AC3E}">
        <p14:creationId xmlns:p14="http://schemas.microsoft.com/office/powerpoint/2010/main" val="1186298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C8CB7-0674-BBC8-41A0-F277D7991384}"/>
              </a:ext>
            </a:extLst>
          </p:cNvPr>
          <p:cNvPicPr>
            <a:picLocks noChangeAspect="1"/>
          </p:cNvPicPr>
          <p:nvPr/>
        </p:nvPicPr>
        <p:blipFill rotWithShape="1">
          <a:blip r:embed="rId2"/>
          <a:srcRect t="8889" b="5556"/>
          <a:stretch/>
        </p:blipFill>
        <p:spPr>
          <a:xfrm>
            <a:off x="760412" y="1034617"/>
            <a:ext cx="9906000" cy="5650089"/>
          </a:xfrm>
          <a:prstGeom prst="rect">
            <a:avLst/>
          </a:prstGeom>
        </p:spPr>
      </p:pic>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630669" y="173294"/>
            <a:ext cx="9753600" cy="792162"/>
          </a:xfrm>
        </p:spPr>
        <p:txBody>
          <a:bodyPr/>
          <a:lstStyle/>
          <a:p>
            <a:r>
              <a:rPr lang="en-US" b="1" dirty="0"/>
              <a:t>Looney’s tavern – Winston county</a:t>
            </a:r>
          </a:p>
        </p:txBody>
      </p:sp>
      <p:sp>
        <p:nvSpPr>
          <p:cNvPr id="6" name="Oval 5">
            <a:extLst>
              <a:ext uri="{FF2B5EF4-FFF2-40B4-BE49-F238E27FC236}">
                <a16:creationId xmlns:a16="http://schemas.microsoft.com/office/drawing/2014/main" id="{C66763F2-AA22-356D-FB00-031828A80DD2}"/>
              </a:ext>
            </a:extLst>
          </p:cNvPr>
          <p:cNvSpPr/>
          <p:nvPr/>
        </p:nvSpPr>
        <p:spPr>
          <a:xfrm>
            <a:off x="5526663" y="3135761"/>
            <a:ext cx="1638300" cy="1447800"/>
          </a:xfrm>
          <a:prstGeom prst="ellipse">
            <a:avLst/>
          </a:prstGeom>
          <a:noFill/>
          <a:ln w="2857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Slide Number Placeholder 6">
            <a:extLst>
              <a:ext uri="{FF2B5EF4-FFF2-40B4-BE49-F238E27FC236}">
                <a16:creationId xmlns:a16="http://schemas.microsoft.com/office/drawing/2014/main" id="{1A13F66D-BEA1-6284-6570-FDCFD7B39E26}"/>
              </a:ext>
            </a:extLst>
          </p:cNvPr>
          <p:cNvSpPr>
            <a:spLocks noGrp="1"/>
          </p:cNvSpPr>
          <p:nvPr>
            <p:ph type="sldNum" sz="quarter" idx="12"/>
          </p:nvPr>
        </p:nvSpPr>
        <p:spPr/>
        <p:txBody>
          <a:bodyPr/>
          <a:lstStyle/>
          <a:p>
            <a:fld id="{F36C87F6-986D-49E6-AF40-1B3A1EE8064D}" type="slidenum">
              <a:rPr lang="en-US" smtClean="0"/>
              <a:t>13</a:t>
            </a:fld>
            <a:endParaRPr lang="en-US"/>
          </a:p>
        </p:txBody>
      </p:sp>
    </p:spTree>
    <p:extLst>
      <p:ext uri="{BB962C8B-B14F-4D97-AF65-F5344CB8AC3E}">
        <p14:creationId xmlns:p14="http://schemas.microsoft.com/office/powerpoint/2010/main" val="4171538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760412" y="381000"/>
            <a:ext cx="10363198" cy="792162"/>
          </a:xfrm>
        </p:spPr>
        <p:txBody>
          <a:bodyPr>
            <a:normAutofit fontScale="90000"/>
          </a:bodyPr>
          <a:lstStyle/>
          <a:p>
            <a:r>
              <a:rPr lang="en-US" b="1" dirty="0"/>
              <a:t>Looney’s tavern – point of interest (POI)</a:t>
            </a:r>
          </a:p>
        </p:txBody>
      </p:sp>
      <p:pic>
        <p:nvPicPr>
          <p:cNvPr id="4" name="Picture 3">
            <a:extLst>
              <a:ext uri="{FF2B5EF4-FFF2-40B4-BE49-F238E27FC236}">
                <a16:creationId xmlns:a16="http://schemas.microsoft.com/office/drawing/2014/main" id="{C078A2E4-73ED-F2F4-43DF-D8E9550B7135}"/>
              </a:ext>
            </a:extLst>
          </p:cNvPr>
          <p:cNvPicPr>
            <a:picLocks noChangeAspect="1"/>
          </p:cNvPicPr>
          <p:nvPr/>
        </p:nvPicPr>
        <p:blipFill rotWithShape="1">
          <a:blip r:embed="rId2"/>
          <a:srcRect l="5185" t="25555" r="23334" b="5555"/>
          <a:stretch/>
        </p:blipFill>
        <p:spPr>
          <a:xfrm>
            <a:off x="912812" y="1229754"/>
            <a:ext cx="8458198" cy="5434283"/>
          </a:xfrm>
          <a:prstGeom prst="rect">
            <a:avLst/>
          </a:prstGeom>
        </p:spPr>
      </p:pic>
      <p:sp>
        <p:nvSpPr>
          <p:cNvPr id="5" name="Slide Number Placeholder 4">
            <a:extLst>
              <a:ext uri="{FF2B5EF4-FFF2-40B4-BE49-F238E27FC236}">
                <a16:creationId xmlns:a16="http://schemas.microsoft.com/office/drawing/2014/main" id="{99C0E31C-8BDC-8E11-D9EF-06A4757BF4B4}"/>
              </a:ext>
            </a:extLst>
          </p:cNvPr>
          <p:cNvSpPr>
            <a:spLocks noGrp="1"/>
          </p:cNvSpPr>
          <p:nvPr>
            <p:ph type="sldNum" sz="quarter" idx="12"/>
          </p:nvPr>
        </p:nvSpPr>
        <p:spPr/>
        <p:txBody>
          <a:bodyPr/>
          <a:lstStyle/>
          <a:p>
            <a:fld id="{F36C87F6-986D-49E6-AF40-1B3A1EE8064D}" type="slidenum">
              <a:rPr lang="en-US" smtClean="0"/>
              <a:t>14</a:t>
            </a:fld>
            <a:endParaRPr lang="en-US"/>
          </a:p>
        </p:txBody>
      </p:sp>
    </p:spTree>
    <p:extLst>
      <p:ext uri="{BB962C8B-B14F-4D97-AF65-F5344CB8AC3E}">
        <p14:creationId xmlns:p14="http://schemas.microsoft.com/office/powerpoint/2010/main" val="317228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065212" y="228599"/>
            <a:ext cx="9753600" cy="792162"/>
          </a:xfrm>
        </p:spPr>
        <p:txBody>
          <a:bodyPr/>
          <a:lstStyle/>
          <a:p>
            <a:r>
              <a:rPr lang="en-US" b="1" dirty="0"/>
              <a:t>Visit metrics = all durations</a:t>
            </a:r>
          </a:p>
        </p:txBody>
      </p:sp>
      <p:pic>
        <p:nvPicPr>
          <p:cNvPr id="4" name="Picture 3">
            <a:extLst>
              <a:ext uri="{FF2B5EF4-FFF2-40B4-BE49-F238E27FC236}">
                <a16:creationId xmlns:a16="http://schemas.microsoft.com/office/drawing/2014/main" id="{257EF1F3-101F-18B7-99FE-B68AF7637441}"/>
              </a:ext>
            </a:extLst>
          </p:cNvPr>
          <p:cNvPicPr>
            <a:picLocks noChangeAspect="1"/>
          </p:cNvPicPr>
          <p:nvPr/>
        </p:nvPicPr>
        <p:blipFill rotWithShape="1">
          <a:blip r:embed="rId2"/>
          <a:srcRect t="8889" b="5556"/>
          <a:stretch/>
        </p:blipFill>
        <p:spPr>
          <a:xfrm>
            <a:off x="1065212" y="1274721"/>
            <a:ext cx="9448800" cy="5389316"/>
          </a:xfrm>
          <a:prstGeom prst="rect">
            <a:avLst/>
          </a:prstGeom>
        </p:spPr>
      </p:pic>
      <p:sp>
        <p:nvSpPr>
          <p:cNvPr id="6" name="Slide Number Placeholder 5">
            <a:extLst>
              <a:ext uri="{FF2B5EF4-FFF2-40B4-BE49-F238E27FC236}">
                <a16:creationId xmlns:a16="http://schemas.microsoft.com/office/drawing/2014/main" id="{D48276E8-FEC3-51BB-EAFD-65B6015D1A92}"/>
              </a:ext>
            </a:extLst>
          </p:cNvPr>
          <p:cNvSpPr>
            <a:spLocks noGrp="1"/>
          </p:cNvSpPr>
          <p:nvPr>
            <p:ph type="sldNum" sz="quarter" idx="12"/>
          </p:nvPr>
        </p:nvSpPr>
        <p:spPr/>
        <p:txBody>
          <a:bodyPr/>
          <a:lstStyle/>
          <a:p>
            <a:fld id="{F36C87F6-986D-49E6-AF40-1B3A1EE8064D}" type="slidenum">
              <a:rPr lang="en-US" smtClean="0"/>
              <a:t>15</a:t>
            </a:fld>
            <a:endParaRPr lang="en-US"/>
          </a:p>
        </p:txBody>
      </p:sp>
    </p:spTree>
    <p:extLst>
      <p:ext uri="{BB962C8B-B14F-4D97-AF65-F5344CB8AC3E}">
        <p14:creationId xmlns:p14="http://schemas.microsoft.com/office/powerpoint/2010/main" val="197338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696479" y="236461"/>
            <a:ext cx="9753600" cy="792162"/>
          </a:xfrm>
        </p:spPr>
        <p:txBody>
          <a:bodyPr/>
          <a:lstStyle/>
          <a:p>
            <a:r>
              <a:rPr lang="en-US" b="1" dirty="0"/>
              <a:t>Visit metrics = over 10 mins</a:t>
            </a:r>
          </a:p>
        </p:txBody>
      </p:sp>
      <p:pic>
        <p:nvPicPr>
          <p:cNvPr id="4" name="Picture 3">
            <a:extLst>
              <a:ext uri="{FF2B5EF4-FFF2-40B4-BE49-F238E27FC236}">
                <a16:creationId xmlns:a16="http://schemas.microsoft.com/office/drawing/2014/main" id="{1E44AA3A-3C0A-8CA1-5733-06A4FEA6FA59}"/>
              </a:ext>
            </a:extLst>
          </p:cNvPr>
          <p:cNvPicPr>
            <a:picLocks noChangeAspect="1"/>
          </p:cNvPicPr>
          <p:nvPr/>
        </p:nvPicPr>
        <p:blipFill rotWithShape="1">
          <a:blip r:embed="rId2"/>
          <a:srcRect t="7778" b="5556"/>
          <a:stretch/>
        </p:blipFill>
        <p:spPr>
          <a:xfrm>
            <a:off x="684212" y="1143000"/>
            <a:ext cx="9621715" cy="5559213"/>
          </a:xfrm>
          <a:prstGeom prst="rect">
            <a:avLst/>
          </a:prstGeom>
        </p:spPr>
      </p:pic>
      <p:sp>
        <p:nvSpPr>
          <p:cNvPr id="6" name="Slide Number Placeholder 5">
            <a:extLst>
              <a:ext uri="{FF2B5EF4-FFF2-40B4-BE49-F238E27FC236}">
                <a16:creationId xmlns:a16="http://schemas.microsoft.com/office/drawing/2014/main" id="{4B74FC23-4EF9-CAD0-EEF9-200430E36B71}"/>
              </a:ext>
            </a:extLst>
          </p:cNvPr>
          <p:cNvSpPr>
            <a:spLocks noGrp="1"/>
          </p:cNvSpPr>
          <p:nvPr>
            <p:ph type="sldNum" sz="quarter" idx="12"/>
          </p:nvPr>
        </p:nvSpPr>
        <p:spPr/>
        <p:txBody>
          <a:bodyPr/>
          <a:lstStyle/>
          <a:p>
            <a:fld id="{F36C87F6-986D-49E6-AF40-1B3A1EE8064D}" type="slidenum">
              <a:rPr lang="en-US" smtClean="0"/>
              <a:t>16</a:t>
            </a:fld>
            <a:endParaRPr lang="en-US"/>
          </a:p>
        </p:txBody>
      </p:sp>
    </p:spTree>
    <p:extLst>
      <p:ext uri="{BB962C8B-B14F-4D97-AF65-F5344CB8AC3E}">
        <p14:creationId xmlns:p14="http://schemas.microsoft.com/office/powerpoint/2010/main" val="418290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646112" y="199910"/>
            <a:ext cx="9753600" cy="792162"/>
          </a:xfrm>
        </p:spPr>
        <p:txBody>
          <a:bodyPr/>
          <a:lstStyle/>
          <a:p>
            <a:r>
              <a:rPr lang="en-US" b="1" dirty="0"/>
              <a:t>Visit metrics</a:t>
            </a:r>
          </a:p>
        </p:txBody>
      </p:sp>
      <p:sp>
        <p:nvSpPr>
          <p:cNvPr id="6" name="Slide Number Placeholder 5">
            <a:extLst>
              <a:ext uri="{FF2B5EF4-FFF2-40B4-BE49-F238E27FC236}">
                <a16:creationId xmlns:a16="http://schemas.microsoft.com/office/drawing/2014/main" id="{4B74FC23-4EF9-CAD0-EEF9-200430E36B71}"/>
              </a:ext>
            </a:extLst>
          </p:cNvPr>
          <p:cNvSpPr>
            <a:spLocks noGrp="1"/>
          </p:cNvSpPr>
          <p:nvPr>
            <p:ph type="sldNum" sz="quarter" idx="12"/>
          </p:nvPr>
        </p:nvSpPr>
        <p:spPr/>
        <p:txBody>
          <a:bodyPr/>
          <a:lstStyle/>
          <a:p>
            <a:fld id="{F36C87F6-986D-49E6-AF40-1B3A1EE8064D}" type="slidenum">
              <a:rPr lang="en-US" smtClean="0"/>
              <a:t>17</a:t>
            </a:fld>
            <a:endParaRPr lang="en-US"/>
          </a:p>
        </p:txBody>
      </p:sp>
      <p:pic>
        <p:nvPicPr>
          <p:cNvPr id="5" name="Picture 4">
            <a:extLst>
              <a:ext uri="{FF2B5EF4-FFF2-40B4-BE49-F238E27FC236}">
                <a16:creationId xmlns:a16="http://schemas.microsoft.com/office/drawing/2014/main" id="{2682F6F0-52D9-F16D-0D82-529BE4B76F16}"/>
              </a:ext>
            </a:extLst>
          </p:cNvPr>
          <p:cNvPicPr>
            <a:picLocks noChangeAspect="1"/>
          </p:cNvPicPr>
          <p:nvPr/>
        </p:nvPicPr>
        <p:blipFill rotWithShape="1">
          <a:blip r:embed="rId2"/>
          <a:srcRect t="8889" b="5972"/>
          <a:stretch/>
        </p:blipFill>
        <p:spPr>
          <a:xfrm>
            <a:off x="681036" y="1005928"/>
            <a:ext cx="9893733" cy="5615611"/>
          </a:xfrm>
          <a:prstGeom prst="rect">
            <a:avLst/>
          </a:prstGeom>
        </p:spPr>
      </p:pic>
    </p:spTree>
    <p:extLst>
      <p:ext uri="{BB962C8B-B14F-4D97-AF65-F5344CB8AC3E}">
        <p14:creationId xmlns:p14="http://schemas.microsoft.com/office/powerpoint/2010/main" val="328921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350115" y="381000"/>
            <a:ext cx="9753600" cy="792162"/>
          </a:xfrm>
        </p:spPr>
        <p:txBody>
          <a:bodyPr/>
          <a:lstStyle/>
          <a:p>
            <a:r>
              <a:rPr lang="en-US" b="1" dirty="0"/>
              <a:t>Visits trend</a:t>
            </a:r>
          </a:p>
        </p:txBody>
      </p:sp>
      <p:pic>
        <p:nvPicPr>
          <p:cNvPr id="4" name="Picture 3">
            <a:extLst>
              <a:ext uri="{FF2B5EF4-FFF2-40B4-BE49-F238E27FC236}">
                <a16:creationId xmlns:a16="http://schemas.microsoft.com/office/drawing/2014/main" id="{30E80900-8BA9-14EC-8E55-42C88CD5B217}"/>
              </a:ext>
            </a:extLst>
          </p:cNvPr>
          <p:cNvPicPr>
            <a:picLocks noChangeAspect="1"/>
          </p:cNvPicPr>
          <p:nvPr/>
        </p:nvPicPr>
        <p:blipFill rotWithShape="1">
          <a:blip r:embed="rId2"/>
          <a:srcRect t="8889" b="14444"/>
          <a:stretch/>
        </p:blipFill>
        <p:spPr>
          <a:xfrm>
            <a:off x="379412" y="1399310"/>
            <a:ext cx="10287000" cy="5257800"/>
          </a:xfrm>
          <a:prstGeom prst="rect">
            <a:avLst/>
          </a:prstGeom>
        </p:spPr>
      </p:pic>
      <p:sp>
        <p:nvSpPr>
          <p:cNvPr id="5" name="Slide Number Placeholder 4">
            <a:extLst>
              <a:ext uri="{FF2B5EF4-FFF2-40B4-BE49-F238E27FC236}">
                <a16:creationId xmlns:a16="http://schemas.microsoft.com/office/drawing/2014/main" id="{AC4CD8E1-6278-1C2F-7961-721AF0010CA3}"/>
              </a:ext>
            </a:extLst>
          </p:cNvPr>
          <p:cNvSpPr>
            <a:spLocks noGrp="1"/>
          </p:cNvSpPr>
          <p:nvPr>
            <p:ph type="sldNum" sz="quarter" idx="12"/>
          </p:nvPr>
        </p:nvSpPr>
        <p:spPr/>
        <p:txBody>
          <a:bodyPr/>
          <a:lstStyle/>
          <a:p>
            <a:fld id="{F36C87F6-986D-49E6-AF40-1B3A1EE8064D}" type="slidenum">
              <a:rPr lang="en-US" smtClean="0"/>
              <a:t>18</a:t>
            </a:fld>
            <a:endParaRPr lang="en-US"/>
          </a:p>
        </p:txBody>
      </p:sp>
    </p:spTree>
    <p:extLst>
      <p:ext uri="{BB962C8B-B14F-4D97-AF65-F5344CB8AC3E}">
        <p14:creationId xmlns:p14="http://schemas.microsoft.com/office/powerpoint/2010/main" val="1901756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836612" y="228599"/>
            <a:ext cx="9753600" cy="792162"/>
          </a:xfrm>
        </p:spPr>
        <p:txBody>
          <a:bodyPr/>
          <a:lstStyle/>
          <a:p>
            <a:r>
              <a:rPr lang="en-US" b="1" dirty="0"/>
              <a:t>Daily visits</a:t>
            </a:r>
          </a:p>
        </p:txBody>
      </p:sp>
      <p:pic>
        <p:nvPicPr>
          <p:cNvPr id="6" name="Picture 5">
            <a:extLst>
              <a:ext uri="{FF2B5EF4-FFF2-40B4-BE49-F238E27FC236}">
                <a16:creationId xmlns:a16="http://schemas.microsoft.com/office/drawing/2014/main" id="{FEA52C29-B5FF-9864-82A1-A182CC1AA20F}"/>
              </a:ext>
            </a:extLst>
          </p:cNvPr>
          <p:cNvPicPr>
            <a:picLocks noChangeAspect="1"/>
          </p:cNvPicPr>
          <p:nvPr/>
        </p:nvPicPr>
        <p:blipFill rotWithShape="1">
          <a:blip r:embed="rId2"/>
          <a:srcRect t="8889" b="5556"/>
          <a:stretch/>
        </p:blipFill>
        <p:spPr>
          <a:xfrm>
            <a:off x="760412" y="1143000"/>
            <a:ext cx="9753600" cy="5563164"/>
          </a:xfrm>
          <a:prstGeom prst="rect">
            <a:avLst/>
          </a:prstGeom>
        </p:spPr>
      </p:pic>
      <p:sp>
        <p:nvSpPr>
          <p:cNvPr id="7" name="Slide Number Placeholder 6">
            <a:extLst>
              <a:ext uri="{FF2B5EF4-FFF2-40B4-BE49-F238E27FC236}">
                <a16:creationId xmlns:a16="http://schemas.microsoft.com/office/drawing/2014/main" id="{8DF74F7A-82D7-9761-4267-897B26341F86}"/>
              </a:ext>
            </a:extLst>
          </p:cNvPr>
          <p:cNvSpPr>
            <a:spLocks noGrp="1"/>
          </p:cNvSpPr>
          <p:nvPr>
            <p:ph type="sldNum" sz="quarter" idx="12"/>
          </p:nvPr>
        </p:nvSpPr>
        <p:spPr/>
        <p:txBody>
          <a:bodyPr/>
          <a:lstStyle/>
          <a:p>
            <a:fld id="{F36C87F6-986D-49E6-AF40-1B3A1EE8064D}" type="slidenum">
              <a:rPr lang="en-US" smtClean="0"/>
              <a:t>19</a:t>
            </a:fld>
            <a:endParaRPr lang="en-US"/>
          </a:p>
        </p:txBody>
      </p:sp>
    </p:spTree>
    <p:extLst>
      <p:ext uri="{BB962C8B-B14F-4D97-AF65-F5344CB8AC3E}">
        <p14:creationId xmlns:p14="http://schemas.microsoft.com/office/powerpoint/2010/main" val="214303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944562"/>
          </a:xfrm>
        </p:spPr>
        <p:txBody>
          <a:bodyPr>
            <a:normAutofit/>
          </a:bodyPr>
          <a:lstStyle/>
          <a:p>
            <a:r>
              <a:rPr lang="en-US" b="1" dirty="0"/>
              <a:t>What is geofencing? </a:t>
            </a:r>
          </a:p>
        </p:txBody>
      </p:sp>
      <p:sp>
        <p:nvSpPr>
          <p:cNvPr id="3" name="Content Placeholder 2"/>
          <p:cNvSpPr>
            <a:spLocks noGrp="1"/>
          </p:cNvSpPr>
          <p:nvPr>
            <p:ph idx="1"/>
          </p:nvPr>
        </p:nvSpPr>
        <p:spPr>
          <a:xfrm>
            <a:off x="1217612" y="1981200"/>
            <a:ext cx="9753600" cy="4343400"/>
          </a:xfrm>
        </p:spPr>
        <p:txBody>
          <a:bodyPr>
            <a:normAutofit/>
          </a:bodyPr>
          <a:lstStyle/>
          <a:p>
            <a:pPr marL="45720" indent="0">
              <a:buNone/>
            </a:pPr>
            <a:r>
              <a:rPr lang="en-US" sz="3200" b="0" i="0" dirty="0">
                <a:effectLst/>
              </a:rPr>
              <a:t>Geofencing is a location-based technology that creates virtual boundaries around specific geographic areas, triggering actions when devices enter or exit these predefined zones. This technology utilizes GPS, RFID, Wi-Fi, or cellular data to establish a geofence, which can vary in size and shape—from a small building to an entire city.</a:t>
            </a:r>
            <a:endParaRPr lang="en-US" sz="3200" dirty="0"/>
          </a:p>
        </p:txBody>
      </p:sp>
      <p:sp>
        <p:nvSpPr>
          <p:cNvPr id="7" name="Slide Number Placeholder 6">
            <a:extLst>
              <a:ext uri="{FF2B5EF4-FFF2-40B4-BE49-F238E27FC236}">
                <a16:creationId xmlns:a16="http://schemas.microsoft.com/office/drawing/2014/main" id="{B17AE205-E24A-D46F-2A48-8CA71D34AD0C}"/>
              </a:ext>
            </a:extLst>
          </p:cNvPr>
          <p:cNvSpPr>
            <a:spLocks noGrp="1"/>
          </p:cNvSpPr>
          <p:nvPr>
            <p:ph type="sldNum" sz="quarter" idx="12"/>
          </p:nvPr>
        </p:nvSpPr>
        <p:spPr/>
        <p:txBody>
          <a:bodyPr/>
          <a:lstStyle/>
          <a:p>
            <a:fld id="{F36C87F6-986D-49E6-AF40-1B3A1EE8064D}" type="slidenum">
              <a:rPr lang="en-US" smtClean="0"/>
              <a:t>2</a:t>
            </a:fld>
            <a:endParaRPr lang="en-US"/>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760412" y="305231"/>
            <a:ext cx="9753600" cy="792162"/>
          </a:xfrm>
        </p:spPr>
        <p:txBody>
          <a:bodyPr/>
          <a:lstStyle/>
          <a:p>
            <a:r>
              <a:rPr lang="en-US" b="1" dirty="0"/>
              <a:t>Visitor journey</a:t>
            </a:r>
          </a:p>
        </p:txBody>
      </p:sp>
      <p:pic>
        <p:nvPicPr>
          <p:cNvPr id="4" name="Picture 3">
            <a:extLst>
              <a:ext uri="{FF2B5EF4-FFF2-40B4-BE49-F238E27FC236}">
                <a16:creationId xmlns:a16="http://schemas.microsoft.com/office/drawing/2014/main" id="{0883C36F-2F20-4D11-D418-653B4168866D}"/>
              </a:ext>
            </a:extLst>
          </p:cNvPr>
          <p:cNvPicPr>
            <a:picLocks noChangeAspect="1"/>
          </p:cNvPicPr>
          <p:nvPr/>
        </p:nvPicPr>
        <p:blipFill rotWithShape="1">
          <a:blip r:embed="rId2"/>
          <a:srcRect t="8889" b="10000"/>
          <a:stretch/>
        </p:blipFill>
        <p:spPr>
          <a:xfrm>
            <a:off x="760412" y="1278600"/>
            <a:ext cx="9753600" cy="5274169"/>
          </a:xfrm>
          <a:prstGeom prst="rect">
            <a:avLst/>
          </a:prstGeom>
        </p:spPr>
      </p:pic>
      <p:sp>
        <p:nvSpPr>
          <p:cNvPr id="5" name="Slide Number Placeholder 4">
            <a:extLst>
              <a:ext uri="{FF2B5EF4-FFF2-40B4-BE49-F238E27FC236}">
                <a16:creationId xmlns:a16="http://schemas.microsoft.com/office/drawing/2014/main" id="{FC816FAB-1EC5-FBE8-4261-D32F6AC631E5}"/>
              </a:ext>
            </a:extLst>
          </p:cNvPr>
          <p:cNvSpPr>
            <a:spLocks noGrp="1"/>
          </p:cNvSpPr>
          <p:nvPr>
            <p:ph type="sldNum" sz="quarter" idx="12"/>
          </p:nvPr>
        </p:nvSpPr>
        <p:spPr/>
        <p:txBody>
          <a:bodyPr/>
          <a:lstStyle/>
          <a:p>
            <a:fld id="{F36C87F6-986D-49E6-AF40-1B3A1EE8064D}" type="slidenum">
              <a:rPr lang="en-US" smtClean="0"/>
              <a:t>20</a:t>
            </a:fld>
            <a:endParaRPr lang="en-US"/>
          </a:p>
        </p:txBody>
      </p:sp>
    </p:spTree>
    <p:extLst>
      <p:ext uri="{BB962C8B-B14F-4D97-AF65-F5344CB8AC3E}">
        <p14:creationId xmlns:p14="http://schemas.microsoft.com/office/powerpoint/2010/main" val="421387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912812" y="228599"/>
            <a:ext cx="9753600" cy="792162"/>
          </a:xfrm>
        </p:spPr>
        <p:txBody>
          <a:bodyPr/>
          <a:lstStyle/>
          <a:p>
            <a:r>
              <a:rPr lang="en-US" b="1" dirty="0"/>
              <a:t>Hourly visits</a:t>
            </a:r>
          </a:p>
        </p:txBody>
      </p:sp>
      <p:pic>
        <p:nvPicPr>
          <p:cNvPr id="4" name="Picture 3">
            <a:extLst>
              <a:ext uri="{FF2B5EF4-FFF2-40B4-BE49-F238E27FC236}">
                <a16:creationId xmlns:a16="http://schemas.microsoft.com/office/drawing/2014/main" id="{CD18524E-3320-47DA-1016-BD9A6AF22C5E}"/>
              </a:ext>
            </a:extLst>
          </p:cNvPr>
          <p:cNvPicPr>
            <a:picLocks noChangeAspect="1"/>
          </p:cNvPicPr>
          <p:nvPr/>
        </p:nvPicPr>
        <p:blipFill rotWithShape="1">
          <a:blip r:embed="rId2"/>
          <a:srcRect t="8889" b="7778"/>
          <a:stretch/>
        </p:blipFill>
        <p:spPr>
          <a:xfrm>
            <a:off x="950912" y="1164166"/>
            <a:ext cx="9563100" cy="5312833"/>
          </a:xfrm>
          <a:prstGeom prst="rect">
            <a:avLst/>
          </a:prstGeom>
        </p:spPr>
      </p:pic>
      <p:sp>
        <p:nvSpPr>
          <p:cNvPr id="5" name="Slide Number Placeholder 4">
            <a:extLst>
              <a:ext uri="{FF2B5EF4-FFF2-40B4-BE49-F238E27FC236}">
                <a16:creationId xmlns:a16="http://schemas.microsoft.com/office/drawing/2014/main" id="{A4BB5111-D599-6953-5ECA-66AA0925C792}"/>
              </a:ext>
            </a:extLst>
          </p:cNvPr>
          <p:cNvSpPr>
            <a:spLocks noGrp="1"/>
          </p:cNvSpPr>
          <p:nvPr>
            <p:ph type="sldNum" sz="quarter" idx="12"/>
          </p:nvPr>
        </p:nvSpPr>
        <p:spPr/>
        <p:txBody>
          <a:bodyPr/>
          <a:lstStyle/>
          <a:p>
            <a:fld id="{F36C87F6-986D-49E6-AF40-1B3A1EE8064D}" type="slidenum">
              <a:rPr lang="en-US" smtClean="0"/>
              <a:t>21</a:t>
            </a:fld>
            <a:endParaRPr lang="en-US"/>
          </a:p>
        </p:txBody>
      </p:sp>
    </p:spTree>
    <p:extLst>
      <p:ext uri="{BB962C8B-B14F-4D97-AF65-F5344CB8AC3E}">
        <p14:creationId xmlns:p14="http://schemas.microsoft.com/office/powerpoint/2010/main" val="997580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912812" y="228599"/>
            <a:ext cx="9753600" cy="792162"/>
          </a:xfrm>
        </p:spPr>
        <p:txBody>
          <a:bodyPr/>
          <a:lstStyle/>
          <a:p>
            <a:r>
              <a:rPr lang="en-US" b="1" dirty="0"/>
              <a:t>Visitor origination</a:t>
            </a:r>
          </a:p>
        </p:txBody>
      </p:sp>
      <p:pic>
        <p:nvPicPr>
          <p:cNvPr id="4" name="Picture 3">
            <a:extLst>
              <a:ext uri="{FF2B5EF4-FFF2-40B4-BE49-F238E27FC236}">
                <a16:creationId xmlns:a16="http://schemas.microsoft.com/office/drawing/2014/main" id="{D4F25435-A6D0-0F7A-0004-F390A95A2A77}"/>
              </a:ext>
            </a:extLst>
          </p:cNvPr>
          <p:cNvPicPr>
            <a:picLocks noChangeAspect="1"/>
          </p:cNvPicPr>
          <p:nvPr/>
        </p:nvPicPr>
        <p:blipFill rotWithShape="1">
          <a:blip r:embed="rId2"/>
          <a:srcRect t="8889" b="4004"/>
          <a:stretch/>
        </p:blipFill>
        <p:spPr>
          <a:xfrm>
            <a:off x="950912" y="1162726"/>
            <a:ext cx="9334500" cy="5420636"/>
          </a:xfrm>
          <a:prstGeom prst="rect">
            <a:avLst/>
          </a:prstGeom>
        </p:spPr>
      </p:pic>
      <p:sp>
        <p:nvSpPr>
          <p:cNvPr id="5" name="Slide Number Placeholder 4">
            <a:extLst>
              <a:ext uri="{FF2B5EF4-FFF2-40B4-BE49-F238E27FC236}">
                <a16:creationId xmlns:a16="http://schemas.microsoft.com/office/drawing/2014/main" id="{C056CF7A-A70A-3C4F-9B75-8B76EBF4F1FE}"/>
              </a:ext>
            </a:extLst>
          </p:cNvPr>
          <p:cNvSpPr>
            <a:spLocks noGrp="1"/>
          </p:cNvSpPr>
          <p:nvPr>
            <p:ph type="sldNum" sz="quarter" idx="12"/>
          </p:nvPr>
        </p:nvSpPr>
        <p:spPr/>
        <p:txBody>
          <a:bodyPr/>
          <a:lstStyle/>
          <a:p>
            <a:fld id="{F36C87F6-986D-49E6-AF40-1B3A1EE8064D}" type="slidenum">
              <a:rPr lang="en-US" smtClean="0"/>
              <a:t>22</a:t>
            </a:fld>
            <a:endParaRPr lang="en-US"/>
          </a:p>
        </p:txBody>
      </p:sp>
    </p:spTree>
    <p:extLst>
      <p:ext uri="{BB962C8B-B14F-4D97-AF65-F5344CB8AC3E}">
        <p14:creationId xmlns:p14="http://schemas.microsoft.com/office/powerpoint/2010/main" val="3699633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217614" y="274638"/>
            <a:ext cx="9753600" cy="792162"/>
          </a:xfrm>
        </p:spPr>
        <p:txBody>
          <a:bodyPr/>
          <a:lstStyle/>
          <a:p>
            <a:r>
              <a:rPr lang="en-US" b="1" dirty="0"/>
              <a:t>Visitor origination</a:t>
            </a:r>
          </a:p>
        </p:txBody>
      </p:sp>
      <p:pic>
        <p:nvPicPr>
          <p:cNvPr id="5" name="Picture 4">
            <a:extLst>
              <a:ext uri="{FF2B5EF4-FFF2-40B4-BE49-F238E27FC236}">
                <a16:creationId xmlns:a16="http://schemas.microsoft.com/office/drawing/2014/main" id="{0CB7A974-2324-D795-8979-D72979BFCBAC}"/>
              </a:ext>
            </a:extLst>
          </p:cNvPr>
          <p:cNvPicPr>
            <a:picLocks noChangeAspect="1"/>
          </p:cNvPicPr>
          <p:nvPr/>
        </p:nvPicPr>
        <p:blipFill>
          <a:blip r:embed="rId2"/>
          <a:stretch>
            <a:fillRect/>
          </a:stretch>
        </p:blipFill>
        <p:spPr>
          <a:xfrm>
            <a:off x="1236806" y="1219201"/>
            <a:ext cx="8115300" cy="5410200"/>
          </a:xfrm>
          <a:prstGeom prst="rect">
            <a:avLst/>
          </a:prstGeom>
        </p:spPr>
      </p:pic>
      <p:sp>
        <p:nvSpPr>
          <p:cNvPr id="6" name="Slide Number Placeholder 5">
            <a:extLst>
              <a:ext uri="{FF2B5EF4-FFF2-40B4-BE49-F238E27FC236}">
                <a16:creationId xmlns:a16="http://schemas.microsoft.com/office/drawing/2014/main" id="{25BA5118-4C39-6513-DACF-D5BE4DDD86F7}"/>
              </a:ext>
            </a:extLst>
          </p:cNvPr>
          <p:cNvSpPr>
            <a:spLocks noGrp="1"/>
          </p:cNvSpPr>
          <p:nvPr>
            <p:ph type="sldNum" sz="quarter" idx="12"/>
          </p:nvPr>
        </p:nvSpPr>
        <p:spPr/>
        <p:txBody>
          <a:bodyPr/>
          <a:lstStyle/>
          <a:p>
            <a:fld id="{F36C87F6-986D-49E6-AF40-1B3A1EE8064D}" type="slidenum">
              <a:rPr lang="en-US" smtClean="0"/>
              <a:t>23</a:t>
            </a:fld>
            <a:endParaRPr lang="en-US"/>
          </a:p>
        </p:txBody>
      </p:sp>
    </p:spTree>
    <p:extLst>
      <p:ext uri="{BB962C8B-B14F-4D97-AF65-F5344CB8AC3E}">
        <p14:creationId xmlns:p14="http://schemas.microsoft.com/office/powerpoint/2010/main" val="3141783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217614" y="274638"/>
            <a:ext cx="9753600" cy="792162"/>
          </a:xfrm>
        </p:spPr>
        <p:txBody>
          <a:bodyPr/>
          <a:lstStyle/>
          <a:p>
            <a:r>
              <a:rPr lang="en-US" b="1" dirty="0"/>
              <a:t>Visitor origination</a:t>
            </a:r>
          </a:p>
        </p:txBody>
      </p:sp>
      <p:sp>
        <p:nvSpPr>
          <p:cNvPr id="3" name="TextBox 2">
            <a:extLst>
              <a:ext uri="{FF2B5EF4-FFF2-40B4-BE49-F238E27FC236}">
                <a16:creationId xmlns:a16="http://schemas.microsoft.com/office/drawing/2014/main" id="{E36D8AE3-6813-06A8-F57B-E43D98256362}"/>
              </a:ext>
            </a:extLst>
          </p:cNvPr>
          <p:cNvSpPr txBox="1"/>
          <p:nvPr/>
        </p:nvSpPr>
        <p:spPr>
          <a:xfrm>
            <a:off x="1446213" y="1371600"/>
            <a:ext cx="9372600" cy="4690515"/>
          </a:xfrm>
          <a:prstGeom prst="rect">
            <a:avLst/>
          </a:prstGeom>
          <a:noFill/>
        </p:spPr>
        <p:txBody>
          <a:bodyPr wrap="square" rtlCol="0">
            <a:spAutoFit/>
          </a:bodyPr>
          <a:lstStyle/>
          <a:p>
            <a:pPr>
              <a:lnSpc>
                <a:spcPct val="90000"/>
              </a:lnSpc>
            </a:pPr>
            <a:r>
              <a:rPr lang="en-US" sz="2800" dirty="0"/>
              <a:t>Of the 7.7 thousand visits….</a:t>
            </a:r>
          </a:p>
          <a:p>
            <a:pPr>
              <a:lnSpc>
                <a:spcPct val="90000"/>
              </a:lnSpc>
            </a:pPr>
            <a:endParaRPr lang="en-US" sz="2800" dirty="0"/>
          </a:p>
          <a:p>
            <a:pPr>
              <a:lnSpc>
                <a:spcPct val="90000"/>
              </a:lnSpc>
            </a:pPr>
            <a:r>
              <a:rPr lang="en-US" sz="2800" dirty="0"/>
              <a:t>	7,260 were from Alabama</a:t>
            </a:r>
          </a:p>
          <a:p>
            <a:pPr>
              <a:lnSpc>
                <a:spcPct val="90000"/>
              </a:lnSpc>
            </a:pPr>
            <a:endParaRPr lang="en-US" sz="2800" dirty="0"/>
          </a:p>
          <a:p>
            <a:pPr>
              <a:lnSpc>
                <a:spcPct val="90000"/>
              </a:lnSpc>
            </a:pPr>
            <a:r>
              <a:rPr lang="en-US" sz="2800" dirty="0"/>
              <a:t>	315 were from Florida</a:t>
            </a:r>
          </a:p>
          <a:p>
            <a:pPr>
              <a:lnSpc>
                <a:spcPct val="90000"/>
              </a:lnSpc>
            </a:pPr>
            <a:endParaRPr lang="en-US" sz="2800" dirty="0"/>
          </a:p>
          <a:p>
            <a:pPr>
              <a:lnSpc>
                <a:spcPct val="90000"/>
              </a:lnSpc>
            </a:pPr>
            <a:r>
              <a:rPr lang="en-US" sz="2800" dirty="0"/>
              <a:t>	13 were from Georgia</a:t>
            </a:r>
          </a:p>
          <a:p>
            <a:pPr>
              <a:lnSpc>
                <a:spcPct val="90000"/>
              </a:lnSpc>
            </a:pPr>
            <a:endParaRPr lang="en-US" sz="2800" dirty="0"/>
          </a:p>
          <a:p>
            <a:pPr>
              <a:lnSpc>
                <a:spcPct val="90000"/>
              </a:lnSpc>
            </a:pPr>
            <a:r>
              <a:rPr lang="en-US" sz="2800" dirty="0"/>
              <a:t>	53 were from Mississippi</a:t>
            </a:r>
          </a:p>
          <a:p>
            <a:pPr>
              <a:lnSpc>
                <a:spcPct val="90000"/>
              </a:lnSpc>
            </a:pPr>
            <a:endParaRPr lang="en-US" sz="2800" dirty="0"/>
          </a:p>
          <a:p>
            <a:pPr>
              <a:lnSpc>
                <a:spcPct val="90000"/>
              </a:lnSpc>
            </a:pPr>
            <a:r>
              <a:rPr lang="en-US" sz="2800" dirty="0"/>
              <a:t>	And 72 were from Tennessee</a:t>
            </a:r>
          </a:p>
          <a:p>
            <a:pPr>
              <a:lnSpc>
                <a:spcPct val="90000"/>
              </a:lnSpc>
            </a:pPr>
            <a:endParaRPr lang="en-US" sz="2400" dirty="0"/>
          </a:p>
        </p:txBody>
      </p:sp>
      <p:sp>
        <p:nvSpPr>
          <p:cNvPr id="4" name="Slide Number Placeholder 3">
            <a:extLst>
              <a:ext uri="{FF2B5EF4-FFF2-40B4-BE49-F238E27FC236}">
                <a16:creationId xmlns:a16="http://schemas.microsoft.com/office/drawing/2014/main" id="{75724081-18A4-14F4-034F-DE293EAB3222}"/>
              </a:ext>
            </a:extLst>
          </p:cNvPr>
          <p:cNvSpPr>
            <a:spLocks noGrp="1"/>
          </p:cNvSpPr>
          <p:nvPr>
            <p:ph type="sldNum" sz="quarter" idx="12"/>
          </p:nvPr>
        </p:nvSpPr>
        <p:spPr/>
        <p:txBody>
          <a:bodyPr/>
          <a:lstStyle/>
          <a:p>
            <a:fld id="{F36C87F6-986D-49E6-AF40-1B3A1EE8064D}" type="slidenum">
              <a:rPr lang="en-US" smtClean="0"/>
              <a:t>24</a:t>
            </a:fld>
            <a:endParaRPr lang="en-US"/>
          </a:p>
        </p:txBody>
      </p:sp>
    </p:spTree>
    <p:extLst>
      <p:ext uri="{BB962C8B-B14F-4D97-AF65-F5344CB8AC3E}">
        <p14:creationId xmlns:p14="http://schemas.microsoft.com/office/powerpoint/2010/main" val="349729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950912" y="208315"/>
            <a:ext cx="9753600" cy="792162"/>
          </a:xfrm>
        </p:spPr>
        <p:txBody>
          <a:bodyPr/>
          <a:lstStyle/>
          <a:p>
            <a:r>
              <a:rPr lang="en-US" b="1" dirty="0"/>
              <a:t>Favorite places</a:t>
            </a:r>
          </a:p>
        </p:txBody>
      </p:sp>
      <p:pic>
        <p:nvPicPr>
          <p:cNvPr id="4" name="Picture 3">
            <a:extLst>
              <a:ext uri="{FF2B5EF4-FFF2-40B4-BE49-F238E27FC236}">
                <a16:creationId xmlns:a16="http://schemas.microsoft.com/office/drawing/2014/main" id="{9D3119F4-AABD-BDF6-6EF1-2645EFC5B3A1}"/>
              </a:ext>
            </a:extLst>
          </p:cNvPr>
          <p:cNvPicPr>
            <a:picLocks noChangeAspect="1"/>
          </p:cNvPicPr>
          <p:nvPr/>
        </p:nvPicPr>
        <p:blipFill rotWithShape="1">
          <a:blip r:embed="rId2"/>
          <a:srcRect t="8889" b="5556"/>
          <a:stretch/>
        </p:blipFill>
        <p:spPr>
          <a:xfrm>
            <a:off x="950912" y="1152878"/>
            <a:ext cx="9334500" cy="5324122"/>
          </a:xfrm>
          <a:prstGeom prst="rect">
            <a:avLst/>
          </a:prstGeom>
        </p:spPr>
      </p:pic>
      <p:sp>
        <p:nvSpPr>
          <p:cNvPr id="5" name="Slide Number Placeholder 4">
            <a:extLst>
              <a:ext uri="{FF2B5EF4-FFF2-40B4-BE49-F238E27FC236}">
                <a16:creationId xmlns:a16="http://schemas.microsoft.com/office/drawing/2014/main" id="{82F0348F-FBFD-8429-3B88-7805ADBFED18}"/>
              </a:ext>
            </a:extLst>
          </p:cNvPr>
          <p:cNvSpPr>
            <a:spLocks noGrp="1"/>
          </p:cNvSpPr>
          <p:nvPr>
            <p:ph type="sldNum" sz="quarter" idx="12"/>
          </p:nvPr>
        </p:nvSpPr>
        <p:spPr/>
        <p:txBody>
          <a:bodyPr/>
          <a:lstStyle/>
          <a:p>
            <a:fld id="{F36C87F6-986D-49E6-AF40-1B3A1EE8064D}" type="slidenum">
              <a:rPr lang="en-US" smtClean="0"/>
              <a:t>25</a:t>
            </a:fld>
            <a:endParaRPr lang="en-US"/>
          </a:p>
        </p:txBody>
      </p:sp>
    </p:spTree>
    <p:extLst>
      <p:ext uri="{BB962C8B-B14F-4D97-AF65-F5344CB8AC3E}">
        <p14:creationId xmlns:p14="http://schemas.microsoft.com/office/powerpoint/2010/main" val="1227501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836612" y="274638"/>
            <a:ext cx="10134602" cy="792162"/>
          </a:xfrm>
        </p:spPr>
        <p:txBody>
          <a:bodyPr/>
          <a:lstStyle/>
          <a:p>
            <a:r>
              <a:rPr lang="en-US" b="1" dirty="0"/>
              <a:t>Traffic volume</a:t>
            </a:r>
          </a:p>
        </p:txBody>
      </p:sp>
      <p:pic>
        <p:nvPicPr>
          <p:cNvPr id="4" name="Picture 3">
            <a:extLst>
              <a:ext uri="{FF2B5EF4-FFF2-40B4-BE49-F238E27FC236}">
                <a16:creationId xmlns:a16="http://schemas.microsoft.com/office/drawing/2014/main" id="{3D2EADF6-252C-59F2-08A9-0280B923140E}"/>
              </a:ext>
            </a:extLst>
          </p:cNvPr>
          <p:cNvPicPr>
            <a:picLocks noChangeAspect="1"/>
          </p:cNvPicPr>
          <p:nvPr/>
        </p:nvPicPr>
        <p:blipFill rotWithShape="1">
          <a:blip r:embed="rId2"/>
          <a:srcRect t="8889" b="4445"/>
          <a:stretch/>
        </p:blipFill>
        <p:spPr>
          <a:xfrm>
            <a:off x="836612" y="1143000"/>
            <a:ext cx="9563100" cy="5525347"/>
          </a:xfrm>
          <a:prstGeom prst="rect">
            <a:avLst/>
          </a:prstGeom>
        </p:spPr>
      </p:pic>
      <p:sp>
        <p:nvSpPr>
          <p:cNvPr id="5" name="Slide Number Placeholder 4">
            <a:extLst>
              <a:ext uri="{FF2B5EF4-FFF2-40B4-BE49-F238E27FC236}">
                <a16:creationId xmlns:a16="http://schemas.microsoft.com/office/drawing/2014/main" id="{4E915662-8E12-A260-EA0B-12AECD352F67}"/>
              </a:ext>
            </a:extLst>
          </p:cNvPr>
          <p:cNvSpPr>
            <a:spLocks noGrp="1"/>
          </p:cNvSpPr>
          <p:nvPr>
            <p:ph type="sldNum" sz="quarter" idx="12"/>
          </p:nvPr>
        </p:nvSpPr>
        <p:spPr/>
        <p:txBody>
          <a:bodyPr/>
          <a:lstStyle/>
          <a:p>
            <a:fld id="{F36C87F6-986D-49E6-AF40-1B3A1EE8064D}" type="slidenum">
              <a:rPr lang="en-US" smtClean="0"/>
              <a:t>26</a:t>
            </a:fld>
            <a:endParaRPr lang="en-US"/>
          </a:p>
        </p:txBody>
      </p:sp>
    </p:spTree>
    <p:extLst>
      <p:ext uri="{BB962C8B-B14F-4D97-AF65-F5344CB8AC3E}">
        <p14:creationId xmlns:p14="http://schemas.microsoft.com/office/powerpoint/2010/main" val="1863327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760412" y="274638"/>
            <a:ext cx="10210802" cy="792162"/>
          </a:xfrm>
        </p:spPr>
        <p:txBody>
          <a:bodyPr>
            <a:normAutofit/>
          </a:bodyPr>
          <a:lstStyle/>
          <a:p>
            <a:r>
              <a:rPr lang="en-US" b="1" dirty="0"/>
              <a:t>Demographics - Household income</a:t>
            </a:r>
          </a:p>
        </p:txBody>
      </p:sp>
      <p:pic>
        <p:nvPicPr>
          <p:cNvPr id="4" name="Picture 3">
            <a:extLst>
              <a:ext uri="{FF2B5EF4-FFF2-40B4-BE49-F238E27FC236}">
                <a16:creationId xmlns:a16="http://schemas.microsoft.com/office/drawing/2014/main" id="{1ED3BBC8-67E3-52C0-2724-9E5A2937CA4E}"/>
              </a:ext>
            </a:extLst>
          </p:cNvPr>
          <p:cNvPicPr>
            <a:picLocks noChangeAspect="1"/>
          </p:cNvPicPr>
          <p:nvPr/>
        </p:nvPicPr>
        <p:blipFill rotWithShape="1">
          <a:blip r:embed="rId2"/>
          <a:srcRect t="8889" b="7778"/>
          <a:stretch/>
        </p:blipFill>
        <p:spPr>
          <a:xfrm>
            <a:off x="760412" y="1164695"/>
            <a:ext cx="9753600" cy="5418667"/>
          </a:xfrm>
          <a:prstGeom prst="rect">
            <a:avLst/>
          </a:prstGeom>
        </p:spPr>
      </p:pic>
      <p:sp>
        <p:nvSpPr>
          <p:cNvPr id="5" name="Slide Number Placeholder 4">
            <a:extLst>
              <a:ext uri="{FF2B5EF4-FFF2-40B4-BE49-F238E27FC236}">
                <a16:creationId xmlns:a16="http://schemas.microsoft.com/office/drawing/2014/main" id="{34823E18-1F85-A25F-959F-6CBF4AB0F4A5}"/>
              </a:ext>
            </a:extLst>
          </p:cNvPr>
          <p:cNvSpPr>
            <a:spLocks noGrp="1"/>
          </p:cNvSpPr>
          <p:nvPr>
            <p:ph type="sldNum" sz="quarter" idx="12"/>
          </p:nvPr>
        </p:nvSpPr>
        <p:spPr/>
        <p:txBody>
          <a:bodyPr/>
          <a:lstStyle/>
          <a:p>
            <a:fld id="{F36C87F6-986D-49E6-AF40-1B3A1EE8064D}" type="slidenum">
              <a:rPr lang="en-US" smtClean="0"/>
              <a:t>27</a:t>
            </a:fld>
            <a:endParaRPr lang="en-US"/>
          </a:p>
        </p:txBody>
      </p:sp>
    </p:spTree>
    <p:extLst>
      <p:ext uri="{BB962C8B-B14F-4D97-AF65-F5344CB8AC3E}">
        <p14:creationId xmlns:p14="http://schemas.microsoft.com/office/powerpoint/2010/main" val="1257731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065212" y="312159"/>
            <a:ext cx="9753600" cy="792162"/>
          </a:xfrm>
        </p:spPr>
        <p:txBody>
          <a:bodyPr/>
          <a:lstStyle/>
          <a:p>
            <a:r>
              <a:rPr lang="en-US" b="1" dirty="0"/>
              <a:t>Demographics - race</a:t>
            </a:r>
          </a:p>
        </p:txBody>
      </p:sp>
      <p:pic>
        <p:nvPicPr>
          <p:cNvPr id="4" name="Picture 3">
            <a:extLst>
              <a:ext uri="{FF2B5EF4-FFF2-40B4-BE49-F238E27FC236}">
                <a16:creationId xmlns:a16="http://schemas.microsoft.com/office/drawing/2014/main" id="{E32C73D6-A2E3-AF74-C1AB-F40387F80205}"/>
              </a:ext>
            </a:extLst>
          </p:cNvPr>
          <p:cNvPicPr>
            <a:picLocks noChangeAspect="1"/>
          </p:cNvPicPr>
          <p:nvPr/>
        </p:nvPicPr>
        <p:blipFill rotWithShape="1">
          <a:blip r:embed="rId2"/>
          <a:srcRect t="8889" b="6666"/>
          <a:stretch/>
        </p:blipFill>
        <p:spPr>
          <a:xfrm>
            <a:off x="1141412" y="1247965"/>
            <a:ext cx="9410700" cy="5297876"/>
          </a:xfrm>
          <a:prstGeom prst="rect">
            <a:avLst/>
          </a:prstGeom>
        </p:spPr>
      </p:pic>
      <p:sp>
        <p:nvSpPr>
          <p:cNvPr id="5" name="Slide Number Placeholder 4">
            <a:extLst>
              <a:ext uri="{FF2B5EF4-FFF2-40B4-BE49-F238E27FC236}">
                <a16:creationId xmlns:a16="http://schemas.microsoft.com/office/drawing/2014/main" id="{3BBF2330-A08C-F400-DA70-9FAB44B39F59}"/>
              </a:ext>
            </a:extLst>
          </p:cNvPr>
          <p:cNvSpPr>
            <a:spLocks noGrp="1"/>
          </p:cNvSpPr>
          <p:nvPr>
            <p:ph type="sldNum" sz="quarter" idx="12"/>
          </p:nvPr>
        </p:nvSpPr>
        <p:spPr/>
        <p:txBody>
          <a:bodyPr/>
          <a:lstStyle/>
          <a:p>
            <a:fld id="{F36C87F6-986D-49E6-AF40-1B3A1EE8064D}" type="slidenum">
              <a:rPr lang="en-US" smtClean="0"/>
              <a:t>28</a:t>
            </a:fld>
            <a:endParaRPr lang="en-US"/>
          </a:p>
        </p:txBody>
      </p:sp>
    </p:spTree>
    <p:extLst>
      <p:ext uri="{BB962C8B-B14F-4D97-AF65-F5344CB8AC3E}">
        <p14:creationId xmlns:p14="http://schemas.microsoft.com/office/powerpoint/2010/main" val="4221057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646112" y="288647"/>
            <a:ext cx="9753600" cy="792162"/>
          </a:xfrm>
        </p:spPr>
        <p:txBody>
          <a:bodyPr/>
          <a:lstStyle/>
          <a:p>
            <a:r>
              <a:rPr lang="en-US" b="1" dirty="0"/>
              <a:t>Area crime report</a:t>
            </a:r>
          </a:p>
        </p:txBody>
      </p:sp>
      <p:pic>
        <p:nvPicPr>
          <p:cNvPr id="6" name="Picture 5">
            <a:extLst>
              <a:ext uri="{FF2B5EF4-FFF2-40B4-BE49-F238E27FC236}">
                <a16:creationId xmlns:a16="http://schemas.microsoft.com/office/drawing/2014/main" id="{00B393F0-9C95-DD84-7927-9685A42331E4}"/>
              </a:ext>
            </a:extLst>
          </p:cNvPr>
          <p:cNvPicPr>
            <a:picLocks noChangeAspect="1"/>
          </p:cNvPicPr>
          <p:nvPr/>
        </p:nvPicPr>
        <p:blipFill rotWithShape="1">
          <a:blip r:embed="rId2"/>
          <a:srcRect t="7778" b="5556"/>
          <a:stretch/>
        </p:blipFill>
        <p:spPr>
          <a:xfrm>
            <a:off x="703262" y="1060028"/>
            <a:ext cx="9639300" cy="5569373"/>
          </a:xfrm>
          <a:prstGeom prst="rect">
            <a:avLst/>
          </a:prstGeom>
        </p:spPr>
      </p:pic>
      <p:sp>
        <p:nvSpPr>
          <p:cNvPr id="7" name="Slide Number Placeholder 6">
            <a:extLst>
              <a:ext uri="{FF2B5EF4-FFF2-40B4-BE49-F238E27FC236}">
                <a16:creationId xmlns:a16="http://schemas.microsoft.com/office/drawing/2014/main" id="{DA352BE8-4F32-DB18-4E64-3C2786147F32}"/>
              </a:ext>
            </a:extLst>
          </p:cNvPr>
          <p:cNvSpPr>
            <a:spLocks noGrp="1"/>
          </p:cNvSpPr>
          <p:nvPr>
            <p:ph type="sldNum" sz="quarter" idx="12"/>
          </p:nvPr>
        </p:nvSpPr>
        <p:spPr/>
        <p:txBody>
          <a:bodyPr/>
          <a:lstStyle/>
          <a:p>
            <a:fld id="{F36C87F6-986D-49E6-AF40-1B3A1EE8064D}" type="slidenum">
              <a:rPr lang="en-US" smtClean="0"/>
              <a:t>29</a:t>
            </a:fld>
            <a:endParaRPr lang="en-US"/>
          </a:p>
        </p:txBody>
      </p:sp>
    </p:spTree>
    <p:extLst>
      <p:ext uri="{BB962C8B-B14F-4D97-AF65-F5344CB8AC3E}">
        <p14:creationId xmlns:p14="http://schemas.microsoft.com/office/powerpoint/2010/main" val="3105624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20762"/>
          </a:xfrm>
        </p:spPr>
        <p:txBody>
          <a:bodyPr>
            <a:normAutofit/>
          </a:bodyPr>
          <a:lstStyle/>
          <a:p>
            <a:r>
              <a:rPr lang="en-US" b="1" dirty="0"/>
              <a:t>What is Placer.ai? </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3200" kern="100" dirty="0">
                <a:effectLst/>
                <a:ea typeface="Aptos" panose="020B0004020202020204" pitchFamily="34" charset="0"/>
                <a:cs typeface="Times New Roman" panose="02020603050405020304" pitchFamily="18" charset="0"/>
              </a:rPr>
              <a:t>Placer.ai is a location intelligence platform that provides businesses and organizations with insights into foot traffic and consumer behavior. It leverages advanced analytics and machine learning to help users understand how people interact with physical spaces, enabling better decision-making in various industries, particularly retail and real estate.</a:t>
            </a:r>
          </a:p>
        </p:txBody>
      </p:sp>
      <p:sp>
        <p:nvSpPr>
          <p:cNvPr id="2" name="Slide Number Placeholder 1">
            <a:extLst>
              <a:ext uri="{FF2B5EF4-FFF2-40B4-BE49-F238E27FC236}">
                <a16:creationId xmlns:a16="http://schemas.microsoft.com/office/drawing/2014/main" id="{246782D8-E16B-4DBC-804D-88257A42F540}"/>
              </a:ext>
            </a:extLst>
          </p:cNvPr>
          <p:cNvSpPr>
            <a:spLocks noGrp="1"/>
          </p:cNvSpPr>
          <p:nvPr>
            <p:ph type="sldNum" sz="quarter" idx="12"/>
          </p:nvPr>
        </p:nvSpPr>
        <p:spPr/>
        <p:txBody>
          <a:bodyPr/>
          <a:lstStyle/>
          <a:p>
            <a:fld id="{F36C87F6-986D-49E6-AF40-1B3A1EE8064D}" type="slidenum">
              <a:rPr lang="en-US" smtClean="0"/>
              <a:t>3</a:t>
            </a:fld>
            <a:endParaRPr lang="en-US"/>
          </a:p>
        </p:txBody>
      </p:sp>
    </p:spTree>
    <p:extLst>
      <p:ext uri="{BB962C8B-B14F-4D97-AF65-F5344CB8AC3E}">
        <p14:creationId xmlns:p14="http://schemas.microsoft.com/office/powerpoint/2010/main" val="3690870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7FB886-990E-76B1-E151-10D0AD4AE434}"/>
              </a:ext>
            </a:extLst>
          </p:cNvPr>
          <p:cNvPicPr>
            <a:picLocks noChangeAspect="1"/>
          </p:cNvPicPr>
          <p:nvPr/>
        </p:nvPicPr>
        <p:blipFill rotWithShape="1">
          <a:blip r:embed="rId2"/>
          <a:srcRect t="8889" b="5556"/>
          <a:stretch/>
        </p:blipFill>
        <p:spPr>
          <a:xfrm>
            <a:off x="1065212" y="1295400"/>
            <a:ext cx="9563100" cy="5454509"/>
          </a:xfrm>
          <a:prstGeom prst="rect">
            <a:avLst/>
          </a:prstGeom>
        </p:spPr>
      </p:pic>
      <p:sp>
        <p:nvSpPr>
          <p:cNvPr id="5" name="Slide Number Placeholder 4">
            <a:extLst>
              <a:ext uri="{FF2B5EF4-FFF2-40B4-BE49-F238E27FC236}">
                <a16:creationId xmlns:a16="http://schemas.microsoft.com/office/drawing/2014/main" id="{75280088-20AA-D33D-1CF5-9E14B4B9BECF}"/>
              </a:ext>
            </a:extLst>
          </p:cNvPr>
          <p:cNvSpPr>
            <a:spLocks noGrp="1"/>
          </p:cNvSpPr>
          <p:nvPr>
            <p:ph type="sldNum" sz="quarter" idx="12"/>
          </p:nvPr>
        </p:nvSpPr>
        <p:spPr/>
        <p:txBody>
          <a:bodyPr/>
          <a:lstStyle/>
          <a:p>
            <a:fld id="{F36C87F6-986D-49E6-AF40-1B3A1EE8064D}" type="slidenum">
              <a:rPr lang="en-US" smtClean="0"/>
              <a:t>30</a:t>
            </a:fld>
            <a:endParaRPr lang="en-US"/>
          </a:p>
        </p:txBody>
      </p:sp>
      <p:sp>
        <p:nvSpPr>
          <p:cNvPr id="6" name="Title 1">
            <a:extLst>
              <a:ext uri="{FF2B5EF4-FFF2-40B4-BE49-F238E27FC236}">
                <a16:creationId xmlns:a16="http://schemas.microsoft.com/office/drawing/2014/main" id="{277C5E60-1AAA-A3BB-6422-CB0C283583E2}"/>
              </a:ext>
            </a:extLst>
          </p:cNvPr>
          <p:cNvSpPr>
            <a:spLocks noGrp="1"/>
          </p:cNvSpPr>
          <p:nvPr>
            <p:ph type="title"/>
          </p:nvPr>
        </p:nvSpPr>
        <p:spPr>
          <a:xfrm>
            <a:off x="1035915" y="304800"/>
            <a:ext cx="10363198" cy="792162"/>
          </a:xfrm>
        </p:spPr>
        <p:txBody>
          <a:bodyPr>
            <a:normAutofit fontScale="90000"/>
          </a:bodyPr>
          <a:lstStyle/>
          <a:p>
            <a:r>
              <a:rPr lang="en-US" b="1" dirty="0"/>
              <a:t>Retail foot traffic recovery - </a:t>
            </a:r>
            <a:r>
              <a:rPr lang="en-US" b="1" dirty="0" err="1"/>
              <a:t>alabama</a:t>
            </a:r>
            <a:endParaRPr lang="en-US" b="1" dirty="0"/>
          </a:p>
        </p:txBody>
      </p:sp>
    </p:spTree>
    <p:extLst>
      <p:ext uri="{BB962C8B-B14F-4D97-AF65-F5344CB8AC3E}">
        <p14:creationId xmlns:p14="http://schemas.microsoft.com/office/powerpoint/2010/main" val="4021785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217614" y="274638"/>
            <a:ext cx="10363198" cy="792162"/>
          </a:xfrm>
        </p:spPr>
        <p:txBody>
          <a:bodyPr>
            <a:normAutofit fontScale="90000"/>
          </a:bodyPr>
          <a:lstStyle/>
          <a:p>
            <a:r>
              <a:rPr lang="en-US" b="1" dirty="0"/>
              <a:t>Retail foot traffic recovery - </a:t>
            </a:r>
            <a:r>
              <a:rPr lang="en-US" b="1" dirty="0" err="1"/>
              <a:t>louisiana</a:t>
            </a:r>
            <a:endParaRPr lang="en-US" b="1" dirty="0"/>
          </a:p>
        </p:txBody>
      </p:sp>
      <p:pic>
        <p:nvPicPr>
          <p:cNvPr id="6" name="Picture 5">
            <a:extLst>
              <a:ext uri="{FF2B5EF4-FFF2-40B4-BE49-F238E27FC236}">
                <a16:creationId xmlns:a16="http://schemas.microsoft.com/office/drawing/2014/main" id="{0EF96497-5C44-DC4A-0FE9-CEECA3C303BB}"/>
              </a:ext>
            </a:extLst>
          </p:cNvPr>
          <p:cNvPicPr>
            <a:picLocks noChangeAspect="1"/>
          </p:cNvPicPr>
          <p:nvPr/>
        </p:nvPicPr>
        <p:blipFill rotWithShape="1">
          <a:blip r:embed="rId2"/>
          <a:srcRect t="8889" b="4004"/>
          <a:stretch/>
        </p:blipFill>
        <p:spPr>
          <a:xfrm>
            <a:off x="1217612" y="1256390"/>
            <a:ext cx="9334500" cy="5420636"/>
          </a:xfrm>
          <a:prstGeom prst="rect">
            <a:avLst/>
          </a:prstGeom>
        </p:spPr>
      </p:pic>
      <p:sp>
        <p:nvSpPr>
          <p:cNvPr id="7" name="Slide Number Placeholder 6">
            <a:extLst>
              <a:ext uri="{FF2B5EF4-FFF2-40B4-BE49-F238E27FC236}">
                <a16:creationId xmlns:a16="http://schemas.microsoft.com/office/drawing/2014/main" id="{14F6FA9A-98E0-22FD-3763-B0A4A4AD67B8}"/>
              </a:ext>
            </a:extLst>
          </p:cNvPr>
          <p:cNvSpPr>
            <a:spLocks noGrp="1"/>
          </p:cNvSpPr>
          <p:nvPr>
            <p:ph type="sldNum" sz="quarter" idx="12"/>
          </p:nvPr>
        </p:nvSpPr>
        <p:spPr/>
        <p:txBody>
          <a:bodyPr/>
          <a:lstStyle/>
          <a:p>
            <a:fld id="{F36C87F6-986D-49E6-AF40-1B3A1EE8064D}" type="slidenum">
              <a:rPr lang="en-US" smtClean="0"/>
              <a:t>31</a:t>
            </a:fld>
            <a:endParaRPr lang="en-US"/>
          </a:p>
        </p:txBody>
      </p:sp>
    </p:spTree>
    <p:extLst>
      <p:ext uri="{BB962C8B-B14F-4D97-AF65-F5344CB8AC3E}">
        <p14:creationId xmlns:p14="http://schemas.microsoft.com/office/powerpoint/2010/main" val="4118608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1">
            <a:extLst>
              <a:ext uri="{FF2B5EF4-FFF2-40B4-BE49-F238E27FC236}">
                <a16:creationId xmlns:a16="http://schemas.microsoft.com/office/drawing/2014/main" id="{E94AF387-C040-C9E9-92BE-15ACE6F82FD6}"/>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Calibri Light" panose="020F0302020204030204"/>
                <a:ea typeface="+mj-ea"/>
                <a:cs typeface="+mj-cs"/>
                <a:hlinkClick r:id="rId2">
                  <a:extLst>
                    <a:ext uri="{A12FA001-AC4F-418D-AE19-62706E023703}">
                      <ahyp:hlinkClr xmlns:ahyp="http://schemas.microsoft.com/office/drawing/2018/hyperlinkcolor" val="tx"/>
                    </a:ext>
                  </a:extLst>
                </a:hlinkClick>
              </a:rPr>
              <a:t>T&amp;TDashboard_PROD</a:t>
            </a:r>
            <a:endParaRPr kumimoji="0" lang="en-us" sz="6000" b="0" i="0" u="none" strike="noStrike" kern="1200" cap="none" spc="0" normalizeH="0" baseline="0" noProof="0" dirty="0">
              <a:ln>
                <a:noFill/>
              </a:ln>
              <a:solidFill>
                <a:srgbClr val="0070C0"/>
              </a:solidFill>
              <a:effectLst/>
              <a:uLnTx/>
              <a:uFillTx/>
              <a:latin typeface="Calibri Light" panose="020F0302020204030204"/>
              <a:ea typeface="+mj-ea"/>
              <a:cs typeface="+mj-cs"/>
              <a:hlinkClick r:id="rId2">
                <a:extLst>
                  <a:ext uri="{A12FA001-AC4F-418D-AE19-62706E023703}">
                    <ahyp:hlinkClr xmlns:ahyp="http://schemas.microsoft.com/office/drawing/2018/hyperlinkcolor" val="tx"/>
                  </a:ext>
                </a:extLst>
              </a:hlinkClick>
            </a:endParaRPr>
          </a:p>
        </p:txBody>
      </p:sp>
      <p:sp>
        <p:nvSpPr>
          <p:cNvPr id="6" name="slide1">
            <a:extLst>
              <a:ext uri="{FF2B5EF4-FFF2-40B4-BE49-F238E27FC236}">
                <a16:creationId xmlns:a16="http://schemas.microsoft.com/office/drawing/2014/main" id="{E0D9C60C-B053-BBCE-AC9D-710982837961}"/>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Decatur, AL </a:t>
            </a:r>
            <a:b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b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August 2023 – July 2024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Tourism and Travel Dashboard</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05A6518-82AF-9895-18B7-1C03F9C13F1C}"/>
              </a:ext>
            </a:extLst>
          </p:cNvPr>
          <p:cNvSpPr>
            <a:spLocks noGrp="1"/>
          </p:cNvSpPr>
          <p:nvPr>
            <p:ph type="sldNum" sz="quarter" idx="12"/>
          </p:nvPr>
        </p:nvSpPr>
        <p:spPr/>
        <p:txBody>
          <a:bodyPr/>
          <a:lstStyle/>
          <a:p>
            <a:fld id="{F36C87F6-986D-49E6-AF40-1B3A1EE8064D}" type="slidenum">
              <a:rPr lang="en-US" smtClean="0"/>
              <a:t>32</a:t>
            </a:fld>
            <a:endParaRPr lang="en-US"/>
          </a:p>
        </p:txBody>
      </p:sp>
    </p:spTree>
    <p:extLst>
      <p:ext uri="{BB962C8B-B14F-4D97-AF65-F5344CB8AC3E}">
        <p14:creationId xmlns:p14="http://schemas.microsoft.com/office/powerpoint/2010/main" val="1879542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2" descr="CBSA Origins">
            <a:extLst>
              <a:ext uri="{FF2B5EF4-FFF2-40B4-BE49-F238E27FC236}">
                <a16:creationId xmlns:a16="http://schemas.microsoft.com/office/drawing/2014/main" id="{20A4BDDD-1BA6-7D75-9E7C-31D2F0E48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4114800" cy="6858000"/>
          </a:xfrm>
          <a:prstGeom prst="rect">
            <a:avLst/>
          </a:prstGeom>
        </p:spPr>
      </p:pic>
      <p:sp>
        <p:nvSpPr>
          <p:cNvPr id="4" name="Slide Number Placeholder 3">
            <a:extLst>
              <a:ext uri="{FF2B5EF4-FFF2-40B4-BE49-F238E27FC236}">
                <a16:creationId xmlns:a16="http://schemas.microsoft.com/office/drawing/2014/main" id="{3FDE3E04-C230-5F52-DC68-941C13DCFD4F}"/>
              </a:ext>
            </a:extLst>
          </p:cNvPr>
          <p:cNvSpPr>
            <a:spLocks noGrp="1"/>
          </p:cNvSpPr>
          <p:nvPr>
            <p:ph type="sldNum" sz="quarter" idx="12"/>
          </p:nvPr>
        </p:nvSpPr>
        <p:spPr/>
        <p:txBody>
          <a:bodyPr/>
          <a:lstStyle/>
          <a:p>
            <a:fld id="{F36C87F6-986D-49E6-AF40-1B3A1EE8064D}" type="slidenum">
              <a:rPr lang="en-US" smtClean="0"/>
              <a:t>33</a:t>
            </a:fld>
            <a:endParaRPr lang="en-US"/>
          </a:p>
        </p:txBody>
      </p:sp>
    </p:spTree>
    <p:extLst>
      <p:ext uri="{BB962C8B-B14F-4D97-AF65-F5344CB8AC3E}">
        <p14:creationId xmlns:p14="http://schemas.microsoft.com/office/powerpoint/2010/main" val="762563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3" descr="CBSA Destinations">
            <a:extLst>
              <a:ext uri="{FF2B5EF4-FFF2-40B4-BE49-F238E27FC236}">
                <a16:creationId xmlns:a16="http://schemas.microsoft.com/office/drawing/2014/main" id="{D682B102-9AE5-1C39-304B-21F988948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28" y="0"/>
            <a:ext cx="7053943" cy="6858000"/>
          </a:xfrm>
          <a:prstGeom prst="rect">
            <a:avLst/>
          </a:prstGeom>
        </p:spPr>
      </p:pic>
      <p:sp>
        <p:nvSpPr>
          <p:cNvPr id="4" name="Slide Number Placeholder 3">
            <a:extLst>
              <a:ext uri="{FF2B5EF4-FFF2-40B4-BE49-F238E27FC236}">
                <a16:creationId xmlns:a16="http://schemas.microsoft.com/office/drawing/2014/main" id="{C10E19AE-84A5-DF9A-782B-42FC4D110C1C}"/>
              </a:ext>
            </a:extLst>
          </p:cNvPr>
          <p:cNvSpPr>
            <a:spLocks noGrp="1"/>
          </p:cNvSpPr>
          <p:nvPr>
            <p:ph type="sldNum" sz="quarter" idx="12"/>
          </p:nvPr>
        </p:nvSpPr>
        <p:spPr/>
        <p:txBody>
          <a:bodyPr/>
          <a:lstStyle/>
          <a:p>
            <a:fld id="{F36C87F6-986D-49E6-AF40-1B3A1EE8064D}" type="slidenum">
              <a:rPr lang="en-US" smtClean="0"/>
              <a:t>34</a:t>
            </a:fld>
            <a:endParaRPr lang="en-US"/>
          </a:p>
        </p:txBody>
      </p:sp>
    </p:spTree>
    <p:extLst>
      <p:ext uri="{BB962C8B-B14F-4D97-AF65-F5344CB8AC3E}">
        <p14:creationId xmlns:p14="http://schemas.microsoft.com/office/powerpoint/2010/main" val="3690789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630669" y="533400"/>
            <a:ext cx="9753600" cy="792162"/>
          </a:xfrm>
        </p:spPr>
        <p:txBody>
          <a:bodyPr/>
          <a:lstStyle/>
          <a:p>
            <a:r>
              <a:rPr lang="en-US" b="1" dirty="0"/>
              <a:t>Research limitations</a:t>
            </a:r>
          </a:p>
        </p:txBody>
      </p:sp>
      <p:sp>
        <p:nvSpPr>
          <p:cNvPr id="4" name="Content Placeholder 2">
            <a:extLst>
              <a:ext uri="{FF2B5EF4-FFF2-40B4-BE49-F238E27FC236}">
                <a16:creationId xmlns:a16="http://schemas.microsoft.com/office/drawing/2014/main" id="{936BFE44-D160-3153-E016-E19B67FB8604}"/>
              </a:ext>
            </a:extLst>
          </p:cNvPr>
          <p:cNvSpPr>
            <a:spLocks noGrp="1"/>
          </p:cNvSpPr>
          <p:nvPr>
            <p:ph idx="1"/>
          </p:nvPr>
        </p:nvSpPr>
        <p:spPr>
          <a:xfrm>
            <a:off x="570778" y="2031170"/>
            <a:ext cx="10857634" cy="2388429"/>
          </a:xfrm>
        </p:spPr>
        <p:txBody>
          <a:bodyPr anchor="t">
            <a:noAutofit/>
          </a:bodyPr>
          <a:lstStyle/>
          <a:p>
            <a:pPr marL="0" marR="0" lvl="0" indent="0">
              <a:spcBef>
                <a:spcPts val="0"/>
              </a:spcBef>
              <a:spcAft>
                <a:spcPts val="0"/>
              </a:spcAft>
              <a:buSzPts val="1000"/>
              <a:buNone/>
              <a:tabLst>
                <a:tab pos="457200" algn="l"/>
              </a:tabLst>
            </a:pPr>
            <a:r>
              <a:rPr lang="en-US" sz="4000" kern="0" dirty="0">
                <a:effectLst/>
                <a:ea typeface="Calibri" panose="020F0502020204030204" pitchFamily="34" charset="0"/>
                <a:cs typeface="Times New Roman" panose="02020603050405020304" pitchFamily="18" charset="0"/>
              </a:rPr>
              <a:t>Current geofencing technology can not capture international visitors due to international cell carrier laws.</a:t>
            </a:r>
          </a:p>
          <a:p>
            <a:pPr marL="342900" marR="0" lvl="0" indent="-342900">
              <a:spcBef>
                <a:spcPts val="0"/>
              </a:spcBef>
              <a:spcAft>
                <a:spcPts val="0"/>
              </a:spcAft>
              <a:buSzPts val="1000"/>
              <a:buFont typeface="Symbol" panose="05050102010706020507" pitchFamily="18" charset="2"/>
              <a:buChar char=""/>
              <a:tabLst>
                <a:tab pos="457200" algn="l"/>
              </a:tabLst>
            </a:pPr>
            <a:endParaRPr lang="en-US" sz="40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4000" kern="100" dirty="0">
              <a:effectLst/>
              <a:ea typeface="Calibri" panose="020F0502020204030204" pitchFamily="34" charset="0"/>
              <a:cs typeface="Times New Roman" panose="02020603050405020304" pitchFamily="18" charset="0"/>
            </a:endParaRPr>
          </a:p>
          <a:p>
            <a:endParaRPr lang="en-US" sz="4000" dirty="0"/>
          </a:p>
        </p:txBody>
      </p:sp>
      <p:sp>
        <p:nvSpPr>
          <p:cNvPr id="5" name="Slide Number Placeholder 4">
            <a:extLst>
              <a:ext uri="{FF2B5EF4-FFF2-40B4-BE49-F238E27FC236}">
                <a16:creationId xmlns:a16="http://schemas.microsoft.com/office/drawing/2014/main" id="{970948D4-A59E-C2E4-25C0-B75A16571C06}"/>
              </a:ext>
            </a:extLst>
          </p:cNvPr>
          <p:cNvSpPr>
            <a:spLocks noGrp="1"/>
          </p:cNvSpPr>
          <p:nvPr>
            <p:ph type="sldNum" sz="quarter" idx="12"/>
          </p:nvPr>
        </p:nvSpPr>
        <p:spPr/>
        <p:txBody>
          <a:bodyPr/>
          <a:lstStyle/>
          <a:p>
            <a:fld id="{F36C87F6-986D-49E6-AF40-1B3A1EE8064D}" type="slidenum">
              <a:rPr lang="en-US" smtClean="0"/>
              <a:t>35</a:t>
            </a:fld>
            <a:endParaRPr lang="en-US"/>
          </a:p>
        </p:txBody>
      </p:sp>
    </p:spTree>
    <p:extLst>
      <p:ext uri="{BB962C8B-B14F-4D97-AF65-F5344CB8AC3E}">
        <p14:creationId xmlns:p14="http://schemas.microsoft.com/office/powerpoint/2010/main" val="734883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308-D1AE-EF81-39AF-545E2067072A}"/>
              </a:ext>
            </a:extLst>
          </p:cNvPr>
          <p:cNvSpPr>
            <a:spLocks noGrp="1"/>
          </p:cNvSpPr>
          <p:nvPr>
            <p:ph type="title"/>
          </p:nvPr>
        </p:nvSpPr>
        <p:spPr>
          <a:xfrm>
            <a:off x="1217614" y="274638"/>
            <a:ext cx="9753600" cy="792162"/>
          </a:xfrm>
        </p:spPr>
        <p:txBody>
          <a:bodyPr/>
          <a:lstStyle/>
          <a:p>
            <a:r>
              <a:rPr lang="en-US" b="1" dirty="0"/>
              <a:t>Questions?</a:t>
            </a:r>
          </a:p>
        </p:txBody>
      </p:sp>
      <p:sp>
        <p:nvSpPr>
          <p:cNvPr id="7" name="Content Placeholder 2">
            <a:extLst>
              <a:ext uri="{FF2B5EF4-FFF2-40B4-BE49-F238E27FC236}">
                <a16:creationId xmlns:a16="http://schemas.microsoft.com/office/drawing/2014/main" id="{4E6B5B9B-16A2-F534-63BF-F49581A03A1C}"/>
              </a:ext>
            </a:extLst>
          </p:cNvPr>
          <p:cNvSpPr>
            <a:spLocks noGrp="1"/>
          </p:cNvSpPr>
          <p:nvPr>
            <p:ph idx="1"/>
          </p:nvPr>
        </p:nvSpPr>
        <p:spPr>
          <a:xfrm>
            <a:off x="1370012" y="1828800"/>
            <a:ext cx="7202955" cy="4075398"/>
          </a:xfrm>
        </p:spPr>
        <p:txBody>
          <a:bodyPr anchor="t">
            <a:normAutofit/>
          </a:bodyPr>
          <a:lstStyle/>
          <a:p>
            <a:pPr marL="0" indent="0">
              <a:buNone/>
            </a:pPr>
            <a:r>
              <a:rPr lang="en-US" b="1" dirty="0"/>
              <a:t>Jennifer Green, MBA, MSGIST</a:t>
            </a:r>
          </a:p>
          <a:p>
            <a:pPr marL="0" indent="0">
              <a:buNone/>
            </a:pPr>
            <a:r>
              <a:rPr lang="en-US" dirty="0"/>
              <a:t>Director</a:t>
            </a:r>
          </a:p>
          <a:p>
            <a:pPr marL="0" indent="0">
              <a:buNone/>
            </a:pPr>
            <a:r>
              <a:rPr lang="en-US" dirty="0"/>
              <a:t>Jacksonville State University</a:t>
            </a:r>
          </a:p>
          <a:p>
            <a:pPr marL="0" indent="0">
              <a:buNone/>
            </a:pPr>
            <a:r>
              <a:rPr lang="en-US" dirty="0"/>
              <a:t>Center for Economic Development &amp; Business Research</a:t>
            </a:r>
          </a:p>
          <a:p>
            <a:pPr marL="0" indent="0">
              <a:buNone/>
            </a:pPr>
            <a:r>
              <a:rPr lang="en-US" dirty="0">
                <a:solidFill>
                  <a:srgbClr val="0070C0"/>
                </a:solidFill>
                <a:hlinkClick r:id="rId2">
                  <a:extLst>
                    <a:ext uri="{A12FA001-AC4F-418D-AE19-62706E023703}">
                      <ahyp:hlinkClr xmlns:ahyp="http://schemas.microsoft.com/office/drawing/2018/hyperlinkcolor" val="tx"/>
                    </a:ext>
                  </a:extLst>
                </a:hlinkClick>
              </a:rPr>
              <a:t>jngreen@jsu.edu</a:t>
            </a:r>
            <a:endParaRPr lang="en-US" dirty="0">
              <a:solidFill>
                <a:srgbClr val="0070C0"/>
              </a:solidFill>
            </a:endParaRPr>
          </a:p>
          <a:p>
            <a:pPr marL="0" indent="0">
              <a:buNone/>
            </a:pPr>
            <a:endParaRPr lang="en-US" sz="1700" dirty="0"/>
          </a:p>
          <a:p>
            <a:pPr marL="0" indent="0">
              <a:buNone/>
            </a:pPr>
            <a:endParaRPr lang="en-US" sz="1700" dirty="0"/>
          </a:p>
        </p:txBody>
      </p:sp>
      <p:pic>
        <p:nvPicPr>
          <p:cNvPr id="9" name="Picture 8" descr="A close up of a sign&#10;&#10;Description automatically generated">
            <a:extLst>
              <a:ext uri="{FF2B5EF4-FFF2-40B4-BE49-F238E27FC236}">
                <a16:creationId xmlns:a16="http://schemas.microsoft.com/office/drawing/2014/main" id="{603AC488-D11C-EA8C-255E-FFEE7821B7B2}"/>
              </a:ext>
            </a:extLst>
          </p:cNvPr>
          <p:cNvPicPr>
            <a:picLocks noChangeAspect="1"/>
          </p:cNvPicPr>
          <p:nvPr/>
        </p:nvPicPr>
        <p:blipFill>
          <a:blip r:embed="rId3"/>
          <a:stretch>
            <a:fillRect/>
          </a:stretch>
        </p:blipFill>
        <p:spPr>
          <a:xfrm>
            <a:off x="1446211" y="5181600"/>
            <a:ext cx="5260733" cy="960120"/>
          </a:xfrm>
          <a:prstGeom prst="rect">
            <a:avLst/>
          </a:prstGeom>
        </p:spPr>
      </p:pic>
      <p:sp>
        <p:nvSpPr>
          <p:cNvPr id="10" name="Slide Number Placeholder 9">
            <a:extLst>
              <a:ext uri="{FF2B5EF4-FFF2-40B4-BE49-F238E27FC236}">
                <a16:creationId xmlns:a16="http://schemas.microsoft.com/office/drawing/2014/main" id="{877D12E0-E756-A243-8EDF-FD2066B76C55}"/>
              </a:ext>
            </a:extLst>
          </p:cNvPr>
          <p:cNvSpPr>
            <a:spLocks noGrp="1"/>
          </p:cNvSpPr>
          <p:nvPr>
            <p:ph type="sldNum" sz="quarter" idx="12"/>
          </p:nvPr>
        </p:nvSpPr>
        <p:spPr/>
        <p:txBody>
          <a:bodyPr/>
          <a:lstStyle/>
          <a:p>
            <a:fld id="{F36C87F6-986D-49E6-AF40-1B3A1EE8064D}" type="slidenum">
              <a:rPr lang="en-US" smtClean="0"/>
              <a:t>36</a:t>
            </a:fld>
            <a:endParaRPr lang="en-US"/>
          </a:p>
        </p:txBody>
      </p:sp>
    </p:spTree>
    <p:extLst>
      <p:ext uri="{BB962C8B-B14F-4D97-AF65-F5344CB8AC3E}">
        <p14:creationId xmlns:p14="http://schemas.microsoft.com/office/powerpoint/2010/main" val="3528400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20762"/>
          </a:xfrm>
        </p:spPr>
        <p:txBody>
          <a:bodyPr>
            <a:normAutofit/>
          </a:bodyPr>
          <a:lstStyle/>
          <a:p>
            <a:r>
              <a:rPr lang="en-US" b="1" dirty="0"/>
              <a:t>Placer.ai </a:t>
            </a:r>
          </a:p>
        </p:txBody>
      </p:sp>
      <p:pic>
        <p:nvPicPr>
          <p:cNvPr id="7" name="Content Placeholder 6">
            <a:extLst>
              <a:ext uri="{FF2B5EF4-FFF2-40B4-BE49-F238E27FC236}">
                <a16:creationId xmlns:a16="http://schemas.microsoft.com/office/drawing/2014/main" id="{1394B9F7-14CB-E9C1-07EB-346AFABB92FE}"/>
              </a:ext>
            </a:extLst>
          </p:cNvPr>
          <p:cNvPicPr>
            <a:picLocks noGrp="1" noChangeAspect="1"/>
          </p:cNvPicPr>
          <p:nvPr>
            <p:ph idx="1"/>
          </p:nvPr>
        </p:nvPicPr>
        <p:blipFill rotWithShape="1">
          <a:blip r:embed="rId3"/>
          <a:srcRect t="8771" r="877" b="5263"/>
          <a:stretch/>
        </p:blipFill>
        <p:spPr>
          <a:xfrm>
            <a:off x="1370012" y="1447800"/>
            <a:ext cx="8698462" cy="5029200"/>
          </a:xfrm>
        </p:spPr>
      </p:pic>
      <p:sp>
        <p:nvSpPr>
          <p:cNvPr id="8" name="Slide Number Placeholder 7">
            <a:extLst>
              <a:ext uri="{FF2B5EF4-FFF2-40B4-BE49-F238E27FC236}">
                <a16:creationId xmlns:a16="http://schemas.microsoft.com/office/drawing/2014/main" id="{E6430175-0272-C325-CC08-DA02456F3CA2}"/>
              </a:ext>
            </a:extLst>
          </p:cNvPr>
          <p:cNvSpPr>
            <a:spLocks noGrp="1"/>
          </p:cNvSpPr>
          <p:nvPr>
            <p:ph type="sldNum" sz="quarter" idx="12"/>
          </p:nvPr>
        </p:nvSpPr>
        <p:spPr/>
        <p:txBody>
          <a:bodyPr/>
          <a:lstStyle/>
          <a:p>
            <a:fld id="{F36C87F6-986D-49E6-AF40-1B3A1EE8064D}" type="slidenum">
              <a:rPr lang="en-US" smtClean="0"/>
              <a:t>4</a:t>
            </a:fld>
            <a:endParaRPr lang="en-US"/>
          </a:p>
        </p:txBody>
      </p:sp>
    </p:spTree>
    <p:extLst>
      <p:ext uri="{BB962C8B-B14F-4D97-AF65-F5344CB8AC3E}">
        <p14:creationId xmlns:p14="http://schemas.microsoft.com/office/powerpoint/2010/main" val="1106234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96962"/>
          </a:xfrm>
        </p:spPr>
        <p:txBody>
          <a:bodyPr>
            <a:normAutofit/>
          </a:bodyPr>
          <a:lstStyle/>
          <a:p>
            <a:r>
              <a:rPr lang="en-US" b="1" dirty="0"/>
              <a:t>Key features of placer.ai</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2800" b="1" dirty="0">
                <a:effectLst/>
                <a:latin typeface="Century Gothic" panose="020B0502020202020204" pitchFamily="34" charset="0"/>
                <a:ea typeface="Aptos" panose="020B0004020202020204" pitchFamily="34" charset="0"/>
                <a:cs typeface="Times New Roman" panose="02020603050405020304" pitchFamily="18" charset="0"/>
              </a:rPr>
              <a:t>FOOT TRAFFIC ANALYTICS</a:t>
            </a:r>
          </a:p>
          <a:p>
            <a:pPr marL="0" marR="0" indent="0">
              <a:lnSpc>
                <a:spcPct val="107000"/>
              </a:lnSpc>
              <a:spcBef>
                <a:spcPts val="0"/>
              </a:spcBef>
              <a:spcAft>
                <a:spcPts val="800"/>
              </a:spcAft>
              <a:buNone/>
            </a:pPr>
            <a:endParaRPr lang="en-US" sz="2800" dirty="0">
              <a:latin typeface="Century Gothic" panose="020B0502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latin typeface="Century Gothic" panose="020B0502020202020204" pitchFamily="34" charset="0"/>
                <a:ea typeface="Aptos" panose="020B0004020202020204" pitchFamily="34" charset="0"/>
                <a:cs typeface="Times New Roman" panose="02020603050405020304" pitchFamily="18" charset="0"/>
              </a:rPr>
              <a:t>Placer.ai offers detailed analytics on foot traffic patterns, allowing businesses to track visitor counts, dwell times, and trends over specific periods. This data can be filtered by time, day of the week, and customer demographics, providing a nuanced view of consumer behavior.</a:t>
            </a:r>
            <a:endParaRPr lang="en-US" sz="2800" kern="100" dirty="0">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BA665BC-930A-35F9-C7DC-10794B353B85}"/>
              </a:ext>
            </a:extLst>
          </p:cNvPr>
          <p:cNvSpPr>
            <a:spLocks noGrp="1"/>
          </p:cNvSpPr>
          <p:nvPr>
            <p:ph type="sldNum" sz="quarter" idx="12"/>
          </p:nvPr>
        </p:nvSpPr>
        <p:spPr/>
        <p:txBody>
          <a:bodyPr/>
          <a:lstStyle/>
          <a:p>
            <a:fld id="{F36C87F6-986D-49E6-AF40-1B3A1EE8064D}" type="slidenum">
              <a:rPr lang="en-US" smtClean="0"/>
              <a:t>5</a:t>
            </a:fld>
            <a:endParaRPr lang="en-US"/>
          </a:p>
        </p:txBody>
      </p:sp>
    </p:spTree>
    <p:extLst>
      <p:ext uri="{BB962C8B-B14F-4D97-AF65-F5344CB8AC3E}">
        <p14:creationId xmlns:p14="http://schemas.microsoft.com/office/powerpoint/2010/main" val="962183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173162"/>
          </a:xfrm>
        </p:spPr>
        <p:txBody>
          <a:bodyPr>
            <a:normAutofit/>
          </a:bodyPr>
          <a:lstStyle/>
          <a:p>
            <a:r>
              <a:rPr lang="en-US" b="1" dirty="0"/>
              <a:t>Key features of placer.ai</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2800" b="1" dirty="0">
                <a:effectLst/>
                <a:latin typeface="Century Gothic" panose="020B0502020202020204" pitchFamily="34" charset="0"/>
                <a:ea typeface="Aptos" panose="020B0004020202020204" pitchFamily="34" charset="0"/>
                <a:cs typeface="Times New Roman" panose="02020603050405020304" pitchFamily="18" charset="0"/>
              </a:rPr>
              <a:t>TRUE TRADE AREA ANALYSIS</a:t>
            </a:r>
          </a:p>
          <a:p>
            <a:pPr marL="0" marR="0" indent="0">
              <a:lnSpc>
                <a:spcPct val="107000"/>
              </a:lnSpc>
              <a:spcBef>
                <a:spcPts val="0"/>
              </a:spcBef>
              <a:spcAft>
                <a:spcPts val="800"/>
              </a:spcAft>
              <a:buNone/>
            </a:pPr>
            <a:endParaRPr lang="en-US" sz="2800" dirty="0">
              <a:latin typeface="Century Gothic" panose="020B0502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ea typeface="Aptos" panose="020B0004020202020204" pitchFamily="34" charset="0"/>
                <a:cs typeface="Times New Roman" panose="02020603050405020304" pitchFamily="18" charset="0"/>
              </a:rPr>
              <a:t>The platform helps users identify the "True Trade Areas" (TTA) where customers originate. This analysis is crucial for optimizing marketing strategies and understanding market potential for new locations.</a:t>
            </a:r>
            <a:endParaRPr lang="en-US" sz="2800" kern="100" dirty="0">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9497E6D-3DF8-4810-44B5-6696ED009C3D}"/>
              </a:ext>
            </a:extLst>
          </p:cNvPr>
          <p:cNvSpPr>
            <a:spLocks noGrp="1"/>
          </p:cNvSpPr>
          <p:nvPr>
            <p:ph type="sldNum" sz="quarter" idx="12"/>
          </p:nvPr>
        </p:nvSpPr>
        <p:spPr/>
        <p:txBody>
          <a:bodyPr/>
          <a:lstStyle/>
          <a:p>
            <a:fld id="{F36C87F6-986D-49E6-AF40-1B3A1EE8064D}" type="slidenum">
              <a:rPr lang="en-US" smtClean="0"/>
              <a:t>6</a:t>
            </a:fld>
            <a:endParaRPr lang="en-US"/>
          </a:p>
        </p:txBody>
      </p:sp>
    </p:spTree>
    <p:extLst>
      <p:ext uri="{BB962C8B-B14F-4D97-AF65-F5344CB8AC3E}">
        <p14:creationId xmlns:p14="http://schemas.microsoft.com/office/powerpoint/2010/main" val="2525551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20762"/>
          </a:xfrm>
        </p:spPr>
        <p:txBody>
          <a:bodyPr>
            <a:normAutofit/>
          </a:bodyPr>
          <a:lstStyle/>
          <a:p>
            <a:r>
              <a:rPr lang="en-US" b="1" dirty="0"/>
              <a:t>Key features of placer.ai</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2800" b="1" dirty="0">
                <a:effectLst/>
                <a:latin typeface="Century Gothic" panose="020B0502020202020204" pitchFamily="34" charset="0"/>
                <a:ea typeface="Aptos" panose="020B0004020202020204" pitchFamily="34" charset="0"/>
                <a:cs typeface="Times New Roman" panose="02020603050405020304" pitchFamily="18" charset="0"/>
              </a:rPr>
              <a:t>POINT OF INTEREST (POI) DATA</a:t>
            </a:r>
          </a:p>
          <a:p>
            <a:pPr marL="0" marR="0" indent="0">
              <a:lnSpc>
                <a:spcPct val="107000"/>
              </a:lnSpc>
              <a:spcBef>
                <a:spcPts val="0"/>
              </a:spcBef>
              <a:spcAft>
                <a:spcPts val="800"/>
              </a:spcAft>
              <a:buNone/>
            </a:pPr>
            <a:endParaRPr lang="en-US" sz="2800" dirty="0">
              <a:latin typeface="Century Gothic" panose="020B0502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ea typeface="Aptos" panose="020B0004020202020204" pitchFamily="34" charset="0"/>
                <a:cs typeface="Times New Roman" panose="02020603050405020304" pitchFamily="18" charset="0"/>
              </a:rPr>
              <a:t>Placer.ai compiles extensive data on millions of points of interest across the U.S., including stores, restaurants, and other venues. This data is vital for businesses looking to analyze competition and consumer preferences in specific areas.</a:t>
            </a:r>
            <a:endParaRPr lang="en-US" sz="2800" kern="100" dirty="0">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510FCD9-815D-1A46-4FAD-BAE95491E92D}"/>
              </a:ext>
            </a:extLst>
          </p:cNvPr>
          <p:cNvSpPr>
            <a:spLocks noGrp="1"/>
          </p:cNvSpPr>
          <p:nvPr>
            <p:ph type="sldNum" sz="quarter" idx="12"/>
          </p:nvPr>
        </p:nvSpPr>
        <p:spPr/>
        <p:txBody>
          <a:bodyPr/>
          <a:lstStyle/>
          <a:p>
            <a:fld id="{F36C87F6-986D-49E6-AF40-1B3A1EE8064D}" type="slidenum">
              <a:rPr lang="en-US" smtClean="0"/>
              <a:t>7</a:t>
            </a:fld>
            <a:endParaRPr lang="en-US"/>
          </a:p>
        </p:txBody>
      </p:sp>
    </p:spTree>
    <p:extLst>
      <p:ext uri="{BB962C8B-B14F-4D97-AF65-F5344CB8AC3E}">
        <p14:creationId xmlns:p14="http://schemas.microsoft.com/office/powerpoint/2010/main" val="3761691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96962"/>
          </a:xfrm>
        </p:spPr>
        <p:txBody>
          <a:bodyPr>
            <a:normAutofit/>
          </a:bodyPr>
          <a:lstStyle/>
          <a:p>
            <a:r>
              <a:rPr lang="en-US" b="1" dirty="0"/>
              <a:t>Key features of placer.ai</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2800" b="1" dirty="0">
                <a:effectLst/>
                <a:latin typeface="Century Gothic" panose="020B0502020202020204" pitchFamily="34" charset="0"/>
                <a:ea typeface="Aptos" panose="020B0004020202020204" pitchFamily="34" charset="0"/>
                <a:cs typeface="Times New Roman" panose="02020603050405020304" pitchFamily="18" charset="0"/>
              </a:rPr>
              <a:t>CUSTOM SOLUTIONS</a:t>
            </a:r>
          </a:p>
          <a:p>
            <a:pPr marL="0" marR="0" indent="0">
              <a:lnSpc>
                <a:spcPct val="107000"/>
              </a:lnSpc>
              <a:spcBef>
                <a:spcPts val="0"/>
              </a:spcBef>
              <a:spcAft>
                <a:spcPts val="800"/>
              </a:spcAft>
              <a:buNone/>
            </a:pPr>
            <a:endParaRPr lang="en-US" sz="2800" dirty="0">
              <a:latin typeface="Century Gothic" panose="020B0502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ea typeface="Aptos" panose="020B0004020202020204" pitchFamily="34" charset="0"/>
                <a:cs typeface="Times New Roman" panose="02020603050405020304" pitchFamily="18" charset="0"/>
              </a:rPr>
              <a:t>The platform allows users to create custom geofences around specific locations to gather tailored insights relevant to their business needs. This feature enhances the ability to analyze localized market dynamics.</a:t>
            </a:r>
            <a:endParaRPr lang="en-US" sz="2800" kern="100" dirty="0">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354CEF3-BC13-4AE5-DD14-1A7ED14E84AA}"/>
              </a:ext>
            </a:extLst>
          </p:cNvPr>
          <p:cNvSpPr>
            <a:spLocks noGrp="1"/>
          </p:cNvSpPr>
          <p:nvPr>
            <p:ph type="sldNum" sz="quarter" idx="12"/>
          </p:nvPr>
        </p:nvSpPr>
        <p:spPr/>
        <p:txBody>
          <a:bodyPr/>
          <a:lstStyle/>
          <a:p>
            <a:fld id="{F36C87F6-986D-49E6-AF40-1B3A1EE8064D}" type="slidenum">
              <a:rPr lang="en-US" smtClean="0"/>
              <a:t>8</a:t>
            </a:fld>
            <a:endParaRPr lang="en-US"/>
          </a:p>
        </p:txBody>
      </p:sp>
    </p:spTree>
    <p:extLst>
      <p:ext uri="{BB962C8B-B14F-4D97-AF65-F5344CB8AC3E}">
        <p14:creationId xmlns:p14="http://schemas.microsoft.com/office/powerpoint/2010/main" val="440977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096962"/>
          </a:xfrm>
        </p:spPr>
        <p:txBody>
          <a:bodyPr>
            <a:normAutofit/>
          </a:bodyPr>
          <a:lstStyle/>
          <a:p>
            <a:r>
              <a:rPr lang="en-US" b="1" dirty="0"/>
              <a:t>Key features of placer.ai</a:t>
            </a:r>
          </a:p>
        </p:txBody>
      </p:sp>
      <p:sp>
        <p:nvSpPr>
          <p:cNvPr id="3" name="Content Placeholder 2"/>
          <p:cNvSpPr>
            <a:spLocks noGrp="1"/>
          </p:cNvSpPr>
          <p:nvPr>
            <p:ph idx="1"/>
          </p:nvPr>
        </p:nvSpPr>
        <p:spPr/>
        <p:txBody>
          <a:bodyPr>
            <a:normAutofit/>
          </a:bodyPr>
          <a:lstStyle/>
          <a:p>
            <a:pPr marL="0" marR="0" indent="0">
              <a:lnSpc>
                <a:spcPct val="107000"/>
              </a:lnSpc>
              <a:spcBef>
                <a:spcPts val="0"/>
              </a:spcBef>
              <a:spcAft>
                <a:spcPts val="800"/>
              </a:spcAft>
              <a:buNone/>
            </a:pPr>
            <a:r>
              <a:rPr lang="en-US" sz="2800" b="1" dirty="0">
                <a:effectLst/>
                <a:ea typeface="Aptos" panose="020B0004020202020204" pitchFamily="34" charset="0"/>
                <a:cs typeface="Times New Roman" panose="02020603050405020304" pitchFamily="18" charset="0"/>
              </a:rPr>
              <a:t>INTEGRATION CAPABILITIES</a:t>
            </a:r>
          </a:p>
          <a:p>
            <a:pPr marL="0" marR="0" indent="0">
              <a:lnSpc>
                <a:spcPct val="107000"/>
              </a:lnSpc>
              <a:spcBef>
                <a:spcPts val="0"/>
              </a:spcBef>
              <a:spcAft>
                <a:spcPts val="800"/>
              </a:spcAft>
              <a:buNone/>
            </a:pPr>
            <a:endParaRPr lang="en-US" sz="2800" dirty="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effectLst/>
                <a:ea typeface="Aptos" panose="020B0004020202020204" pitchFamily="34" charset="0"/>
                <a:cs typeface="Times New Roman" panose="02020603050405020304" pitchFamily="18" charset="0"/>
              </a:rPr>
              <a:t>Placer.ai can integrate with various business intelligence tools and CRM systems, facilitating seamless data exports and enhancing analytical capabilities for users.</a:t>
            </a:r>
            <a:endParaRPr lang="en-US" sz="2800" kern="100" dirty="0">
              <a:effectLs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0917C22-471A-6448-C435-D380FCA10090}"/>
              </a:ext>
            </a:extLst>
          </p:cNvPr>
          <p:cNvSpPr>
            <a:spLocks noGrp="1"/>
          </p:cNvSpPr>
          <p:nvPr>
            <p:ph type="sldNum" sz="quarter" idx="12"/>
          </p:nvPr>
        </p:nvSpPr>
        <p:spPr/>
        <p:txBody>
          <a:bodyPr/>
          <a:lstStyle/>
          <a:p>
            <a:fld id="{F36C87F6-986D-49E6-AF40-1B3A1EE8064D}" type="slidenum">
              <a:rPr lang="en-US" smtClean="0"/>
              <a:t>9</a:t>
            </a:fld>
            <a:endParaRPr lang="en-US"/>
          </a:p>
        </p:txBody>
      </p:sp>
    </p:spTree>
    <p:extLst>
      <p:ext uri="{BB962C8B-B14F-4D97-AF65-F5344CB8AC3E}">
        <p14:creationId xmlns:p14="http://schemas.microsoft.com/office/powerpoint/2010/main" val="3105174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2804879_win32_fixed" id="{EA00699B-0394-4B48-8BB2-8B250F055735}" vid="{8FF0ADCE-4C37-4047-93D0-14E337F28D2B}"/>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473C3AA-CBC3-4EBC-8BF7-2AC27CBBDA72}">
  <ds:schemaRefs>
    <ds:schemaRef ds:uri="http://schemas.microsoft.com/sharepoint/v3/contenttype/forms"/>
  </ds:schemaRefs>
</ds:datastoreItem>
</file>

<file path=customXml/itemProps2.xml><?xml version="1.0" encoding="utf-8"?>
<ds:datastoreItem xmlns:ds="http://schemas.openxmlformats.org/officeDocument/2006/customXml" ds:itemID="{24469512-9FC5-43AF-8C7D-42B05CBCE5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888E60-F31B-4BB3-BFE4-EB035E271DB8}">
  <ds:schemaRefs>
    <ds:schemaRef ds:uri="http://purl.org/dc/terms/"/>
    <ds:schemaRef ds:uri="http://purl.org/dc/elements/1.1/"/>
    <ds:schemaRef ds:uri="http://schemas.microsoft.com/sharepoint/v3"/>
    <ds:schemaRef ds:uri="http://schemas.microsoft.com/office/2006/documentManagement/types"/>
    <ds:schemaRef ds:uri="http://purl.org/dc/dcmitype/"/>
    <ds:schemaRef ds:uri="16c05727-aa75-4e4a-9b5f-8a80a1165891"/>
    <ds:schemaRef ds:uri="http://www.w3.org/XML/1998/namespace"/>
    <ds:schemaRef ds:uri="71af3243-3dd4-4a8d-8c0d-dd76da1f02a5"/>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924</TotalTime>
  <Words>821</Words>
  <Application>Microsoft Office PowerPoint</Application>
  <PresentationFormat>Custom</PresentationFormat>
  <Paragraphs>136</Paragraphs>
  <Slides>36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Arial</vt:lpstr>
      <vt:lpstr>Calibri</vt:lpstr>
      <vt:lpstr>Calibri Light</vt:lpstr>
      <vt:lpstr>Century Gothic</vt:lpstr>
      <vt:lpstr>Symbol</vt:lpstr>
      <vt:lpstr>Continental North America 16x9</vt:lpstr>
      <vt:lpstr>using placer.ai to leverage data insights for strategic partner collaboration</vt:lpstr>
      <vt:lpstr>What is geofencing? </vt:lpstr>
      <vt:lpstr>What is Placer.ai? </vt:lpstr>
      <vt:lpstr>Placer.ai </vt:lpstr>
      <vt:lpstr>Key features of placer.ai</vt:lpstr>
      <vt:lpstr>Key features of placer.ai</vt:lpstr>
      <vt:lpstr>Key features of placer.ai</vt:lpstr>
      <vt:lpstr>Key features of placer.ai</vt:lpstr>
      <vt:lpstr>Key features of placer.ai</vt:lpstr>
      <vt:lpstr>Where does Placer.ai source its data?</vt:lpstr>
      <vt:lpstr>Examples of projects we’ve conducted</vt:lpstr>
      <vt:lpstr>Data uses</vt:lpstr>
      <vt:lpstr>Looney’s tavern – Winston county</vt:lpstr>
      <vt:lpstr>Looney’s tavern – point of interest (POI)</vt:lpstr>
      <vt:lpstr>Visit metrics = all durations</vt:lpstr>
      <vt:lpstr>Visit metrics = over 10 mins</vt:lpstr>
      <vt:lpstr>Visit metrics</vt:lpstr>
      <vt:lpstr>Visits trend</vt:lpstr>
      <vt:lpstr>Daily visits</vt:lpstr>
      <vt:lpstr>Visitor journey</vt:lpstr>
      <vt:lpstr>Hourly visits</vt:lpstr>
      <vt:lpstr>Visitor origination</vt:lpstr>
      <vt:lpstr>Visitor origination</vt:lpstr>
      <vt:lpstr>Visitor origination</vt:lpstr>
      <vt:lpstr>Favorite places</vt:lpstr>
      <vt:lpstr>Traffic volume</vt:lpstr>
      <vt:lpstr>Demographics - Household income</vt:lpstr>
      <vt:lpstr>Demographics - race</vt:lpstr>
      <vt:lpstr>Area crime report</vt:lpstr>
      <vt:lpstr>Retail foot traffic recovery - alabama</vt:lpstr>
      <vt:lpstr>Retail foot traffic recovery - louisiana</vt:lpstr>
      <vt:lpstr>PowerPoint Presentation</vt:lpstr>
      <vt:lpstr>PowerPoint Presentation</vt:lpstr>
      <vt:lpstr>PowerPoint Presentation</vt:lpstr>
      <vt:lpstr>Research limitations</vt:lpstr>
      <vt:lpstr>Questions?</vt:lpstr>
    </vt:vector>
  </TitlesOfParts>
  <Company>Jacksonville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Green</dc:creator>
  <cp:lastModifiedBy>Jennifer Green</cp:lastModifiedBy>
  <cp:revision>6</cp:revision>
  <cp:lastPrinted>2024-09-25T17:20:36Z</cp:lastPrinted>
  <dcterms:created xsi:type="dcterms:W3CDTF">2024-09-25T01:56:22Z</dcterms:created>
  <dcterms:modified xsi:type="dcterms:W3CDTF">2024-09-25T17:20:58Z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