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6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805">
          <p15:clr>
            <a:srgbClr val="A4A3A4"/>
          </p15:clr>
        </p15:guide>
        <p15:guide id="2" pos="324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26"/>
  </p:normalViewPr>
  <p:slideViewPr>
    <p:cSldViewPr snapToGrid="0">
      <p:cViewPr varScale="1">
        <p:scale>
          <a:sx n="121" d="100"/>
          <a:sy n="121" d="100"/>
        </p:scale>
        <p:origin x="1904" y="168"/>
      </p:cViewPr>
      <p:guideLst>
        <p:guide orient="horz" pos="805"/>
        <p:guide pos="324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8" name="Google Shape;178;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8" name="Google Shape;188;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8" name="Google Shape;198;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8" name="Google Shape;208;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8" name="Google Shape;218;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8" name="Google Shape;228;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8" name="Google Shape;248;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2ed3bd567cb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1" name="Google Shape;261;g2ed3bd567cb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1" name="Google Shape;271;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 name="Google Shape;95;p5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2" name="Google Shape;282;p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3" name="Google Shape;293;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3" name="Google Shape;303;p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6d69dfdb5ae5188d_2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5" name="Google Shape;315;g6d69dfdb5ae5188d_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5" name="Google Shape;325;p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5" name="Google Shape;335;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2ec5bc0e36a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6" name="Google Shape;346;g2ec5bc0e36a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6" name="Google Shape;356;p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6" name="Google Shape;366;p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7" name="Google Shape;377;p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 name="Google Shape;104;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9" name="Google Shape;389;p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2eb8af058db_0_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9" name="Google Shape;399;g2eb8af058db_0_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9" name="Google Shape;409;p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9" name="Google Shape;419;p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0" name="Google Shape;430;p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6d69dfdb5ae5188d_4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0" name="Google Shape;440;g6d69dfdb5ae5188d_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1" name="Google Shape;441;g6d69dfdb5ae5188d_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6d69dfdb5ae5188d_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2" name="Google Shape;452;g6d69dfdb5ae5188d_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3" name="Google Shape;453;g6d69dfdb5ae5188d_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3" name="Google Shape;463;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d69dfdb5ae5188d_5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7" name="Google Shape;477;g6d69dfdb5ae5188d_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8" name="Google Shape;478;g6d69dfdb5ae5188d_5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8" name="Google Shape;488;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9" name="Google Shape;489;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2eb208cec11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2" name="Google Shape;502;g2eb208cec11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3" name="Google Shape;503;g2eb208cec11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3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3" name="Google Shape;513;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4" name="Google Shape;514;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5" name="Google Shape;525;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6" name="Google Shape;526;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7" name="Google Shape;537;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8" name="Google Shape;538;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8" name="Google Shape;548;p3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6" name="Google Shape;556;p3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4" name="Google Shape;564;p4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2" name="Google Shape;572;p4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0" name="Google Shape;580;p4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8" name="Google Shape;588;p4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 name="Google Shape;122;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6" name="Google Shape;596;p4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2eb8af058db_0_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4" name="Google Shape;604;g2eb8af058db_0_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2" name="Google Shape;612;p4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0" name="Google Shape;620;p4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8" name="Google Shape;628;p4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6" name="Google Shape;636;p4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4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2" name="Google Shape;652;p5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1" name="Google Shape;661;p5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p5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3" name="Google Shape;673;p5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 name="Google Shape;131;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5" name="Google Shape;705;p5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p5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5" name="Google Shape;715;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6" name="Google Shape;716;p5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61</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2" name="Google Shape;142;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6d69dfdb5ae5188d_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3" name="Google Shape;153;g6d69dfdb5ae5188d_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 name="Google Shape;163;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 name="Google Shape;18;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
        <p:cNvGrpSpPr/>
        <p:nvPr/>
      </p:nvGrpSpPr>
      <p:grpSpPr>
        <a:xfrm>
          <a:off x="0" y="0"/>
          <a:ext cx="0" cy="0"/>
          <a:chOff x="0" y="0"/>
          <a:chExt cx="0" cy="0"/>
        </a:xfrm>
      </p:grpSpPr>
      <p:sp>
        <p:nvSpPr>
          <p:cNvPr id="22" name="Google Shape;22;p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4" name="Google Shape;24;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1792288" y="612775"/>
            <a:ext cx="5486400" cy="4114800"/>
          </a:xfrm>
          <a:prstGeom prst="rect">
            <a:avLst/>
          </a:prstGeom>
          <a:noFill/>
          <a:ln>
            <a:noFill/>
          </a:ln>
        </p:spPr>
      </p:sp>
      <p:sp>
        <p:nvSpPr>
          <p:cNvPr id="68" name="Google Shape;68;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spd="slow">
    <p:push dir="r"/>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8.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0.jpg"/></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34.jpg"/><Relationship Id="rId4" Type="http://schemas.openxmlformats.org/officeDocument/2006/relationships/image" Target="../media/image33.jpg"/></Relationships>
</file>

<file path=ppt/slides/_rels/slide2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8.jpg"/></Relationships>
</file>

<file path=ppt/slides/_rels/slide2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44.jpg"/><Relationship Id="rId4" Type="http://schemas.openxmlformats.org/officeDocument/2006/relationships/image" Target="../media/image43.jp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49.jp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52.jpg"/></Relationships>
</file>

<file path=ppt/slides/_rels/slide3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57.jpg"/><Relationship Id="rId5" Type="http://schemas.openxmlformats.org/officeDocument/2006/relationships/image" Target="../media/image56.jpg"/><Relationship Id="rId4" Type="http://schemas.openxmlformats.org/officeDocument/2006/relationships/image" Target="../media/image55.jpg"/></Relationships>
</file>

<file path=ppt/slides/_rels/slide3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62.jpg"/><Relationship Id="rId5" Type="http://schemas.openxmlformats.org/officeDocument/2006/relationships/image" Target="../media/image61.jpg"/><Relationship Id="rId4" Type="http://schemas.openxmlformats.org/officeDocument/2006/relationships/image" Target="../media/image60.jp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43.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8" Type="http://schemas.openxmlformats.org/officeDocument/2006/relationships/image" Target="../media/image73.jpg"/><Relationship Id="rId13" Type="http://schemas.openxmlformats.org/officeDocument/2006/relationships/image" Target="../media/image78.png"/><Relationship Id="rId3" Type="http://schemas.openxmlformats.org/officeDocument/2006/relationships/image" Target="../media/image68.jpg"/><Relationship Id="rId7" Type="http://schemas.openxmlformats.org/officeDocument/2006/relationships/image" Target="../media/image72.jpg"/><Relationship Id="rId12" Type="http://schemas.openxmlformats.org/officeDocument/2006/relationships/image" Target="../media/image77.png"/><Relationship Id="rId2" Type="http://schemas.openxmlformats.org/officeDocument/2006/relationships/notesSlide" Target="../notesSlides/notesSlide59.xml"/><Relationship Id="rId16"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71.jpg"/><Relationship Id="rId11" Type="http://schemas.openxmlformats.org/officeDocument/2006/relationships/image" Target="../media/image76.png"/><Relationship Id="rId5" Type="http://schemas.openxmlformats.org/officeDocument/2006/relationships/image" Target="../media/image70.png"/><Relationship Id="rId15" Type="http://schemas.openxmlformats.org/officeDocument/2006/relationships/image" Target="../media/image80.png"/><Relationship Id="rId10" Type="http://schemas.openxmlformats.org/officeDocument/2006/relationships/image" Target="../media/image75.png"/><Relationship Id="rId4" Type="http://schemas.openxmlformats.org/officeDocument/2006/relationships/image" Target="../media/image69.jpg"/><Relationship Id="rId9" Type="http://schemas.openxmlformats.org/officeDocument/2006/relationships/image" Target="../media/image74.png"/><Relationship Id="rId14" Type="http://schemas.openxmlformats.org/officeDocument/2006/relationships/image" Target="../media/image79.pn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60.xml"/><Relationship Id="rId1" Type="http://schemas.openxmlformats.org/officeDocument/2006/relationships/slideLayout" Target="../slideLayouts/slideLayout1.xml"/><Relationship Id="rId5" Type="http://schemas.openxmlformats.org/officeDocument/2006/relationships/image" Target="../media/image84.jpg"/><Relationship Id="rId4" Type="http://schemas.openxmlformats.org/officeDocument/2006/relationships/image" Target="../media/image83.jpg"/></Relationships>
</file>

<file path=ppt/slides/_rels/slide6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jpg"/><Relationship Id="rId7"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3"/>
          <p:cNvSpPr/>
          <p:nvPr/>
        </p:nvSpPr>
        <p:spPr>
          <a:xfrm>
            <a:off x="0" y="6520883"/>
            <a:ext cx="9143244" cy="336550"/>
          </a:xfrm>
          <a:prstGeom prst="rect">
            <a:avLst/>
          </a:prstGeom>
          <a:solidFill>
            <a:srgbClr val="0C0C0C"/>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0" name="Google Shape;90;p13"/>
          <p:cNvSpPr txBox="1"/>
          <p:nvPr/>
        </p:nvSpPr>
        <p:spPr>
          <a:xfrm>
            <a:off x="900" y="6498300"/>
            <a:ext cx="91431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ALABAMA MOUNTAIN LAKES TOURIST ASSOCIATION</a:t>
            </a:r>
            <a:endParaRPr/>
          </a:p>
        </p:txBody>
      </p:sp>
      <p:sp>
        <p:nvSpPr>
          <p:cNvPr id="91" name="Google Shape;91;p13"/>
          <p:cNvSpPr txBox="1"/>
          <p:nvPr/>
        </p:nvSpPr>
        <p:spPr>
          <a:xfrm>
            <a:off x="100" y="1897475"/>
            <a:ext cx="9143400" cy="4055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366092"/>
              </a:buClr>
              <a:buSzPts val="3600"/>
              <a:buFont typeface="Calibri"/>
              <a:buNone/>
            </a:pPr>
            <a:r>
              <a:rPr lang="en-US" sz="3600" b="1" i="0" u="none" strike="noStrike" cap="none">
                <a:solidFill>
                  <a:srgbClr val="366092"/>
                </a:solidFill>
                <a:latin typeface="Calibri"/>
                <a:ea typeface="Calibri"/>
                <a:cs typeface="Calibri"/>
                <a:sym typeface="Calibri"/>
              </a:rPr>
              <a:t>3rd QUARTER 2023-2024</a:t>
            </a:r>
            <a:endParaRPr/>
          </a:p>
          <a:p>
            <a:pPr marL="0" marR="0" lvl="0" indent="0" algn="ctr" rtl="0">
              <a:spcBef>
                <a:spcPts val="0"/>
              </a:spcBef>
              <a:spcAft>
                <a:spcPts val="0"/>
              </a:spcAft>
              <a:buClr>
                <a:srgbClr val="366092"/>
              </a:buClr>
              <a:buSzPts val="3600"/>
              <a:buFont typeface="Calibri"/>
              <a:buNone/>
            </a:pPr>
            <a:r>
              <a:rPr lang="en-US" sz="3600" b="1" i="0" u="none" strike="noStrike" cap="none">
                <a:solidFill>
                  <a:srgbClr val="366092"/>
                </a:solidFill>
                <a:latin typeface="Calibri"/>
                <a:ea typeface="Calibri"/>
                <a:cs typeface="Calibri"/>
                <a:sym typeface="Calibri"/>
              </a:rPr>
              <a:t>PRESIDENT’S REPORT TO THE</a:t>
            </a:r>
            <a:endParaRPr/>
          </a:p>
          <a:p>
            <a:pPr marL="0" marR="0" lvl="0" indent="0" algn="ctr" rtl="0">
              <a:spcBef>
                <a:spcPts val="0"/>
              </a:spcBef>
              <a:spcAft>
                <a:spcPts val="0"/>
              </a:spcAft>
              <a:buClr>
                <a:srgbClr val="366092"/>
              </a:buClr>
              <a:buSzPts val="3600"/>
              <a:buFont typeface="Calibri"/>
              <a:buNone/>
            </a:pPr>
            <a:r>
              <a:rPr lang="en-US" sz="3600" b="1" i="0" u="none" strike="noStrike" cap="none">
                <a:solidFill>
                  <a:srgbClr val="366092"/>
                </a:solidFill>
                <a:latin typeface="Calibri"/>
                <a:ea typeface="Calibri"/>
                <a:cs typeface="Calibri"/>
                <a:sym typeface="Calibri"/>
              </a:rPr>
              <a:t>AMLA BOARD OF DIRECTORS</a:t>
            </a:r>
            <a:endParaRPr/>
          </a:p>
          <a:p>
            <a:pPr marL="0" marR="0" lvl="0" indent="0" algn="ctr" rtl="0">
              <a:spcBef>
                <a:spcPts val="0"/>
              </a:spcBef>
              <a:spcAft>
                <a:spcPts val="0"/>
              </a:spcAft>
              <a:buClr>
                <a:srgbClr val="366092"/>
              </a:buClr>
              <a:buSzPts val="2400"/>
              <a:buFont typeface="Calibri"/>
              <a:buNone/>
            </a:pPr>
            <a:r>
              <a:rPr lang="en-US" sz="2400" b="1" i="0" u="none" strike="noStrike" cap="none">
                <a:solidFill>
                  <a:srgbClr val="366092"/>
                </a:solidFill>
                <a:latin typeface="Calibri"/>
                <a:ea typeface="Calibri"/>
                <a:cs typeface="Calibri"/>
                <a:sym typeface="Calibri"/>
              </a:rPr>
              <a:t>(Time span covered </a:t>
            </a:r>
            <a:r>
              <a:rPr lang="en-US" sz="2400" b="1">
                <a:solidFill>
                  <a:srgbClr val="366092"/>
                </a:solidFill>
                <a:latin typeface="Calibri"/>
                <a:ea typeface="Calibri"/>
                <a:cs typeface="Calibri"/>
                <a:sym typeface="Calibri"/>
              </a:rPr>
              <a:t>April</a:t>
            </a:r>
            <a:r>
              <a:rPr lang="en-US" sz="2400" b="1" i="0" u="none" strike="noStrike" cap="none">
                <a:solidFill>
                  <a:srgbClr val="366092"/>
                </a:solidFill>
                <a:latin typeface="Calibri"/>
                <a:ea typeface="Calibri"/>
                <a:cs typeface="Calibri"/>
                <a:sym typeface="Calibri"/>
              </a:rPr>
              <a:t> thru June 2024)</a:t>
            </a:r>
            <a:endParaRPr/>
          </a:p>
          <a:p>
            <a:pPr marL="0" marR="0" lvl="0" indent="0" algn="ctr" rtl="0">
              <a:spcBef>
                <a:spcPts val="0"/>
              </a:spcBef>
              <a:spcAft>
                <a:spcPts val="0"/>
              </a:spcAft>
              <a:buClr>
                <a:srgbClr val="366092"/>
              </a:buClr>
              <a:buSzPts val="2800"/>
              <a:buFont typeface="Calibri"/>
              <a:buNone/>
            </a:pPr>
            <a:r>
              <a:rPr lang="en-US" sz="2800" b="1" i="0" u="none" strike="noStrike" cap="none">
                <a:solidFill>
                  <a:srgbClr val="366092"/>
                </a:solidFill>
                <a:latin typeface="Calibri"/>
                <a:ea typeface="Calibri"/>
                <a:cs typeface="Calibri"/>
                <a:sym typeface="Calibri"/>
              </a:rPr>
              <a:t>July 23, 2024</a:t>
            </a:r>
            <a:endParaRPr/>
          </a:p>
          <a:p>
            <a:pPr marL="0" marR="0" lvl="0" indent="0" algn="ctr" rtl="0">
              <a:spcBef>
                <a:spcPts val="0"/>
              </a:spcBef>
              <a:spcAft>
                <a:spcPts val="0"/>
              </a:spcAft>
              <a:buClr>
                <a:srgbClr val="366092"/>
              </a:buClr>
              <a:buSzPts val="2800"/>
              <a:buFont typeface="Calibri"/>
              <a:buNone/>
            </a:pPr>
            <a:r>
              <a:rPr lang="en-US" sz="2800" b="1" i="0" u="none" strike="noStrike" cap="none">
                <a:solidFill>
                  <a:srgbClr val="366092"/>
                </a:solidFill>
                <a:latin typeface="Calibri"/>
                <a:ea typeface="Calibri"/>
                <a:cs typeface="Calibri"/>
                <a:sym typeface="Calibri"/>
              </a:rPr>
              <a:t>Little Brick Church</a:t>
            </a:r>
            <a:endParaRPr/>
          </a:p>
          <a:p>
            <a:pPr marL="0" marR="0" lvl="0" indent="0" algn="ctr" rtl="0">
              <a:spcBef>
                <a:spcPts val="0"/>
              </a:spcBef>
              <a:spcAft>
                <a:spcPts val="0"/>
              </a:spcAft>
              <a:buClr>
                <a:srgbClr val="366092"/>
              </a:buClr>
              <a:buSzPts val="2800"/>
              <a:buFont typeface="Calibri"/>
              <a:buNone/>
            </a:pPr>
            <a:r>
              <a:rPr lang="en-US" sz="2800" b="1" i="0" u="none" strike="noStrike" cap="none">
                <a:solidFill>
                  <a:srgbClr val="366092"/>
                </a:solidFill>
                <a:latin typeface="Calibri"/>
                <a:ea typeface="Calibri"/>
                <a:cs typeface="Calibri"/>
                <a:sym typeface="Calibri"/>
              </a:rPr>
              <a:t>Oneonta, AL</a:t>
            </a:r>
            <a:endParaRPr/>
          </a:p>
        </p:txBody>
      </p:sp>
      <p:pic>
        <p:nvPicPr>
          <p:cNvPr id="92" name="Google Shape;92;p13"/>
          <p:cNvPicPr preferRelativeResize="0"/>
          <p:nvPr/>
        </p:nvPicPr>
        <p:blipFill rotWithShape="1">
          <a:blip r:embed="rId3">
            <a:alphaModFix/>
          </a:blip>
          <a:srcRect/>
          <a:stretch/>
        </p:blipFill>
        <p:spPr>
          <a:xfrm>
            <a:off x="2211333" y="167341"/>
            <a:ext cx="4708634" cy="1730130"/>
          </a:xfrm>
          <a:prstGeom prst="rect">
            <a:avLst/>
          </a:prstGeom>
          <a:noFill/>
          <a:ln>
            <a:noFill/>
          </a:ln>
        </p:spPr>
      </p:pic>
    </p:spTree>
  </p:cSld>
  <p:clrMapOvr>
    <a:masterClrMapping/>
  </p:clrMapOvr>
  <p:transition spd="slow">
    <p:push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2"/>
          <p:cNvSpPr/>
          <p:nvPr/>
        </p:nvSpPr>
        <p:spPr>
          <a:xfrm>
            <a:off x="0" y="0"/>
            <a:ext cx="9143244" cy="609600"/>
          </a:xfrm>
          <a:prstGeom prst="rect">
            <a:avLst/>
          </a:prstGeom>
          <a:solidFill>
            <a:srgbClr val="366092"/>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1" name="Google Shape;181;p22"/>
          <p:cNvSpPr/>
          <p:nvPr/>
        </p:nvSpPr>
        <p:spPr>
          <a:xfrm>
            <a:off x="0" y="6520883"/>
            <a:ext cx="9143244" cy="336550"/>
          </a:xfrm>
          <a:prstGeom prst="rect">
            <a:avLst/>
          </a:prstGeom>
          <a:solidFill>
            <a:srgbClr val="0C0C0C"/>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2" name="Google Shape;182;p22"/>
          <p:cNvSpPr txBox="1"/>
          <p:nvPr/>
        </p:nvSpPr>
        <p:spPr>
          <a:xfrm>
            <a:off x="-100" y="6491950"/>
            <a:ext cx="91431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ALABAMA MOUNTAIN LAKES TOURIST ASSOCIATION</a:t>
            </a:r>
            <a:endParaRPr/>
          </a:p>
        </p:txBody>
      </p:sp>
      <p:sp>
        <p:nvSpPr>
          <p:cNvPr id="183" name="Google Shape;183;p22"/>
          <p:cNvSpPr txBox="1"/>
          <p:nvPr/>
        </p:nvSpPr>
        <p:spPr>
          <a:xfrm>
            <a:off x="463550" y="67136"/>
            <a:ext cx="8229600" cy="53611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600"/>
              <a:buFont typeface="Calibri"/>
              <a:buNone/>
            </a:pPr>
            <a:r>
              <a:rPr lang="en-US" sz="3600" b="1" i="0" u="none" strike="noStrike" cap="none">
                <a:solidFill>
                  <a:schemeClr val="lt1"/>
                </a:solidFill>
                <a:latin typeface="Calibri"/>
                <a:ea typeface="Calibri"/>
                <a:cs typeface="Calibri"/>
                <a:sym typeface="Calibri"/>
              </a:rPr>
              <a:t>PRINT AND INTERNET ADVERTISING</a:t>
            </a:r>
            <a:endParaRPr/>
          </a:p>
        </p:txBody>
      </p:sp>
      <p:sp>
        <p:nvSpPr>
          <p:cNvPr id="184" name="Google Shape;184;p22"/>
          <p:cNvSpPr txBox="1"/>
          <p:nvPr/>
        </p:nvSpPr>
        <p:spPr>
          <a:xfrm>
            <a:off x="4578350" y="2982303"/>
            <a:ext cx="4073144"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i="0" u="none" strike="noStrike" cap="none">
                <a:solidFill>
                  <a:srgbClr val="212121"/>
                </a:solidFill>
                <a:latin typeface="Arial"/>
                <a:ea typeface="Arial"/>
                <a:cs typeface="Arial"/>
                <a:sym typeface="Arial"/>
              </a:rPr>
              <a:t>The North Alabama Bridal Directory</a:t>
            </a:r>
            <a:endParaRPr/>
          </a:p>
          <a:p>
            <a:pPr marL="0" marR="0" lvl="0" indent="0" algn="ctr" rtl="0">
              <a:spcBef>
                <a:spcPts val="0"/>
              </a:spcBef>
              <a:spcAft>
                <a:spcPts val="0"/>
              </a:spcAft>
              <a:buNone/>
            </a:pPr>
            <a:r>
              <a:rPr lang="en-US" sz="1400" b="0" i="0" u="none" strike="noStrike" cap="none">
                <a:solidFill>
                  <a:srgbClr val="212121"/>
                </a:solidFill>
                <a:latin typeface="Arial"/>
                <a:ea typeface="Arial"/>
                <a:cs typeface="Arial"/>
                <a:sym typeface="Arial"/>
              </a:rPr>
              <a:t>Print and Digital Advertisement</a:t>
            </a:r>
            <a:endParaRPr sz="1400" b="0" i="0" u="none" strike="noStrike" cap="none">
              <a:solidFill>
                <a:schemeClr val="dk1"/>
              </a:solidFill>
              <a:latin typeface="Calibri"/>
              <a:ea typeface="Calibri"/>
              <a:cs typeface="Calibri"/>
              <a:sym typeface="Calibri"/>
            </a:endParaRPr>
          </a:p>
        </p:txBody>
      </p:sp>
      <p:pic>
        <p:nvPicPr>
          <p:cNvPr id="185" name="Google Shape;185;p22"/>
          <p:cNvPicPr preferRelativeResize="0"/>
          <p:nvPr/>
        </p:nvPicPr>
        <p:blipFill rotWithShape="1">
          <a:blip r:embed="rId3">
            <a:alphaModFix/>
          </a:blip>
          <a:srcRect/>
          <a:stretch/>
        </p:blipFill>
        <p:spPr>
          <a:xfrm>
            <a:off x="463550" y="954389"/>
            <a:ext cx="3556028" cy="5221705"/>
          </a:xfrm>
          <a:prstGeom prst="rect">
            <a:avLst/>
          </a:prstGeom>
          <a:noFill/>
          <a:ln>
            <a:noFill/>
          </a:ln>
        </p:spPr>
      </p:pic>
    </p:spTree>
  </p:cSld>
  <p:clrMapOvr>
    <a:masterClrMapping/>
  </p:clrMapOvr>
  <p:transition spd="slow">
    <p:push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3"/>
          <p:cNvSpPr/>
          <p:nvPr/>
        </p:nvSpPr>
        <p:spPr>
          <a:xfrm>
            <a:off x="0" y="0"/>
            <a:ext cx="9143244" cy="609600"/>
          </a:xfrm>
          <a:prstGeom prst="rect">
            <a:avLst/>
          </a:prstGeom>
          <a:solidFill>
            <a:srgbClr val="366092"/>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1" name="Google Shape;191;p23"/>
          <p:cNvSpPr/>
          <p:nvPr/>
        </p:nvSpPr>
        <p:spPr>
          <a:xfrm>
            <a:off x="0" y="6520883"/>
            <a:ext cx="9143244" cy="336550"/>
          </a:xfrm>
          <a:prstGeom prst="rect">
            <a:avLst/>
          </a:prstGeom>
          <a:solidFill>
            <a:srgbClr val="0C0C0C"/>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2" name="Google Shape;192;p23"/>
          <p:cNvSpPr txBox="1"/>
          <p:nvPr/>
        </p:nvSpPr>
        <p:spPr>
          <a:xfrm>
            <a:off x="-100" y="6491950"/>
            <a:ext cx="91431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ALABAMA MOUNTAIN LAKES TOURIST ASSOCIATION</a:t>
            </a:r>
            <a:endParaRPr/>
          </a:p>
        </p:txBody>
      </p:sp>
      <p:sp>
        <p:nvSpPr>
          <p:cNvPr id="193" name="Google Shape;193;p23"/>
          <p:cNvSpPr txBox="1"/>
          <p:nvPr/>
        </p:nvSpPr>
        <p:spPr>
          <a:xfrm>
            <a:off x="463550" y="67136"/>
            <a:ext cx="8229600" cy="53611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600"/>
              <a:buFont typeface="Calibri"/>
              <a:buNone/>
            </a:pPr>
            <a:r>
              <a:rPr lang="en-US" sz="3600" b="1" i="0" u="none" strike="noStrike" cap="none">
                <a:solidFill>
                  <a:schemeClr val="lt1"/>
                </a:solidFill>
                <a:latin typeface="Calibri"/>
                <a:ea typeface="Calibri"/>
                <a:cs typeface="Calibri"/>
                <a:sym typeface="Calibri"/>
              </a:rPr>
              <a:t>PRINT AND INTERNET ADVERTISING</a:t>
            </a:r>
            <a:endParaRPr/>
          </a:p>
        </p:txBody>
      </p:sp>
      <p:sp>
        <p:nvSpPr>
          <p:cNvPr id="194" name="Google Shape;194;p23"/>
          <p:cNvSpPr txBox="1"/>
          <p:nvPr/>
        </p:nvSpPr>
        <p:spPr>
          <a:xfrm>
            <a:off x="5326815" y="2736821"/>
            <a:ext cx="3564210"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i="0" u="none" strike="noStrike" cap="none">
                <a:solidFill>
                  <a:schemeClr val="dk1"/>
                </a:solidFill>
                <a:latin typeface="Arial"/>
                <a:ea typeface="Arial"/>
                <a:cs typeface="Arial"/>
                <a:sym typeface="Arial"/>
              </a:rPr>
              <a:t>ALABAMA LEAGUE OF MUNICIPALITIES MAGAZINE </a:t>
            </a:r>
            <a:endParaRPr/>
          </a:p>
          <a:p>
            <a:pPr marL="0" marR="0" lvl="0" indent="0" algn="ctr" rtl="0">
              <a:spcBef>
                <a:spcPts val="0"/>
              </a:spcBef>
              <a:spcAft>
                <a:spcPts val="0"/>
              </a:spcAft>
              <a:buNone/>
            </a:pPr>
            <a:r>
              <a:rPr lang="en-US" sz="1600" b="0" i="0" u="none" strike="noStrike" cap="none">
                <a:solidFill>
                  <a:schemeClr val="dk1"/>
                </a:solidFill>
                <a:latin typeface="Arial"/>
                <a:ea typeface="Arial"/>
                <a:cs typeface="Arial"/>
                <a:sym typeface="Arial"/>
              </a:rPr>
              <a:t>Full Page Ad, March, 2024</a:t>
            </a:r>
            <a:endParaRPr/>
          </a:p>
        </p:txBody>
      </p:sp>
      <p:pic>
        <p:nvPicPr>
          <p:cNvPr id="195" name="Google Shape;195;p23"/>
          <p:cNvPicPr preferRelativeResize="0"/>
          <p:nvPr/>
        </p:nvPicPr>
        <p:blipFill rotWithShape="1">
          <a:blip r:embed="rId3">
            <a:alphaModFix/>
          </a:blip>
          <a:srcRect/>
          <a:stretch/>
        </p:blipFill>
        <p:spPr>
          <a:xfrm>
            <a:off x="1030712" y="803461"/>
            <a:ext cx="4296103" cy="5523561"/>
          </a:xfrm>
          <a:prstGeom prst="rect">
            <a:avLst/>
          </a:prstGeom>
          <a:noFill/>
          <a:ln>
            <a:noFill/>
          </a:ln>
        </p:spPr>
      </p:pic>
    </p:spTree>
  </p:cSld>
  <p:clrMapOvr>
    <a:masterClrMapping/>
  </p:clrMapOvr>
  <p:transition spd="slow">
    <p:push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24"/>
          <p:cNvSpPr/>
          <p:nvPr/>
        </p:nvSpPr>
        <p:spPr>
          <a:xfrm>
            <a:off x="0" y="0"/>
            <a:ext cx="9143244" cy="609600"/>
          </a:xfrm>
          <a:prstGeom prst="rect">
            <a:avLst/>
          </a:prstGeom>
          <a:solidFill>
            <a:srgbClr val="366092"/>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1" name="Google Shape;201;p24"/>
          <p:cNvSpPr/>
          <p:nvPr/>
        </p:nvSpPr>
        <p:spPr>
          <a:xfrm>
            <a:off x="0" y="6520883"/>
            <a:ext cx="9143244" cy="336550"/>
          </a:xfrm>
          <a:prstGeom prst="rect">
            <a:avLst/>
          </a:prstGeom>
          <a:solidFill>
            <a:srgbClr val="0C0C0C"/>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2" name="Google Shape;202;p24"/>
          <p:cNvSpPr txBox="1"/>
          <p:nvPr/>
        </p:nvSpPr>
        <p:spPr>
          <a:xfrm>
            <a:off x="1701800" y="6491942"/>
            <a:ext cx="574675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ALABAMA MOUNTAIN LAKES TOURIST ASSOCIATION</a:t>
            </a:r>
            <a:endParaRPr/>
          </a:p>
        </p:txBody>
      </p:sp>
      <p:sp>
        <p:nvSpPr>
          <p:cNvPr id="203" name="Google Shape;203;p24"/>
          <p:cNvSpPr txBox="1"/>
          <p:nvPr/>
        </p:nvSpPr>
        <p:spPr>
          <a:xfrm>
            <a:off x="463550" y="67136"/>
            <a:ext cx="8229600" cy="53611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600"/>
              <a:buFont typeface="Calibri"/>
              <a:buNone/>
            </a:pPr>
            <a:r>
              <a:rPr lang="en-US" sz="3600" b="1" i="0" u="none" strike="noStrike" cap="none">
                <a:solidFill>
                  <a:schemeClr val="lt1"/>
                </a:solidFill>
                <a:latin typeface="Calibri"/>
                <a:ea typeface="Calibri"/>
                <a:cs typeface="Calibri"/>
                <a:sym typeface="Calibri"/>
              </a:rPr>
              <a:t>PRINT AND INTERNET ADVERTISING</a:t>
            </a:r>
            <a:endParaRPr/>
          </a:p>
        </p:txBody>
      </p:sp>
      <p:sp>
        <p:nvSpPr>
          <p:cNvPr id="204" name="Google Shape;204;p24"/>
          <p:cNvSpPr txBox="1"/>
          <p:nvPr/>
        </p:nvSpPr>
        <p:spPr>
          <a:xfrm>
            <a:off x="5070100" y="2967334"/>
            <a:ext cx="2997527"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i="0" u="none" strike="noStrike" cap="none">
                <a:solidFill>
                  <a:schemeClr val="dk1"/>
                </a:solidFill>
                <a:latin typeface="Calibri"/>
                <a:ea typeface="Calibri"/>
                <a:cs typeface="Calibri"/>
                <a:sym typeface="Calibri"/>
              </a:rPr>
              <a:t>Explore Decatur Morgan County Publication </a:t>
            </a:r>
            <a:endParaRPr/>
          </a:p>
          <a:p>
            <a:pPr marL="0" marR="0" lvl="0" indent="0" algn="ctr" rtl="0">
              <a:spcBef>
                <a:spcPts val="0"/>
              </a:spcBef>
              <a:spcAft>
                <a:spcPts val="0"/>
              </a:spcAft>
              <a:buNone/>
            </a:pPr>
            <a:r>
              <a:rPr lang="en-US" sz="1800" b="0" i="0" u="none" strike="noStrike" cap="none">
                <a:solidFill>
                  <a:schemeClr val="dk1"/>
                </a:solidFill>
                <a:latin typeface="Calibri"/>
                <a:ea typeface="Calibri"/>
                <a:cs typeface="Calibri"/>
                <a:sym typeface="Calibri"/>
              </a:rPr>
              <a:t>March 2024 Advertisement</a:t>
            </a:r>
            <a:endParaRPr sz="1400" b="0" i="0" u="none" strike="noStrike" cap="none">
              <a:solidFill>
                <a:schemeClr val="dk1"/>
              </a:solidFill>
              <a:latin typeface="Calibri"/>
              <a:ea typeface="Calibri"/>
              <a:cs typeface="Calibri"/>
              <a:sym typeface="Calibri"/>
            </a:endParaRPr>
          </a:p>
        </p:txBody>
      </p:sp>
      <p:pic>
        <p:nvPicPr>
          <p:cNvPr id="205" name="Google Shape;205;p24"/>
          <p:cNvPicPr preferRelativeResize="0"/>
          <p:nvPr/>
        </p:nvPicPr>
        <p:blipFill rotWithShape="1">
          <a:blip r:embed="rId3">
            <a:alphaModFix/>
          </a:blip>
          <a:srcRect/>
          <a:stretch/>
        </p:blipFill>
        <p:spPr>
          <a:xfrm>
            <a:off x="659060" y="842210"/>
            <a:ext cx="4042875" cy="5173579"/>
          </a:xfrm>
          <a:prstGeom prst="rect">
            <a:avLst/>
          </a:prstGeom>
          <a:noFill/>
          <a:ln>
            <a:noFill/>
          </a:ln>
        </p:spPr>
      </p:pic>
    </p:spTree>
  </p:cSld>
  <p:clrMapOvr>
    <a:masterClrMapping/>
  </p:clrMapOvr>
  <p:transition spd="slow">
    <p:push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25"/>
          <p:cNvSpPr/>
          <p:nvPr/>
        </p:nvSpPr>
        <p:spPr>
          <a:xfrm>
            <a:off x="0" y="0"/>
            <a:ext cx="9143244" cy="609600"/>
          </a:xfrm>
          <a:prstGeom prst="rect">
            <a:avLst/>
          </a:prstGeom>
          <a:solidFill>
            <a:srgbClr val="366092"/>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1" name="Google Shape;211;p25"/>
          <p:cNvSpPr/>
          <p:nvPr/>
        </p:nvSpPr>
        <p:spPr>
          <a:xfrm>
            <a:off x="0" y="6520883"/>
            <a:ext cx="9143244" cy="336550"/>
          </a:xfrm>
          <a:prstGeom prst="rect">
            <a:avLst/>
          </a:prstGeom>
          <a:solidFill>
            <a:srgbClr val="0C0C0C"/>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2" name="Google Shape;212;p25"/>
          <p:cNvSpPr txBox="1"/>
          <p:nvPr/>
        </p:nvSpPr>
        <p:spPr>
          <a:xfrm>
            <a:off x="1701800" y="6491942"/>
            <a:ext cx="574675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ALABAMA MOUNTAIN LAKES TOURIST ASSOCIATION</a:t>
            </a:r>
            <a:endParaRPr/>
          </a:p>
        </p:txBody>
      </p:sp>
      <p:sp>
        <p:nvSpPr>
          <p:cNvPr id="213" name="Google Shape;213;p25"/>
          <p:cNvSpPr txBox="1"/>
          <p:nvPr/>
        </p:nvSpPr>
        <p:spPr>
          <a:xfrm>
            <a:off x="463550" y="67136"/>
            <a:ext cx="8229600" cy="53611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600"/>
              <a:buFont typeface="Calibri"/>
              <a:buNone/>
            </a:pPr>
            <a:r>
              <a:rPr lang="en-US" sz="3600" b="1" i="0" u="none" strike="noStrike" cap="none">
                <a:solidFill>
                  <a:schemeClr val="lt1"/>
                </a:solidFill>
                <a:latin typeface="Calibri"/>
                <a:ea typeface="Calibri"/>
                <a:cs typeface="Calibri"/>
                <a:sym typeface="Calibri"/>
              </a:rPr>
              <a:t>PRINT AND INTERNET ADVERTISING</a:t>
            </a:r>
            <a:endParaRPr/>
          </a:p>
        </p:txBody>
      </p:sp>
      <p:sp>
        <p:nvSpPr>
          <p:cNvPr id="214" name="Google Shape;214;p25"/>
          <p:cNvSpPr txBox="1"/>
          <p:nvPr/>
        </p:nvSpPr>
        <p:spPr>
          <a:xfrm>
            <a:off x="5070100" y="2967334"/>
            <a:ext cx="2997527"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i="0" u="none" strike="noStrike" cap="none">
                <a:solidFill>
                  <a:schemeClr val="dk1"/>
                </a:solidFill>
                <a:latin typeface="Calibri"/>
                <a:ea typeface="Calibri"/>
                <a:cs typeface="Calibri"/>
                <a:sym typeface="Calibri"/>
              </a:rPr>
              <a:t>Alabama Living </a:t>
            </a:r>
            <a:endParaRPr/>
          </a:p>
          <a:p>
            <a:pPr marL="0" marR="0" lvl="0" indent="0" algn="ctr" rtl="0">
              <a:spcBef>
                <a:spcPts val="0"/>
              </a:spcBef>
              <a:spcAft>
                <a:spcPts val="0"/>
              </a:spcAft>
              <a:buNone/>
            </a:pPr>
            <a:r>
              <a:rPr lang="en-US" sz="1800" b="0" i="0" u="none" strike="noStrike" cap="none">
                <a:solidFill>
                  <a:schemeClr val="dk1"/>
                </a:solidFill>
                <a:latin typeface="Calibri"/>
                <a:ea typeface="Calibri"/>
                <a:cs typeface="Calibri"/>
                <a:sym typeface="Calibri"/>
              </a:rPr>
              <a:t>Full-Page Ad April Edition</a:t>
            </a:r>
            <a:endParaRPr sz="1400" b="0" i="0" u="none" strike="noStrike" cap="none">
              <a:solidFill>
                <a:schemeClr val="dk1"/>
              </a:solidFill>
              <a:latin typeface="Calibri"/>
              <a:ea typeface="Calibri"/>
              <a:cs typeface="Calibri"/>
              <a:sym typeface="Calibri"/>
            </a:endParaRPr>
          </a:p>
        </p:txBody>
      </p:sp>
      <p:pic>
        <p:nvPicPr>
          <p:cNvPr id="215" name="Google Shape;215;p25"/>
          <p:cNvPicPr preferRelativeResize="0"/>
          <p:nvPr/>
        </p:nvPicPr>
        <p:blipFill rotWithShape="1">
          <a:blip r:embed="rId3">
            <a:alphaModFix/>
          </a:blip>
          <a:srcRect/>
          <a:stretch/>
        </p:blipFill>
        <p:spPr>
          <a:xfrm>
            <a:off x="514262" y="852830"/>
            <a:ext cx="4057738" cy="5425413"/>
          </a:xfrm>
          <a:prstGeom prst="rect">
            <a:avLst/>
          </a:prstGeom>
          <a:noFill/>
          <a:ln>
            <a:noFill/>
          </a:ln>
        </p:spPr>
      </p:pic>
    </p:spTree>
  </p:cSld>
  <p:clrMapOvr>
    <a:masterClrMapping/>
  </p:clrMapOvr>
  <p:transition spd="slow">
    <p:push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26"/>
          <p:cNvSpPr/>
          <p:nvPr/>
        </p:nvSpPr>
        <p:spPr>
          <a:xfrm>
            <a:off x="0" y="0"/>
            <a:ext cx="9143244" cy="609600"/>
          </a:xfrm>
          <a:prstGeom prst="rect">
            <a:avLst/>
          </a:prstGeom>
          <a:solidFill>
            <a:srgbClr val="366092"/>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21" name="Google Shape;221;p26"/>
          <p:cNvSpPr/>
          <p:nvPr/>
        </p:nvSpPr>
        <p:spPr>
          <a:xfrm>
            <a:off x="0" y="6520883"/>
            <a:ext cx="9143244" cy="336550"/>
          </a:xfrm>
          <a:prstGeom prst="rect">
            <a:avLst/>
          </a:prstGeom>
          <a:solidFill>
            <a:srgbClr val="0C0C0C"/>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22" name="Google Shape;222;p26"/>
          <p:cNvSpPr txBox="1"/>
          <p:nvPr/>
        </p:nvSpPr>
        <p:spPr>
          <a:xfrm>
            <a:off x="1701800" y="6491942"/>
            <a:ext cx="574675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ALABAMA MOUNTAIN LAKES TOURIST ASSOCIATION</a:t>
            </a:r>
            <a:endParaRPr/>
          </a:p>
        </p:txBody>
      </p:sp>
      <p:sp>
        <p:nvSpPr>
          <p:cNvPr id="223" name="Google Shape;223;p26"/>
          <p:cNvSpPr txBox="1"/>
          <p:nvPr/>
        </p:nvSpPr>
        <p:spPr>
          <a:xfrm>
            <a:off x="463550" y="67136"/>
            <a:ext cx="8229600" cy="53611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600"/>
              <a:buFont typeface="Calibri"/>
              <a:buNone/>
            </a:pPr>
            <a:r>
              <a:rPr lang="en-US" sz="3600" b="1" i="0" u="none" strike="noStrike" cap="none">
                <a:solidFill>
                  <a:schemeClr val="lt1"/>
                </a:solidFill>
                <a:latin typeface="Calibri"/>
                <a:ea typeface="Calibri"/>
                <a:cs typeface="Calibri"/>
                <a:sym typeface="Calibri"/>
              </a:rPr>
              <a:t>PRINT AND INTERNET ADVERTISING</a:t>
            </a:r>
            <a:endParaRPr/>
          </a:p>
        </p:txBody>
      </p:sp>
      <p:sp>
        <p:nvSpPr>
          <p:cNvPr id="224" name="Google Shape;224;p26"/>
          <p:cNvSpPr txBox="1"/>
          <p:nvPr/>
        </p:nvSpPr>
        <p:spPr>
          <a:xfrm>
            <a:off x="7106" y="5970635"/>
            <a:ext cx="9136138"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i="0" u="none" strike="noStrike" cap="none">
                <a:solidFill>
                  <a:schemeClr val="dk1"/>
                </a:solidFill>
                <a:latin typeface="Calibri"/>
                <a:ea typeface="Calibri"/>
                <a:cs typeface="Calibri"/>
                <a:sym typeface="Calibri"/>
              </a:rPr>
              <a:t>ALABAMA LIVING MAGAZINE (June Issue)</a:t>
            </a:r>
            <a:endParaRPr/>
          </a:p>
          <a:p>
            <a:pPr marL="0" marR="0" lvl="0" indent="0" algn="ctr" rtl="0">
              <a:spcBef>
                <a:spcPts val="0"/>
              </a:spcBef>
              <a:spcAft>
                <a:spcPts val="0"/>
              </a:spcAft>
              <a:buNone/>
            </a:pPr>
            <a:r>
              <a:rPr lang="en-US" sz="1400" b="0" i="0" u="none" strike="noStrike" cap="none">
                <a:solidFill>
                  <a:schemeClr val="dk1"/>
                </a:solidFill>
                <a:latin typeface="Calibri"/>
                <a:ea typeface="Calibri"/>
                <a:cs typeface="Calibri"/>
                <a:sym typeface="Calibri"/>
              </a:rPr>
              <a:t>Two-page spread- Fishing</a:t>
            </a:r>
            <a:endParaRPr/>
          </a:p>
        </p:txBody>
      </p:sp>
      <p:pic>
        <p:nvPicPr>
          <p:cNvPr id="225" name="Google Shape;225;p26"/>
          <p:cNvPicPr preferRelativeResize="0"/>
          <p:nvPr/>
        </p:nvPicPr>
        <p:blipFill rotWithShape="1">
          <a:blip r:embed="rId3">
            <a:alphaModFix/>
          </a:blip>
          <a:srcRect/>
          <a:stretch/>
        </p:blipFill>
        <p:spPr>
          <a:xfrm>
            <a:off x="685422" y="821081"/>
            <a:ext cx="7772400" cy="5207276"/>
          </a:xfrm>
          <a:prstGeom prst="rect">
            <a:avLst/>
          </a:prstGeom>
          <a:noFill/>
          <a:ln>
            <a:noFill/>
          </a:ln>
        </p:spPr>
      </p:pic>
    </p:spTree>
  </p:cSld>
  <p:clrMapOvr>
    <a:masterClrMapping/>
  </p:clrMapOvr>
  <p:transition spd="slow">
    <p:push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27"/>
          <p:cNvSpPr/>
          <p:nvPr/>
        </p:nvSpPr>
        <p:spPr>
          <a:xfrm>
            <a:off x="0" y="0"/>
            <a:ext cx="9143244" cy="609600"/>
          </a:xfrm>
          <a:prstGeom prst="rect">
            <a:avLst/>
          </a:prstGeom>
          <a:solidFill>
            <a:srgbClr val="366092"/>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31" name="Google Shape;231;p27"/>
          <p:cNvSpPr/>
          <p:nvPr/>
        </p:nvSpPr>
        <p:spPr>
          <a:xfrm>
            <a:off x="0" y="6520883"/>
            <a:ext cx="9143244" cy="336550"/>
          </a:xfrm>
          <a:prstGeom prst="rect">
            <a:avLst/>
          </a:prstGeom>
          <a:solidFill>
            <a:srgbClr val="0C0C0C"/>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32" name="Google Shape;232;p27"/>
          <p:cNvSpPr txBox="1"/>
          <p:nvPr/>
        </p:nvSpPr>
        <p:spPr>
          <a:xfrm>
            <a:off x="1701800" y="6491942"/>
            <a:ext cx="574675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ALABAMA MOUNTAIN LAKES TOURIST ASSOCIATION</a:t>
            </a:r>
            <a:endParaRPr/>
          </a:p>
        </p:txBody>
      </p:sp>
      <p:sp>
        <p:nvSpPr>
          <p:cNvPr id="233" name="Google Shape;233;p27"/>
          <p:cNvSpPr txBox="1"/>
          <p:nvPr/>
        </p:nvSpPr>
        <p:spPr>
          <a:xfrm>
            <a:off x="463550" y="67136"/>
            <a:ext cx="8229600" cy="53611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600"/>
              <a:buFont typeface="Calibri"/>
              <a:buNone/>
            </a:pPr>
            <a:r>
              <a:rPr lang="en-US" sz="3600" b="1" i="0" u="none" strike="noStrike" cap="none">
                <a:solidFill>
                  <a:schemeClr val="lt1"/>
                </a:solidFill>
                <a:latin typeface="Calibri"/>
                <a:ea typeface="Calibri"/>
                <a:cs typeface="Calibri"/>
                <a:sym typeface="Calibri"/>
              </a:rPr>
              <a:t>PRINT AND INTERNET ADVERTISING</a:t>
            </a:r>
            <a:endParaRPr/>
          </a:p>
        </p:txBody>
      </p:sp>
      <p:sp>
        <p:nvSpPr>
          <p:cNvPr id="234" name="Google Shape;234;p27"/>
          <p:cNvSpPr txBox="1"/>
          <p:nvPr/>
        </p:nvSpPr>
        <p:spPr>
          <a:xfrm>
            <a:off x="2329201" y="1988183"/>
            <a:ext cx="9136138" cy="8002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i="0" u="none" strike="noStrike" cap="none">
                <a:solidFill>
                  <a:schemeClr val="dk1"/>
                </a:solidFill>
                <a:latin typeface="Calibri"/>
                <a:ea typeface="Calibri"/>
                <a:cs typeface="Calibri"/>
                <a:sym typeface="Calibri"/>
              </a:rPr>
              <a:t>ALABAMA LIVING MAGAZINE</a:t>
            </a:r>
            <a:endParaRPr/>
          </a:p>
          <a:p>
            <a:pPr marL="0" marR="0" lvl="0" indent="0" algn="ctr" rtl="0">
              <a:spcBef>
                <a:spcPts val="0"/>
              </a:spcBef>
              <a:spcAft>
                <a:spcPts val="0"/>
              </a:spcAft>
              <a:buNone/>
            </a:pPr>
            <a:r>
              <a:rPr lang="en-US" sz="1400" b="0" i="0" u="none" strike="noStrike" cap="none">
                <a:solidFill>
                  <a:schemeClr val="dk1"/>
                </a:solidFill>
                <a:latin typeface="Calibri"/>
                <a:ea typeface="Calibri"/>
                <a:cs typeface="Calibri"/>
                <a:sym typeface="Calibri"/>
              </a:rPr>
              <a:t>Patriot Trail Full-Page Ad</a:t>
            </a:r>
            <a:endParaRPr/>
          </a:p>
          <a:p>
            <a:pPr marL="0" marR="0" lvl="0" indent="0" algn="ctr" rtl="0">
              <a:spcBef>
                <a:spcPts val="0"/>
              </a:spcBef>
              <a:spcAft>
                <a:spcPts val="0"/>
              </a:spcAft>
              <a:buNone/>
            </a:pPr>
            <a:r>
              <a:rPr lang="en-US" sz="1400" b="0" i="0" u="none" strike="noStrike" cap="none">
                <a:solidFill>
                  <a:schemeClr val="dk1"/>
                </a:solidFill>
                <a:latin typeface="Calibri"/>
                <a:ea typeface="Calibri"/>
                <a:cs typeface="Calibri"/>
                <a:sym typeface="Calibri"/>
              </a:rPr>
              <a:t>June 2024 Edition</a:t>
            </a:r>
            <a:endParaRPr/>
          </a:p>
        </p:txBody>
      </p:sp>
      <p:pic>
        <p:nvPicPr>
          <p:cNvPr id="235" name="Google Shape;235;p27"/>
          <p:cNvPicPr preferRelativeResize="0"/>
          <p:nvPr/>
        </p:nvPicPr>
        <p:blipFill rotWithShape="1">
          <a:blip r:embed="rId3">
            <a:alphaModFix/>
          </a:blip>
          <a:srcRect/>
          <a:stretch/>
        </p:blipFill>
        <p:spPr>
          <a:xfrm>
            <a:off x="359057" y="767899"/>
            <a:ext cx="4212565" cy="5594684"/>
          </a:xfrm>
          <a:prstGeom prst="rect">
            <a:avLst/>
          </a:prstGeom>
          <a:noFill/>
          <a:ln>
            <a:noFill/>
          </a:ln>
        </p:spPr>
      </p:pic>
    </p:spTree>
  </p:cSld>
  <p:clrMapOvr>
    <a:masterClrMapping/>
  </p:clrMapOvr>
  <p:transition spd="slow">
    <p:push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28"/>
          <p:cNvSpPr/>
          <p:nvPr/>
        </p:nvSpPr>
        <p:spPr>
          <a:xfrm>
            <a:off x="0" y="0"/>
            <a:ext cx="9143244" cy="609600"/>
          </a:xfrm>
          <a:prstGeom prst="rect">
            <a:avLst/>
          </a:prstGeom>
          <a:solidFill>
            <a:srgbClr val="366092"/>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41" name="Google Shape;241;p28"/>
          <p:cNvSpPr/>
          <p:nvPr/>
        </p:nvSpPr>
        <p:spPr>
          <a:xfrm>
            <a:off x="0" y="6520883"/>
            <a:ext cx="9143244" cy="336550"/>
          </a:xfrm>
          <a:prstGeom prst="rect">
            <a:avLst/>
          </a:prstGeom>
          <a:solidFill>
            <a:srgbClr val="0C0C0C"/>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42" name="Google Shape;242;p28"/>
          <p:cNvSpPr txBox="1"/>
          <p:nvPr/>
        </p:nvSpPr>
        <p:spPr>
          <a:xfrm>
            <a:off x="1701800" y="6491942"/>
            <a:ext cx="574675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ALABAMA MOUNTAIN LAKES TOURIST ASSOCIATION</a:t>
            </a:r>
            <a:endParaRPr/>
          </a:p>
        </p:txBody>
      </p:sp>
      <p:sp>
        <p:nvSpPr>
          <p:cNvPr id="243" name="Google Shape;243;p28"/>
          <p:cNvSpPr txBox="1"/>
          <p:nvPr/>
        </p:nvSpPr>
        <p:spPr>
          <a:xfrm>
            <a:off x="463550" y="67136"/>
            <a:ext cx="8229600" cy="53611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600"/>
              <a:buFont typeface="Calibri"/>
              <a:buNone/>
            </a:pPr>
            <a:r>
              <a:rPr lang="en-US" sz="3600" b="1" i="0" u="none" strike="noStrike" cap="none">
                <a:solidFill>
                  <a:schemeClr val="lt1"/>
                </a:solidFill>
                <a:latin typeface="Calibri"/>
                <a:ea typeface="Calibri"/>
                <a:cs typeface="Calibri"/>
                <a:sym typeface="Calibri"/>
              </a:rPr>
              <a:t>PRINT AND INTERNET ADVERTISING</a:t>
            </a:r>
            <a:endParaRPr/>
          </a:p>
        </p:txBody>
      </p:sp>
      <p:sp>
        <p:nvSpPr>
          <p:cNvPr id="244" name="Google Shape;244;p28"/>
          <p:cNvSpPr txBox="1"/>
          <p:nvPr/>
        </p:nvSpPr>
        <p:spPr>
          <a:xfrm>
            <a:off x="2789517" y="5683974"/>
            <a:ext cx="356421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i="0" u="none" strike="noStrike" cap="none">
                <a:solidFill>
                  <a:schemeClr val="dk1"/>
                </a:solidFill>
                <a:latin typeface="Calibri"/>
                <a:ea typeface="Calibri"/>
                <a:cs typeface="Calibri"/>
                <a:sym typeface="Calibri"/>
              </a:rPr>
              <a:t>HYDROFEST PROGRAM</a:t>
            </a:r>
            <a:endParaRPr/>
          </a:p>
          <a:p>
            <a:pPr marL="0" marR="0" lvl="0" indent="0" algn="ctr" rtl="0">
              <a:spcBef>
                <a:spcPts val="0"/>
              </a:spcBef>
              <a:spcAft>
                <a:spcPts val="0"/>
              </a:spcAft>
              <a:buNone/>
            </a:pPr>
            <a:r>
              <a:rPr lang="en-US" sz="1800" b="0" i="0" u="none" strike="noStrike" cap="none">
                <a:solidFill>
                  <a:schemeClr val="dk1"/>
                </a:solidFill>
                <a:latin typeface="Calibri"/>
                <a:ea typeface="Calibri"/>
                <a:cs typeface="Calibri"/>
                <a:sym typeface="Calibri"/>
              </a:rPr>
              <a:t>June, 2024</a:t>
            </a:r>
            <a:endParaRPr/>
          </a:p>
        </p:txBody>
      </p:sp>
      <p:pic>
        <p:nvPicPr>
          <p:cNvPr id="245" name="Google Shape;245;p28"/>
          <p:cNvPicPr preferRelativeResize="0"/>
          <p:nvPr/>
        </p:nvPicPr>
        <p:blipFill rotWithShape="1">
          <a:blip r:embed="rId3">
            <a:alphaModFix/>
          </a:blip>
          <a:srcRect/>
          <a:stretch/>
        </p:blipFill>
        <p:spPr>
          <a:xfrm>
            <a:off x="1166685" y="963837"/>
            <a:ext cx="6809874" cy="4587440"/>
          </a:xfrm>
          <a:prstGeom prst="rect">
            <a:avLst/>
          </a:prstGeom>
          <a:noFill/>
          <a:ln>
            <a:noFill/>
          </a:ln>
        </p:spPr>
      </p:pic>
    </p:spTree>
  </p:cSld>
  <p:clrMapOvr>
    <a:masterClrMapping/>
  </p:clrMapOvr>
  <p:transition spd="slow">
    <p:push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29"/>
          <p:cNvSpPr/>
          <p:nvPr/>
        </p:nvSpPr>
        <p:spPr>
          <a:xfrm>
            <a:off x="0" y="0"/>
            <a:ext cx="9143244" cy="609600"/>
          </a:xfrm>
          <a:prstGeom prst="rect">
            <a:avLst/>
          </a:prstGeom>
          <a:solidFill>
            <a:srgbClr val="244061"/>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51" name="Google Shape;251;p29"/>
          <p:cNvSpPr/>
          <p:nvPr/>
        </p:nvSpPr>
        <p:spPr>
          <a:xfrm>
            <a:off x="0" y="6520883"/>
            <a:ext cx="9143244" cy="336550"/>
          </a:xfrm>
          <a:prstGeom prst="rect">
            <a:avLst/>
          </a:prstGeom>
          <a:solidFill>
            <a:srgbClr val="0C0C0C"/>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52" name="Google Shape;252;p29"/>
          <p:cNvSpPr txBox="1"/>
          <p:nvPr/>
        </p:nvSpPr>
        <p:spPr>
          <a:xfrm>
            <a:off x="1701800" y="6491942"/>
            <a:ext cx="574675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ALABAMA MOUNTAIN LAKES TOURIST ASSOCIATION</a:t>
            </a:r>
            <a:endParaRPr/>
          </a:p>
        </p:txBody>
      </p:sp>
      <p:sp>
        <p:nvSpPr>
          <p:cNvPr id="253" name="Google Shape;253;p29"/>
          <p:cNvSpPr txBox="1"/>
          <p:nvPr/>
        </p:nvSpPr>
        <p:spPr>
          <a:xfrm>
            <a:off x="463550" y="67136"/>
            <a:ext cx="8229600" cy="53611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600"/>
              <a:buFont typeface="Calibri"/>
              <a:buNone/>
            </a:pPr>
            <a:r>
              <a:rPr lang="en-US" sz="3600" b="1" i="0" u="none" strike="noStrike" cap="none">
                <a:solidFill>
                  <a:schemeClr val="lt1"/>
                </a:solidFill>
                <a:latin typeface="Calibri"/>
                <a:ea typeface="Calibri"/>
                <a:cs typeface="Calibri"/>
                <a:sym typeface="Calibri"/>
              </a:rPr>
              <a:t>INTERNET MARKETING</a:t>
            </a:r>
            <a:endParaRPr/>
          </a:p>
        </p:txBody>
      </p:sp>
      <p:sp>
        <p:nvSpPr>
          <p:cNvPr id="254" name="Google Shape;254;p29"/>
          <p:cNvSpPr/>
          <p:nvPr/>
        </p:nvSpPr>
        <p:spPr>
          <a:xfrm>
            <a:off x="6342233" y="1730996"/>
            <a:ext cx="792088" cy="288032"/>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55" name="Google Shape;255;p29"/>
          <p:cNvSpPr txBox="1"/>
          <p:nvPr/>
        </p:nvSpPr>
        <p:spPr>
          <a:xfrm>
            <a:off x="1382657" y="5952415"/>
            <a:ext cx="6391385"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i="0" u="none" strike="noStrike" cap="none">
                <a:solidFill>
                  <a:schemeClr val="dk1"/>
                </a:solidFill>
                <a:latin typeface="Calibri"/>
                <a:ea typeface="Calibri"/>
                <a:cs typeface="Calibri"/>
                <a:sym typeface="Calibri"/>
              </a:rPr>
              <a:t>UNEXPECTED ADVENTURES PODCAST</a:t>
            </a:r>
            <a:endParaRPr sz="1800" b="0" i="0" u="none" strike="noStrike" cap="none">
              <a:solidFill>
                <a:schemeClr val="dk1"/>
              </a:solidFill>
              <a:latin typeface="Calibri"/>
              <a:ea typeface="Calibri"/>
              <a:cs typeface="Calibri"/>
              <a:sym typeface="Calibri"/>
            </a:endParaRPr>
          </a:p>
        </p:txBody>
      </p:sp>
      <p:pic>
        <p:nvPicPr>
          <p:cNvPr id="256" name="Google Shape;256;p29"/>
          <p:cNvPicPr preferRelativeResize="0"/>
          <p:nvPr/>
        </p:nvPicPr>
        <p:blipFill rotWithShape="1">
          <a:blip r:embed="rId3">
            <a:alphaModFix/>
          </a:blip>
          <a:srcRect b="50651"/>
          <a:stretch/>
        </p:blipFill>
        <p:spPr>
          <a:xfrm>
            <a:off x="3093625" y="1588842"/>
            <a:ext cx="2903283" cy="3384331"/>
          </a:xfrm>
          <a:prstGeom prst="rect">
            <a:avLst/>
          </a:prstGeom>
          <a:noFill/>
          <a:ln>
            <a:noFill/>
          </a:ln>
        </p:spPr>
      </p:pic>
      <p:pic>
        <p:nvPicPr>
          <p:cNvPr id="257" name="Google Shape;257;p29"/>
          <p:cNvPicPr preferRelativeResize="0"/>
          <p:nvPr/>
        </p:nvPicPr>
        <p:blipFill rotWithShape="1">
          <a:blip r:embed="rId3">
            <a:alphaModFix/>
          </a:blip>
          <a:srcRect t="75868"/>
          <a:stretch/>
        </p:blipFill>
        <p:spPr>
          <a:xfrm>
            <a:off x="5996908" y="2661136"/>
            <a:ext cx="2903283" cy="1654987"/>
          </a:xfrm>
          <a:prstGeom prst="rect">
            <a:avLst/>
          </a:prstGeom>
          <a:noFill/>
          <a:ln>
            <a:noFill/>
          </a:ln>
        </p:spPr>
      </p:pic>
      <p:pic>
        <p:nvPicPr>
          <p:cNvPr id="258" name="Google Shape;258;p29"/>
          <p:cNvPicPr preferRelativeResize="0"/>
          <p:nvPr/>
        </p:nvPicPr>
        <p:blipFill rotWithShape="1">
          <a:blip r:embed="rId3">
            <a:alphaModFix/>
          </a:blip>
          <a:srcRect t="49356" b="22138"/>
          <a:stretch/>
        </p:blipFill>
        <p:spPr>
          <a:xfrm>
            <a:off x="190342" y="2628411"/>
            <a:ext cx="2903283" cy="1954924"/>
          </a:xfrm>
          <a:prstGeom prst="rect">
            <a:avLst/>
          </a:prstGeom>
          <a:noFill/>
          <a:ln>
            <a:noFill/>
          </a:ln>
        </p:spPr>
      </p:pic>
    </p:spTree>
  </p:cSld>
  <p:clrMapOvr>
    <a:masterClrMapping/>
  </p:clrMapOvr>
  <p:transition spd="slow">
    <p:push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30"/>
          <p:cNvSpPr/>
          <p:nvPr/>
        </p:nvSpPr>
        <p:spPr>
          <a:xfrm>
            <a:off x="0" y="0"/>
            <a:ext cx="9143100" cy="609600"/>
          </a:xfrm>
          <a:prstGeom prst="rect">
            <a:avLst/>
          </a:prstGeom>
          <a:solidFill>
            <a:srgbClr val="244061"/>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64" name="Google Shape;264;p30"/>
          <p:cNvSpPr/>
          <p:nvPr/>
        </p:nvSpPr>
        <p:spPr>
          <a:xfrm>
            <a:off x="0" y="6520883"/>
            <a:ext cx="9143100" cy="336600"/>
          </a:xfrm>
          <a:prstGeom prst="rect">
            <a:avLst/>
          </a:prstGeom>
          <a:solidFill>
            <a:srgbClr val="0C0C0C"/>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65" name="Google Shape;265;p30"/>
          <p:cNvSpPr txBox="1"/>
          <p:nvPr/>
        </p:nvSpPr>
        <p:spPr>
          <a:xfrm>
            <a:off x="1701800" y="6491942"/>
            <a:ext cx="57468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ALABAMA MOUNTAIN LAKES TOURIST ASSOCIATION</a:t>
            </a:r>
            <a:endParaRPr/>
          </a:p>
        </p:txBody>
      </p:sp>
      <p:sp>
        <p:nvSpPr>
          <p:cNvPr id="266" name="Google Shape;266;p30"/>
          <p:cNvSpPr txBox="1"/>
          <p:nvPr/>
        </p:nvSpPr>
        <p:spPr>
          <a:xfrm>
            <a:off x="463550" y="67136"/>
            <a:ext cx="8229600" cy="5361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600"/>
              <a:buFont typeface="Calibri"/>
              <a:buNone/>
            </a:pPr>
            <a:r>
              <a:rPr lang="en-US" sz="3600" b="1" i="0" u="none" strike="noStrike" cap="none">
                <a:solidFill>
                  <a:schemeClr val="lt1"/>
                </a:solidFill>
                <a:latin typeface="Calibri"/>
                <a:ea typeface="Calibri"/>
                <a:cs typeface="Calibri"/>
                <a:sym typeface="Calibri"/>
              </a:rPr>
              <a:t>LOCATION MARKETING</a:t>
            </a:r>
            <a:endParaRPr/>
          </a:p>
        </p:txBody>
      </p:sp>
      <p:sp>
        <p:nvSpPr>
          <p:cNvPr id="267" name="Google Shape;267;p30"/>
          <p:cNvSpPr txBox="1"/>
          <p:nvPr/>
        </p:nvSpPr>
        <p:spPr>
          <a:xfrm>
            <a:off x="4726430" y="2851800"/>
            <a:ext cx="4127700" cy="1154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700" b="1">
                <a:solidFill>
                  <a:srgbClr val="212121"/>
                </a:solidFill>
                <a:latin typeface="Calibri"/>
                <a:ea typeface="Calibri"/>
                <a:cs typeface="Calibri"/>
                <a:sym typeface="Calibri"/>
              </a:rPr>
              <a:t>Karen and Melea at Travel South Global Summit in Charleston</a:t>
            </a:r>
            <a:endParaRPr sz="1700">
              <a:solidFill>
                <a:srgbClr val="212121"/>
              </a:solidFill>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r>
              <a:rPr lang="en-US" sz="1700">
                <a:solidFill>
                  <a:srgbClr val="212121"/>
                </a:solidFill>
                <a:latin typeface="Calibri"/>
                <a:ea typeface="Calibri"/>
                <a:cs typeface="Calibri"/>
                <a:sym typeface="Calibri"/>
              </a:rPr>
              <a:t>April, 2024</a:t>
            </a:r>
            <a:endParaRPr sz="1700">
              <a:solidFill>
                <a:srgbClr val="212121"/>
              </a:solidFill>
              <a:latin typeface="Calibri"/>
              <a:ea typeface="Calibri"/>
              <a:cs typeface="Calibri"/>
              <a:sym typeface="Calibri"/>
            </a:endParaRPr>
          </a:p>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268" name="Google Shape;268;p30"/>
          <p:cNvPicPr preferRelativeResize="0"/>
          <p:nvPr/>
        </p:nvPicPr>
        <p:blipFill>
          <a:blip r:embed="rId3">
            <a:alphaModFix/>
          </a:blip>
          <a:stretch>
            <a:fillRect/>
          </a:stretch>
        </p:blipFill>
        <p:spPr>
          <a:xfrm>
            <a:off x="152400" y="762000"/>
            <a:ext cx="4183158" cy="5577544"/>
          </a:xfrm>
          <a:prstGeom prst="rect">
            <a:avLst/>
          </a:prstGeom>
          <a:noFill/>
          <a:ln>
            <a:noFill/>
          </a:ln>
        </p:spPr>
      </p:pic>
    </p:spTree>
  </p:cSld>
  <p:clrMapOvr>
    <a:masterClrMapping/>
  </p:clrMapOvr>
  <p:transition spd="slow">
    <p:push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31"/>
          <p:cNvSpPr/>
          <p:nvPr/>
        </p:nvSpPr>
        <p:spPr>
          <a:xfrm>
            <a:off x="0" y="0"/>
            <a:ext cx="9143244" cy="609600"/>
          </a:xfrm>
          <a:prstGeom prst="rect">
            <a:avLst/>
          </a:prstGeom>
          <a:solidFill>
            <a:srgbClr val="244061"/>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74" name="Google Shape;274;p31"/>
          <p:cNvSpPr/>
          <p:nvPr/>
        </p:nvSpPr>
        <p:spPr>
          <a:xfrm>
            <a:off x="0" y="6520883"/>
            <a:ext cx="9143244" cy="336550"/>
          </a:xfrm>
          <a:prstGeom prst="rect">
            <a:avLst/>
          </a:prstGeom>
          <a:solidFill>
            <a:srgbClr val="0C0C0C"/>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75" name="Google Shape;275;p31"/>
          <p:cNvSpPr txBox="1"/>
          <p:nvPr/>
        </p:nvSpPr>
        <p:spPr>
          <a:xfrm>
            <a:off x="1701800" y="6491942"/>
            <a:ext cx="574675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ALABAMA MOUNTAIN LAKES TOURIST ASSOCIATION</a:t>
            </a:r>
            <a:endParaRPr/>
          </a:p>
        </p:txBody>
      </p:sp>
      <p:sp>
        <p:nvSpPr>
          <p:cNvPr id="276" name="Google Shape;276;p31"/>
          <p:cNvSpPr txBox="1"/>
          <p:nvPr/>
        </p:nvSpPr>
        <p:spPr>
          <a:xfrm>
            <a:off x="463550" y="67136"/>
            <a:ext cx="8229600" cy="53611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600"/>
              <a:buFont typeface="Calibri"/>
              <a:buNone/>
            </a:pPr>
            <a:r>
              <a:rPr lang="en-US" sz="3600" b="1" i="0" u="none" strike="noStrike" cap="none">
                <a:solidFill>
                  <a:schemeClr val="lt1"/>
                </a:solidFill>
                <a:latin typeface="Calibri"/>
                <a:ea typeface="Calibri"/>
                <a:cs typeface="Calibri"/>
                <a:sym typeface="Calibri"/>
              </a:rPr>
              <a:t>LOCATION MARKETING</a:t>
            </a:r>
            <a:endParaRPr/>
          </a:p>
        </p:txBody>
      </p:sp>
      <p:sp>
        <p:nvSpPr>
          <p:cNvPr id="277" name="Google Shape;277;p31"/>
          <p:cNvSpPr txBox="1"/>
          <p:nvPr/>
        </p:nvSpPr>
        <p:spPr>
          <a:xfrm>
            <a:off x="2590332" y="5758948"/>
            <a:ext cx="396258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i="0" u="none" strike="noStrike" cap="none">
                <a:solidFill>
                  <a:schemeClr val="dk1"/>
                </a:solidFill>
                <a:latin typeface="Calibri"/>
                <a:ea typeface="Calibri"/>
                <a:cs typeface="Calibri"/>
                <a:sym typeface="Calibri"/>
              </a:rPr>
              <a:t>Main Street Conference</a:t>
            </a:r>
            <a:endParaRPr/>
          </a:p>
          <a:p>
            <a:pPr marL="0" marR="0" lvl="0" indent="0" algn="ctr" rtl="0">
              <a:spcBef>
                <a:spcPts val="0"/>
              </a:spcBef>
              <a:spcAft>
                <a:spcPts val="0"/>
              </a:spcAft>
              <a:buNone/>
            </a:pPr>
            <a:r>
              <a:rPr lang="en-US" sz="1800" b="0" i="0" u="none" strike="noStrike" cap="none">
                <a:solidFill>
                  <a:schemeClr val="dk1"/>
                </a:solidFill>
                <a:latin typeface="Calibri"/>
                <a:ea typeface="Calibri"/>
                <a:cs typeface="Calibri"/>
                <a:sym typeface="Calibri"/>
              </a:rPr>
              <a:t>May 6-8, 2024, Birmingham, AL</a:t>
            </a:r>
            <a:endParaRPr/>
          </a:p>
        </p:txBody>
      </p:sp>
      <p:pic>
        <p:nvPicPr>
          <p:cNvPr id="278" name="Google Shape;278;p31"/>
          <p:cNvPicPr preferRelativeResize="0"/>
          <p:nvPr/>
        </p:nvPicPr>
        <p:blipFill rotWithShape="1">
          <a:blip r:embed="rId3">
            <a:alphaModFix/>
          </a:blip>
          <a:srcRect/>
          <a:stretch/>
        </p:blipFill>
        <p:spPr>
          <a:xfrm>
            <a:off x="463550" y="1009409"/>
            <a:ext cx="3462086" cy="4616114"/>
          </a:xfrm>
          <a:prstGeom prst="rect">
            <a:avLst/>
          </a:prstGeom>
          <a:noFill/>
          <a:ln>
            <a:noFill/>
          </a:ln>
        </p:spPr>
      </p:pic>
      <p:pic>
        <p:nvPicPr>
          <p:cNvPr id="279" name="Google Shape;279;p31"/>
          <p:cNvPicPr preferRelativeResize="0"/>
          <p:nvPr/>
        </p:nvPicPr>
        <p:blipFill rotWithShape="1">
          <a:blip r:embed="rId4">
            <a:alphaModFix/>
          </a:blip>
          <a:srcRect/>
          <a:stretch/>
        </p:blipFill>
        <p:spPr>
          <a:xfrm>
            <a:off x="4297848" y="1615560"/>
            <a:ext cx="4354905" cy="3266179"/>
          </a:xfrm>
          <a:prstGeom prst="rect">
            <a:avLst/>
          </a:prstGeom>
          <a:noFill/>
          <a:ln>
            <a:noFill/>
          </a:ln>
        </p:spPr>
      </p:pic>
    </p:spTree>
  </p:cSld>
  <p:clrMapOvr>
    <a:masterClrMapping/>
  </p:clrMapOvr>
  <p:transition spd="slow">
    <p:push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4"/>
          <p:cNvSpPr/>
          <p:nvPr/>
        </p:nvSpPr>
        <p:spPr>
          <a:xfrm>
            <a:off x="0" y="0"/>
            <a:ext cx="9143244" cy="609600"/>
          </a:xfrm>
          <a:prstGeom prst="rect">
            <a:avLst/>
          </a:prstGeom>
          <a:solidFill>
            <a:schemeClr val="accent2"/>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FF"/>
              </a:solidFill>
              <a:latin typeface="Calibri"/>
              <a:ea typeface="Calibri"/>
              <a:cs typeface="Calibri"/>
              <a:sym typeface="Calibri"/>
            </a:endParaRPr>
          </a:p>
        </p:txBody>
      </p:sp>
      <p:sp>
        <p:nvSpPr>
          <p:cNvPr id="98" name="Google Shape;98;p14"/>
          <p:cNvSpPr/>
          <p:nvPr/>
        </p:nvSpPr>
        <p:spPr>
          <a:xfrm>
            <a:off x="0" y="6520883"/>
            <a:ext cx="9143244" cy="336550"/>
          </a:xfrm>
          <a:prstGeom prst="rect">
            <a:avLst/>
          </a:prstGeom>
          <a:solidFill>
            <a:srgbClr val="0C0C0C"/>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9" name="Google Shape;99;p14"/>
          <p:cNvSpPr txBox="1"/>
          <p:nvPr/>
        </p:nvSpPr>
        <p:spPr>
          <a:xfrm>
            <a:off x="1701800" y="6491942"/>
            <a:ext cx="574675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ALABAMA MOUNTAIN LAKES TOURIST ASSOCIATION</a:t>
            </a:r>
            <a:endParaRPr/>
          </a:p>
        </p:txBody>
      </p:sp>
      <p:sp>
        <p:nvSpPr>
          <p:cNvPr id="100" name="Google Shape;100;p14"/>
          <p:cNvSpPr txBox="1"/>
          <p:nvPr/>
        </p:nvSpPr>
        <p:spPr>
          <a:xfrm>
            <a:off x="463550" y="67136"/>
            <a:ext cx="8229600" cy="53611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600"/>
              <a:buFont typeface="Calibri"/>
              <a:buNone/>
            </a:pPr>
            <a:r>
              <a:rPr lang="en-US" sz="3600" b="1">
                <a:solidFill>
                  <a:schemeClr val="lt1"/>
                </a:solidFill>
                <a:latin typeface="Calibri"/>
                <a:ea typeface="Calibri"/>
                <a:cs typeface="Calibri"/>
                <a:sym typeface="Calibri"/>
              </a:rPr>
              <a:t>ECONOMIC IMPACT</a:t>
            </a:r>
            <a:endParaRPr/>
          </a:p>
        </p:txBody>
      </p:sp>
      <p:pic>
        <p:nvPicPr>
          <p:cNvPr id="101" name="Google Shape;101;p14"/>
          <p:cNvPicPr preferRelativeResize="0"/>
          <p:nvPr/>
        </p:nvPicPr>
        <p:blipFill rotWithShape="1">
          <a:blip r:embed="rId3">
            <a:alphaModFix/>
          </a:blip>
          <a:srcRect l="4857" t="5364" r="5042" b="5336"/>
          <a:stretch/>
        </p:blipFill>
        <p:spPr>
          <a:xfrm>
            <a:off x="2329136" y="885174"/>
            <a:ext cx="4498427" cy="5360135"/>
          </a:xfrm>
          <a:prstGeom prst="rect">
            <a:avLst/>
          </a:prstGeom>
          <a:noFill/>
          <a:ln>
            <a:noFill/>
          </a:ln>
        </p:spPr>
      </p:pic>
    </p:spTree>
  </p:cSld>
  <p:clrMapOvr>
    <a:masterClrMapping/>
  </p:clrMapOvr>
  <p:transition spd="slow">
    <p:push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32"/>
          <p:cNvSpPr/>
          <p:nvPr/>
        </p:nvSpPr>
        <p:spPr>
          <a:xfrm>
            <a:off x="0" y="0"/>
            <a:ext cx="9143244" cy="609600"/>
          </a:xfrm>
          <a:prstGeom prst="rect">
            <a:avLst/>
          </a:prstGeom>
          <a:solidFill>
            <a:srgbClr val="244061"/>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85" name="Google Shape;285;p32"/>
          <p:cNvSpPr/>
          <p:nvPr/>
        </p:nvSpPr>
        <p:spPr>
          <a:xfrm>
            <a:off x="0" y="6520883"/>
            <a:ext cx="9143244" cy="336550"/>
          </a:xfrm>
          <a:prstGeom prst="rect">
            <a:avLst/>
          </a:prstGeom>
          <a:solidFill>
            <a:srgbClr val="0C0C0C"/>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86" name="Google Shape;286;p32"/>
          <p:cNvSpPr txBox="1"/>
          <p:nvPr/>
        </p:nvSpPr>
        <p:spPr>
          <a:xfrm>
            <a:off x="1701800" y="6491942"/>
            <a:ext cx="574675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ALABAMA MOUNTAIN LAKES TOURIST ASSOCIATION</a:t>
            </a:r>
            <a:endParaRPr/>
          </a:p>
        </p:txBody>
      </p:sp>
      <p:sp>
        <p:nvSpPr>
          <p:cNvPr id="287" name="Google Shape;287;p32"/>
          <p:cNvSpPr txBox="1"/>
          <p:nvPr/>
        </p:nvSpPr>
        <p:spPr>
          <a:xfrm>
            <a:off x="463550" y="67136"/>
            <a:ext cx="8229600" cy="53611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600"/>
              <a:buFont typeface="Calibri"/>
              <a:buNone/>
            </a:pPr>
            <a:r>
              <a:rPr lang="en-US" sz="3600" b="1" i="0" u="none" strike="noStrike" cap="none">
                <a:solidFill>
                  <a:schemeClr val="lt1"/>
                </a:solidFill>
                <a:latin typeface="Calibri"/>
                <a:ea typeface="Calibri"/>
                <a:cs typeface="Calibri"/>
                <a:sym typeface="Calibri"/>
              </a:rPr>
              <a:t>LOCATION MARKETING</a:t>
            </a:r>
            <a:endParaRPr/>
          </a:p>
        </p:txBody>
      </p:sp>
      <p:sp>
        <p:nvSpPr>
          <p:cNvPr id="288" name="Google Shape;288;p32"/>
          <p:cNvSpPr txBox="1"/>
          <p:nvPr/>
        </p:nvSpPr>
        <p:spPr>
          <a:xfrm>
            <a:off x="568653" y="5748184"/>
            <a:ext cx="8407181"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i="0" u="none" strike="noStrike" cap="none">
                <a:solidFill>
                  <a:schemeClr val="dk1"/>
                </a:solidFill>
                <a:latin typeface="Calibri"/>
                <a:ea typeface="Calibri"/>
                <a:cs typeface="Calibri"/>
                <a:sym typeface="Calibri"/>
              </a:rPr>
              <a:t>Alabama League of Municipalities 2024 Convention</a:t>
            </a:r>
            <a:endParaRPr/>
          </a:p>
          <a:p>
            <a:pPr marL="0" marR="0" lvl="0" indent="0" algn="ctr" rtl="0">
              <a:spcBef>
                <a:spcPts val="0"/>
              </a:spcBef>
              <a:spcAft>
                <a:spcPts val="0"/>
              </a:spcAft>
              <a:buNone/>
            </a:pPr>
            <a:r>
              <a:rPr lang="en-US" sz="1800" b="0" i="0" u="none" strike="noStrike" cap="none">
                <a:solidFill>
                  <a:schemeClr val="dk1"/>
                </a:solidFill>
                <a:latin typeface="Calibri"/>
                <a:ea typeface="Calibri"/>
                <a:cs typeface="Calibri"/>
                <a:sym typeface="Calibri"/>
              </a:rPr>
              <a:t>May 15-18, 2024, Huntsville, AL</a:t>
            </a:r>
            <a:endParaRPr/>
          </a:p>
        </p:txBody>
      </p:sp>
      <p:pic>
        <p:nvPicPr>
          <p:cNvPr id="289" name="Google Shape;289;p32"/>
          <p:cNvPicPr preferRelativeResize="0"/>
          <p:nvPr/>
        </p:nvPicPr>
        <p:blipFill rotWithShape="1">
          <a:blip r:embed="rId3">
            <a:alphaModFix/>
          </a:blip>
          <a:srcRect/>
          <a:stretch/>
        </p:blipFill>
        <p:spPr>
          <a:xfrm>
            <a:off x="5884441" y="1205712"/>
            <a:ext cx="2959770" cy="3946360"/>
          </a:xfrm>
          <a:prstGeom prst="rect">
            <a:avLst/>
          </a:prstGeom>
          <a:noFill/>
          <a:ln>
            <a:noFill/>
          </a:ln>
        </p:spPr>
      </p:pic>
      <p:pic>
        <p:nvPicPr>
          <p:cNvPr id="290" name="Google Shape;290;p32"/>
          <p:cNvPicPr preferRelativeResize="0"/>
          <p:nvPr/>
        </p:nvPicPr>
        <p:blipFill rotWithShape="1">
          <a:blip r:embed="rId4">
            <a:alphaModFix/>
          </a:blip>
          <a:srcRect/>
          <a:stretch/>
        </p:blipFill>
        <p:spPr>
          <a:xfrm>
            <a:off x="307135" y="1205712"/>
            <a:ext cx="5277994" cy="3958495"/>
          </a:xfrm>
          <a:prstGeom prst="rect">
            <a:avLst/>
          </a:prstGeom>
          <a:noFill/>
          <a:ln>
            <a:noFill/>
          </a:ln>
        </p:spPr>
      </p:pic>
    </p:spTree>
  </p:cSld>
  <p:clrMapOvr>
    <a:masterClrMapping/>
  </p:clrMapOvr>
  <p:transition spd="slow">
    <p:push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33"/>
          <p:cNvSpPr/>
          <p:nvPr/>
        </p:nvSpPr>
        <p:spPr>
          <a:xfrm>
            <a:off x="0" y="0"/>
            <a:ext cx="9143244" cy="609600"/>
          </a:xfrm>
          <a:prstGeom prst="rect">
            <a:avLst/>
          </a:prstGeom>
          <a:solidFill>
            <a:srgbClr val="244061"/>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96" name="Google Shape;296;p33"/>
          <p:cNvSpPr/>
          <p:nvPr/>
        </p:nvSpPr>
        <p:spPr>
          <a:xfrm>
            <a:off x="0" y="6520883"/>
            <a:ext cx="9143244" cy="336550"/>
          </a:xfrm>
          <a:prstGeom prst="rect">
            <a:avLst/>
          </a:prstGeom>
          <a:solidFill>
            <a:srgbClr val="0C0C0C"/>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97" name="Google Shape;297;p33"/>
          <p:cNvSpPr txBox="1"/>
          <p:nvPr/>
        </p:nvSpPr>
        <p:spPr>
          <a:xfrm>
            <a:off x="1701800" y="6491942"/>
            <a:ext cx="574675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ALABAMA MOUNTAIN LAKES TOURIST ASSOCIATION</a:t>
            </a:r>
            <a:endParaRPr/>
          </a:p>
        </p:txBody>
      </p:sp>
      <p:sp>
        <p:nvSpPr>
          <p:cNvPr id="298" name="Google Shape;298;p33"/>
          <p:cNvSpPr txBox="1"/>
          <p:nvPr/>
        </p:nvSpPr>
        <p:spPr>
          <a:xfrm>
            <a:off x="463550" y="67136"/>
            <a:ext cx="8229600" cy="53611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600"/>
              <a:buFont typeface="Calibri"/>
              <a:buNone/>
            </a:pPr>
            <a:r>
              <a:rPr lang="en-US" sz="3600" b="1" i="0" u="none" strike="noStrike" cap="none">
                <a:solidFill>
                  <a:schemeClr val="lt1"/>
                </a:solidFill>
                <a:latin typeface="Calibri"/>
                <a:ea typeface="Calibri"/>
                <a:cs typeface="Calibri"/>
                <a:sym typeface="Calibri"/>
              </a:rPr>
              <a:t>LOCATION MARKETING</a:t>
            </a:r>
            <a:endParaRPr/>
          </a:p>
        </p:txBody>
      </p:sp>
      <p:sp>
        <p:nvSpPr>
          <p:cNvPr id="299" name="Google Shape;299;p33"/>
          <p:cNvSpPr txBox="1"/>
          <p:nvPr/>
        </p:nvSpPr>
        <p:spPr>
          <a:xfrm>
            <a:off x="5180664" y="2828835"/>
            <a:ext cx="3962580"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i="0" u="none" strike="noStrike" cap="none">
                <a:solidFill>
                  <a:schemeClr val="dk1"/>
                </a:solidFill>
                <a:latin typeface="Calibri"/>
                <a:ea typeface="Calibri"/>
                <a:cs typeface="Calibri"/>
                <a:sym typeface="Calibri"/>
              </a:rPr>
              <a:t>Tami speaks on Appalachian Leadership Institute on Building Regional and Cultural Tourism</a:t>
            </a:r>
            <a:endParaRPr/>
          </a:p>
          <a:p>
            <a:pPr marL="0" marR="0" lvl="0" indent="0" algn="ctr" rtl="0">
              <a:spcBef>
                <a:spcPts val="0"/>
              </a:spcBef>
              <a:spcAft>
                <a:spcPts val="0"/>
              </a:spcAft>
              <a:buNone/>
            </a:pPr>
            <a:r>
              <a:rPr lang="en-US" sz="1800" b="0" i="0" u="none" strike="noStrike" cap="none">
                <a:solidFill>
                  <a:schemeClr val="dk1"/>
                </a:solidFill>
                <a:latin typeface="Calibri"/>
                <a:ea typeface="Calibri"/>
                <a:cs typeface="Calibri"/>
                <a:sym typeface="Calibri"/>
              </a:rPr>
              <a:t>May 15, 2024, Berea, KY</a:t>
            </a:r>
            <a:endParaRPr/>
          </a:p>
        </p:txBody>
      </p:sp>
      <p:pic>
        <p:nvPicPr>
          <p:cNvPr id="300" name="Google Shape;300;p33"/>
          <p:cNvPicPr preferRelativeResize="0"/>
          <p:nvPr/>
        </p:nvPicPr>
        <p:blipFill rotWithShape="1">
          <a:blip r:embed="rId3">
            <a:alphaModFix/>
          </a:blip>
          <a:srcRect/>
          <a:stretch/>
        </p:blipFill>
        <p:spPr>
          <a:xfrm>
            <a:off x="252663" y="853657"/>
            <a:ext cx="4948989" cy="4948989"/>
          </a:xfrm>
          <a:prstGeom prst="rect">
            <a:avLst/>
          </a:prstGeom>
          <a:noFill/>
          <a:ln>
            <a:noFill/>
          </a:ln>
        </p:spPr>
      </p:pic>
    </p:spTree>
  </p:cSld>
  <p:clrMapOvr>
    <a:masterClrMapping/>
  </p:clrMapOvr>
  <p:transition spd="slow">
    <p:push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34"/>
          <p:cNvSpPr/>
          <p:nvPr/>
        </p:nvSpPr>
        <p:spPr>
          <a:xfrm>
            <a:off x="0" y="0"/>
            <a:ext cx="9143244" cy="609600"/>
          </a:xfrm>
          <a:prstGeom prst="rect">
            <a:avLst/>
          </a:prstGeom>
          <a:solidFill>
            <a:srgbClr val="244061"/>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06" name="Google Shape;306;p34"/>
          <p:cNvSpPr/>
          <p:nvPr/>
        </p:nvSpPr>
        <p:spPr>
          <a:xfrm>
            <a:off x="0" y="6520883"/>
            <a:ext cx="9143244" cy="336550"/>
          </a:xfrm>
          <a:prstGeom prst="rect">
            <a:avLst/>
          </a:prstGeom>
          <a:solidFill>
            <a:srgbClr val="0C0C0C"/>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07" name="Google Shape;307;p34"/>
          <p:cNvSpPr txBox="1"/>
          <p:nvPr/>
        </p:nvSpPr>
        <p:spPr>
          <a:xfrm>
            <a:off x="1701800" y="6491942"/>
            <a:ext cx="574675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ALABAMA MOUNTAIN LAKES TOURIST ASSOCIATION</a:t>
            </a:r>
            <a:endParaRPr/>
          </a:p>
        </p:txBody>
      </p:sp>
      <p:sp>
        <p:nvSpPr>
          <p:cNvPr id="308" name="Google Shape;308;p34"/>
          <p:cNvSpPr txBox="1"/>
          <p:nvPr/>
        </p:nvSpPr>
        <p:spPr>
          <a:xfrm>
            <a:off x="463550" y="67136"/>
            <a:ext cx="8229600" cy="53611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600"/>
              <a:buFont typeface="Calibri"/>
              <a:buNone/>
            </a:pPr>
            <a:r>
              <a:rPr lang="en-US" sz="3600" b="1" i="0" u="none" strike="noStrike" cap="none">
                <a:solidFill>
                  <a:schemeClr val="lt1"/>
                </a:solidFill>
                <a:latin typeface="Calibri"/>
                <a:ea typeface="Calibri"/>
                <a:cs typeface="Calibri"/>
                <a:sym typeface="Calibri"/>
              </a:rPr>
              <a:t>LOCATION MARKETING</a:t>
            </a:r>
            <a:endParaRPr/>
          </a:p>
        </p:txBody>
      </p:sp>
      <p:pic>
        <p:nvPicPr>
          <p:cNvPr id="309" name="Google Shape;309;p34"/>
          <p:cNvPicPr preferRelativeResize="0"/>
          <p:nvPr/>
        </p:nvPicPr>
        <p:blipFill rotWithShape="1">
          <a:blip r:embed="rId3">
            <a:alphaModFix/>
          </a:blip>
          <a:srcRect/>
          <a:stretch/>
        </p:blipFill>
        <p:spPr>
          <a:xfrm rot="5400000">
            <a:off x="5878120" y="1207184"/>
            <a:ext cx="3540242" cy="2655182"/>
          </a:xfrm>
          <a:prstGeom prst="rect">
            <a:avLst/>
          </a:prstGeom>
          <a:noFill/>
          <a:ln>
            <a:noFill/>
          </a:ln>
        </p:spPr>
      </p:pic>
      <p:pic>
        <p:nvPicPr>
          <p:cNvPr id="310" name="Google Shape;310;p34"/>
          <p:cNvPicPr preferRelativeResize="0"/>
          <p:nvPr/>
        </p:nvPicPr>
        <p:blipFill rotWithShape="1">
          <a:blip r:embed="rId4">
            <a:alphaModFix/>
          </a:blip>
          <a:srcRect/>
          <a:stretch/>
        </p:blipFill>
        <p:spPr>
          <a:xfrm rot="5400000">
            <a:off x="2794355" y="1207185"/>
            <a:ext cx="3540244" cy="2655183"/>
          </a:xfrm>
          <a:prstGeom prst="rect">
            <a:avLst/>
          </a:prstGeom>
          <a:noFill/>
          <a:ln>
            <a:noFill/>
          </a:ln>
        </p:spPr>
      </p:pic>
      <p:pic>
        <p:nvPicPr>
          <p:cNvPr id="311" name="Google Shape;311;p34"/>
          <p:cNvPicPr preferRelativeResize="0"/>
          <p:nvPr/>
        </p:nvPicPr>
        <p:blipFill rotWithShape="1">
          <a:blip r:embed="rId5">
            <a:alphaModFix/>
          </a:blip>
          <a:srcRect/>
          <a:stretch/>
        </p:blipFill>
        <p:spPr>
          <a:xfrm rot="5400000">
            <a:off x="-291775" y="1207186"/>
            <a:ext cx="3540243" cy="2655182"/>
          </a:xfrm>
          <a:prstGeom prst="rect">
            <a:avLst/>
          </a:prstGeom>
          <a:noFill/>
          <a:ln>
            <a:noFill/>
          </a:ln>
        </p:spPr>
      </p:pic>
      <p:sp>
        <p:nvSpPr>
          <p:cNvPr id="312" name="Google Shape;312;p34"/>
          <p:cNvSpPr txBox="1"/>
          <p:nvPr/>
        </p:nvSpPr>
        <p:spPr>
          <a:xfrm>
            <a:off x="360885" y="4936721"/>
            <a:ext cx="8407200" cy="923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Calibri"/>
                <a:ea typeface="Calibri"/>
                <a:cs typeface="Calibri"/>
                <a:sym typeface="Calibri"/>
              </a:rPr>
              <a:t>AMLA hosted a dinner for OJEFA </a:t>
            </a:r>
            <a:endParaRPr sz="1800" b="1">
              <a:solidFill>
                <a:schemeClr val="dk1"/>
              </a:solidFill>
              <a:latin typeface="Calibri"/>
              <a:ea typeface="Calibri"/>
              <a:cs typeface="Calibri"/>
              <a:sym typeface="Calibri"/>
            </a:endParaRPr>
          </a:p>
          <a:p>
            <a:pPr marL="0" marR="0" lvl="0" indent="0" algn="ctr" rtl="0">
              <a:spcBef>
                <a:spcPts val="0"/>
              </a:spcBef>
              <a:spcAft>
                <a:spcPts val="0"/>
              </a:spcAft>
              <a:buNone/>
            </a:pPr>
            <a:r>
              <a:rPr lang="en-US" sz="1800" b="1">
                <a:solidFill>
                  <a:schemeClr val="dk1"/>
                </a:solidFill>
                <a:latin typeface="Calibri"/>
                <a:ea typeface="Calibri"/>
                <a:cs typeface="Calibri"/>
                <a:sym typeface="Calibri"/>
              </a:rPr>
              <a:t>(Outdoor Journalist Education Foundation of America)</a:t>
            </a:r>
            <a:endParaRPr sz="1200">
              <a:solidFill>
                <a:srgbClr val="212121"/>
              </a:solidFill>
            </a:endParaRPr>
          </a:p>
          <a:p>
            <a:pPr marL="0" marR="0" lvl="0" indent="0" algn="ctr" rtl="0">
              <a:spcBef>
                <a:spcPts val="0"/>
              </a:spcBef>
              <a:spcAft>
                <a:spcPts val="0"/>
              </a:spcAft>
              <a:buNone/>
            </a:pPr>
            <a:r>
              <a:rPr lang="en-US" sz="1800">
                <a:solidFill>
                  <a:schemeClr val="dk1"/>
                </a:solidFill>
                <a:latin typeface="Calibri"/>
                <a:ea typeface="Calibri"/>
                <a:cs typeface="Calibri"/>
                <a:sym typeface="Calibri"/>
              </a:rPr>
              <a:t>May 16-19,2024, Fontana, NC</a:t>
            </a:r>
            <a:endParaRPr/>
          </a:p>
        </p:txBody>
      </p:sp>
    </p:spTree>
  </p:cSld>
  <p:clrMapOvr>
    <a:masterClrMapping/>
  </p:clrMapOvr>
  <p:transition spd="slow">
    <p:push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35"/>
          <p:cNvSpPr/>
          <p:nvPr/>
        </p:nvSpPr>
        <p:spPr>
          <a:xfrm>
            <a:off x="0" y="0"/>
            <a:ext cx="9143100" cy="609600"/>
          </a:xfrm>
          <a:prstGeom prst="rect">
            <a:avLst/>
          </a:prstGeom>
          <a:solidFill>
            <a:srgbClr val="244061"/>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18" name="Google Shape;318;p35"/>
          <p:cNvSpPr/>
          <p:nvPr/>
        </p:nvSpPr>
        <p:spPr>
          <a:xfrm>
            <a:off x="0" y="6520883"/>
            <a:ext cx="9143100" cy="336600"/>
          </a:xfrm>
          <a:prstGeom prst="rect">
            <a:avLst/>
          </a:prstGeom>
          <a:solidFill>
            <a:srgbClr val="0C0C0C"/>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19" name="Google Shape;319;p35"/>
          <p:cNvSpPr txBox="1"/>
          <p:nvPr/>
        </p:nvSpPr>
        <p:spPr>
          <a:xfrm>
            <a:off x="1701800" y="6491942"/>
            <a:ext cx="57468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ALABAMA MOUNTAIN LAKES TOURIST ASSOCIATION</a:t>
            </a:r>
            <a:endParaRPr/>
          </a:p>
        </p:txBody>
      </p:sp>
      <p:sp>
        <p:nvSpPr>
          <p:cNvPr id="320" name="Google Shape;320;p35"/>
          <p:cNvSpPr txBox="1"/>
          <p:nvPr/>
        </p:nvSpPr>
        <p:spPr>
          <a:xfrm>
            <a:off x="463550" y="67136"/>
            <a:ext cx="8229600" cy="5361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600"/>
              <a:buFont typeface="Calibri"/>
              <a:buNone/>
            </a:pPr>
            <a:r>
              <a:rPr lang="en-US" sz="3600" b="1" i="0" u="none" strike="noStrike" cap="none">
                <a:solidFill>
                  <a:schemeClr val="lt1"/>
                </a:solidFill>
                <a:latin typeface="Calibri"/>
                <a:ea typeface="Calibri"/>
                <a:cs typeface="Calibri"/>
                <a:sym typeface="Calibri"/>
              </a:rPr>
              <a:t>LOCATION MARKETING</a:t>
            </a:r>
            <a:endParaRPr/>
          </a:p>
        </p:txBody>
      </p:sp>
      <p:sp>
        <p:nvSpPr>
          <p:cNvPr id="321" name="Google Shape;321;p35"/>
          <p:cNvSpPr txBox="1"/>
          <p:nvPr/>
        </p:nvSpPr>
        <p:spPr>
          <a:xfrm>
            <a:off x="6797" y="5824050"/>
            <a:ext cx="91431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Calibri"/>
                <a:ea typeface="Calibri"/>
                <a:cs typeface="Calibri"/>
                <a:sym typeface="Calibri"/>
              </a:rPr>
              <a:t>Melea and Penne passed out swag at the Trash Panda’s game</a:t>
            </a:r>
            <a:endParaRPr/>
          </a:p>
          <a:p>
            <a:pPr marL="0" marR="0" lvl="0" indent="0" algn="ctr" rtl="0">
              <a:spcBef>
                <a:spcPts val="0"/>
              </a:spcBef>
              <a:spcAft>
                <a:spcPts val="0"/>
              </a:spcAft>
              <a:buNone/>
            </a:pPr>
            <a:r>
              <a:rPr lang="en-US" sz="1800" b="0" i="0" u="none" strike="noStrike" cap="none">
                <a:solidFill>
                  <a:schemeClr val="dk1"/>
                </a:solidFill>
                <a:latin typeface="Calibri"/>
                <a:ea typeface="Calibri"/>
                <a:cs typeface="Calibri"/>
                <a:sym typeface="Calibri"/>
              </a:rPr>
              <a:t>May </a:t>
            </a:r>
            <a:r>
              <a:rPr lang="en-US" sz="1800">
                <a:solidFill>
                  <a:schemeClr val="dk1"/>
                </a:solidFill>
                <a:latin typeface="Calibri"/>
                <a:ea typeface="Calibri"/>
                <a:cs typeface="Calibri"/>
                <a:sym typeface="Calibri"/>
              </a:rPr>
              <a:t>21</a:t>
            </a:r>
            <a:r>
              <a:rPr lang="en-US" sz="1800" b="0" i="0" u="none" strike="noStrike" cap="none">
                <a:solidFill>
                  <a:schemeClr val="dk1"/>
                </a:solidFill>
                <a:latin typeface="Calibri"/>
                <a:ea typeface="Calibri"/>
                <a:cs typeface="Calibri"/>
                <a:sym typeface="Calibri"/>
              </a:rPr>
              <a:t>, 2024, </a:t>
            </a:r>
            <a:r>
              <a:rPr lang="en-US" sz="1800">
                <a:solidFill>
                  <a:schemeClr val="dk1"/>
                </a:solidFill>
                <a:latin typeface="Calibri"/>
                <a:ea typeface="Calibri"/>
                <a:cs typeface="Calibri"/>
                <a:sym typeface="Calibri"/>
              </a:rPr>
              <a:t>Madison</a:t>
            </a:r>
            <a:r>
              <a:rPr lang="en-US" sz="1800" b="0" i="0" u="none" strike="noStrike" cap="none">
                <a:solidFill>
                  <a:schemeClr val="dk1"/>
                </a:solidFill>
                <a:latin typeface="Calibri"/>
                <a:ea typeface="Calibri"/>
                <a:cs typeface="Calibri"/>
                <a:sym typeface="Calibri"/>
              </a:rPr>
              <a:t>, </a:t>
            </a:r>
            <a:r>
              <a:rPr lang="en-US" sz="1800">
                <a:solidFill>
                  <a:schemeClr val="dk1"/>
                </a:solidFill>
                <a:latin typeface="Calibri"/>
                <a:ea typeface="Calibri"/>
                <a:cs typeface="Calibri"/>
                <a:sym typeface="Calibri"/>
              </a:rPr>
              <a:t>AL</a:t>
            </a:r>
            <a:endParaRPr/>
          </a:p>
        </p:txBody>
      </p:sp>
      <p:pic>
        <p:nvPicPr>
          <p:cNvPr id="322" name="Google Shape;322;p35"/>
          <p:cNvPicPr preferRelativeResize="0"/>
          <p:nvPr/>
        </p:nvPicPr>
        <p:blipFill>
          <a:blip r:embed="rId3">
            <a:alphaModFix/>
          </a:blip>
          <a:stretch>
            <a:fillRect/>
          </a:stretch>
        </p:blipFill>
        <p:spPr>
          <a:xfrm>
            <a:off x="2123525" y="893000"/>
            <a:ext cx="4909650" cy="4909650"/>
          </a:xfrm>
          <a:prstGeom prst="rect">
            <a:avLst/>
          </a:prstGeom>
          <a:noFill/>
          <a:ln>
            <a:noFill/>
          </a:ln>
        </p:spPr>
      </p:pic>
    </p:spTree>
  </p:cSld>
  <p:clrMapOvr>
    <a:masterClrMapping/>
  </p:clrMapOvr>
  <p:transition spd="slow">
    <p:push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36"/>
          <p:cNvSpPr/>
          <p:nvPr/>
        </p:nvSpPr>
        <p:spPr>
          <a:xfrm>
            <a:off x="0" y="0"/>
            <a:ext cx="9143244" cy="609600"/>
          </a:xfrm>
          <a:prstGeom prst="rect">
            <a:avLst/>
          </a:prstGeom>
          <a:solidFill>
            <a:srgbClr val="244061"/>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28" name="Google Shape;328;p36"/>
          <p:cNvSpPr/>
          <p:nvPr/>
        </p:nvSpPr>
        <p:spPr>
          <a:xfrm>
            <a:off x="0" y="6520883"/>
            <a:ext cx="9143244" cy="336550"/>
          </a:xfrm>
          <a:prstGeom prst="rect">
            <a:avLst/>
          </a:prstGeom>
          <a:solidFill>
            <a:srgbClr val="0C0C0C"/>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29" name="Google Shape;329;p36"/>
          <p:cNvSpPr txBox="1"/>
          <p:nvPr/>
        </p:nvSpPr>
        <p:spPr>
          <a:xfrm>
            <a:off x="1701800" y="6491942"/>
            <a:ext cx="574675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ALABAMA MOUNTAIN LAKES TOURIST ASSOCIATION</a:t>
            </a:r>
            <a:endParaRPr/>
          </a:p>
        </p:txBody>
      </p:sp>
      <p:sp>
        <p:nvSpPr>
          <p:cNvPr id="330" name="Google Shape;330;p36"/>
          <p:cNvSpPr txBox="1"/>
          <p:nvPr/>
        </p:nvSpPr>
        <p:spPr>
          <a:xfrm>
            <a:off x="463550" y="67136"/>
            <a:ext cx="8229600" cy="53611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600"/>
              <a:buFont typeface="Calibri"/>
              <a:buNone/>
            </a:pPr>
            <a:r>
              <a:rPr lang="en-US" sz="3600" b="1" i="0" u="none" strike="noStrike" cap="none">
                <a:solidFill>
                  <a:schemeClr val="lt1"/>
                </a:solidFill>
                <a:latin typeface="Calibri"/>
                <a:ea typeface="Calibri"/>
                <a:cs typeface="Calibri"/>
                <a:sym typeface="Calibri"/>
              </a:rPr>
              <a:t>LOCATION MARKETING</a:t>
            </a:r>
            <a:endParaRPr/>
          </a:p>
        </p:txBody>
      </p:sp>
      <p:sp>
        <p:nvSpPr>
          <p:cNvPr id="331" name="Google Shape;331;p36"/>
          <p:cNvSpPr txBox="1"/>
          <p:nvPr/>
        </p:nvSpPr>
        <p:spPr>
          <a:xfrm>
            <a:off x="1471448" y="5994428"/>
            <a:ext cx="6201000" cy="585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i="0" u="none" strike="noStrike" cap="none">
                <a:solidFill>
                  <a:schemeClr val="dk1"/>
                </a:solidFill>
                <a:latin typeface="Calibri"/>
                <a:ea typeface="Calibri"/>
                <a:cs typeface="Calibri"/>
                <a:sym typeface="Calibri"/>
              </a:rPr>
              <a:t>World of W</a:t>
            </a:r>
            <a:r>
              <a:rPr lang="en-US" sz="1800" b="1">
                <a:solidFill>
                  <a:schemeClr val="dk1"/>
                </a:solidFill>
                <a:latin typeface="Calibri"/>
                <a:ea typeface="Calibri"/>
                <a:cs typeface="Calibri"/>
                <a:sym typeface="Calibri"/>
              </a:rPr>
              <a:t>ORKS</a:t>
            </a:r>
            <a:r>
              <a:rPr lang="en-US" sz="1800" b="1" i="0" u="none" strike="noStrike" cap="none">
                <a:solidFill>
                  <a:schemeClr val="dk1"/>
                </a:solidFill>
                <a:latin typeface="Calibri"/>
                <a:ea typeface="Calibri"/>
                <a:cs typeface="Calibri"/>
                <a:sym typeface="Calibri"/>
              </a:rPr>
              <a:t> (WOW) – Etowah, East AL works </a:t>
            </a:r>
            <a:endParaRPr/>
          </a:p>
          <a:p>
            <a:pPr marL="0" marR="0" lvl="0" indent="0" algn="ctr" rtl="0">
              <a:spcBef>
                <a:spcPts val="0"/>
              </a:spcBef>
              <a:spcAft>
                <a:spcPts val="0"/>
              </a:spcAft>
              <a:buNone/>
            </a:pPr>
            <a:endParaRPr/>
          </a:p>
        </p:txBody>
      </p:sp>
      <p:pic>
        <p:nvPicPr>
          <p:cNvPr id="332" name="Google Shape;332;p36"/>
          <p:cNvPicPr preferRelativeResize="0"/>
          <p:nvPr/>
        </p:nvPicPr>
        <p:blipFill>
          <a:blip r:embed="rId3">
            <a:alphaModFix/>
          </a:blip>
          <a:stretch>
            <a:fillRect/>
          </a:stretch>
        </p:blipFill>
        <p:spPr>
          <a:xfrm>
            <a:off x="1344063" y="834475"/>
            <a:ext cx="6468572" cy="4851429"/>
          </a:xfrm>
          <a:prstGeom prst="rect">
            <a:avLst/>
          </a:prstGeom>
          <a:noFill/>
          <a:ln>
            <a:noFill/>
          </a:ln>
        </p:spPr>
      </p:pic>
    </p:spTree>
  </p:cSld>
  <p:clrMapOvr>
    <a:masterClrMapping/>
  </p:clrMapOvr>
  <p:transition spd="slow">
    <p:push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37"/>
          <p:cNvSpPr/>
          <p:nvPr/>
        </p:nvSpPr>
        <p:spPr>
          <a:xfrm>
            <a:off x="0" y="0"/>
            <a:ext cx="9143244" cy="609600"/>
          </a:xfrm>
          <a:prstGeom prst="rect">
            <a:avLst/>
          </a:prstGeom>
          <a:solidFill>
            <a:srgbClr val="244061"/>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38" name="Google Shape;338;p37"/>
          <p:cNvSpPr/>
          <p:nvPr/>
        </p:nvSpPr>
        <p:spPr>
          <a:xfrm>
            <a:off x="0" y="6520883"/>
            <a:ext cx="9143244" cy="336550"/>
          </a:xfrm>
          <a:prstGeom prst="rect">
            <a:avLst/>
          </a:prstGeom>
          <a:solidFill>
            <a:srgbClr val="0C0C0C"/>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39" name="Google Shape;339;p37"/>
          <p:cNvSpPr txBox="1"/>
          <p:nvPr/>
        </p:nvSpPr>
        <p:spPr>
          <a:xfrm>
            <a:off x="1701800" y="6491942"/>
            <a:ext cx="574675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ALABAMA MOUNTAIN LAKES TOURIST ASSOCIATION</a:t>
            </a:r>
            <a:endParaRPr/>
          </a:p>
        </p:txBody>
      </p:sp>
      <p:sp>
        <p:nvSpPr>
          <p:cNvPr id="340" name="Google Shape;340;p37"/>
          <p:cNvSpPr txBox="1"/>
          <p:nvPr/>
        </p:nvSpPr>
        <p:spPr>
          <a:xfrm>
            <a:off x="463550" y="67136"/>
            <a:ext cx="8229600" cy="53611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600"/>
              <a:buFont typeface="Calibri"/>
              <a:buNone/>
            </a:pPr>
            <a:r>
              <a:rPr lang="en-US" sz="3600" b="1" i="0" u="none" strike="noStrike" cap="none">
                <a:solidFill>
                  <a:schemeClr val="lt1"/>
                </a:solidFill>
                <a:latin typeface="Calibri"/>
                <a:ea typeface="Calibri"/>
                <a:cs typeface="Calibri"/>
                <a:sym typeface="Calibri"/>
              </a:rPr>
              <a:t>LOCATION MARKETING</a:t>
            </a:r>
            <a:endParaRPr/>
          </a:p>
        </p:txBody>
      </p:sp>
      <p:sp>
        <p:nvSpPr>
          <p:cNvPr id="341" name="Google Shape;341;p37"/>
          <p:cNvSpPr txBox="1"/>
          <p:nvPr/>
        </p:nvSpPr>
        <p:spPr>
          <a:xfrm>
            <a:off x="354560" y="5677821"/>
            <a:ext cx="8407200" cy="1169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i="0" u="none" strike="noStrike" cap="none">
                <a:solidFill>
                  <a:schemeClr val="dk1"/>
                </a:solidFill>
                <a:latin typeface="Calibri"/>
                <a:ea typeface="Calibri"/>
                <a:cs typeface="Calibri"/>
                <a:sym typeface="Calibri"/>
              </a:rPr>
              <a:t>AMLA President and CEO, Tami Reist teaches at STS Marketing College</a:t>
            </a:r>
            <a:endParaRPr>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r>
              <a:rPr lang="en-US" sz="1700">
                <a:solidFill>
                  <a:srgbClr val="212121"/>
                </a:solidFill>
                <a:latin typeface="Calibri"/>
                <a:ea typeface="Calibri"/>
                <a:cs typeface="Calibri"/>
                <a:sym typeface="Calibri"/>
              </a:rPr>
              <a:t>Mercer College in Macon, Georgia</a:t>
            </a:r>
            <a:endParaRPr sz="1700">
              <a:solidFill>
                <a:srgbClr val="212121"/>
              </a:solidFill>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r>
              <a:rPr lang="en-US" sz="1700">
                <a:solidFill>
                  <a:srgbClr val="212121"/>
                </a:solidFill>
                <a:latin typeface="Calibri"/>
                <a:ea typeface="Calibri"/>
                <a:cs typeface="Calibri"/>
                <a:sym typeface="Calibri"/>
              </a:rPr>
              <a:t>June 2 - 7, 2024</a:t>
            </a:r>
            <a:endParaRPr sz="1700">
              <a:solidFill>
                <a:srgbClr val="212121"/>
              </a:solidFill>
              <a:latin typeface="Calibri"/>
              <a:ea typeface="Calibri"/>
              <a:cs typeface="Calibri"/>
              <a:sym typeface="Calibri"/>
            </a:endParaRPr>
          </a:p>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342" name="Google Shape;342;p37"/>
          <p:cNvPicPr preferRelativeResize="0"/>
          <p:nvPr/>
        </p:nvPicPr>
        <p:blipFill rotWithShape="1">
          <a:blip r:embed="rId3">
            <a:alphaModFix/>
          </a:blip>
          <a:srcRect/>
          <a:stretch/>
        </p:blipFill>
        <p:spPr>
          <a:xfrm>
            <a:off x="298770" y="640515"/>
            <a:ext cx="4259381" cy="3194536"/>
          </a:xfrm>
          <a:prstGeom prst="rect">
            <a:avLst/>
          </a:prstGeom>
          <a:noFill/>
          <a:ln>
            <a:noFill/>
          </a:ln>
        </p:spPr>
      </p:pic>
      <p:pic>
        <p:nvPicPr>
          <p:cNvPr id="343" name="Google Shape;343;p37"/>
          <p:cNvPicPr preferRelativeResize="0"/>
          <p:nvPr/>
        </p:nvPicPr>
        <p:blipFill rotWithShape="1">
          <a:blip r:embed="rId4">
            <a:alphaModFix/>
          </a:blip>
          <a:srcRect/>
          <a:stretch/>
        </p:blipFill>
        <p:spPr>
          <a:xfrm>
            <a:off x="4573159" y="2286554"/>
            <a:ext cx="4259381" cy="3194536"/>
          </a:xfrm>
          <a:prstGeom prst="rect">
            <a:avLst/>
          </a:prstGeom>
          <a:noFill/>
          <a:ln>
            <a:noFill/>
          </a:ln>
        </p:spPr>
      </p:pic>
    </p:spTree>
  </p:cSld>
  <p:clrMapOvr>
    <a:masterClrMapping/>
  </p:clrMapOvr>
  <p:transition spd="slow">
    <p:push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38"/>
          <p:cNvSpPr/>
          <p:nvPr/>
        </p:nvSpPr>
        <p:spPr>
          <a:xfrm>
            <a:off x="0" y="0"/>
            <a:ext cx="9143100" cy="609600"/>
          </a:xfrm>
          <a:prstGeom prst="rect">
            <a:avLst/>
          </a:prstGeom>
          <a:solidFill>
            <a:srgbClr val="244061"/>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49" name="Google Shape;349;p38"/>
          <p:cNvSpPr/>
          <p:nvPr/>
        </p:nvSpPr>
        <p:spPr>
          <a:xfrm>
            <a:off x="0" y="6520883"/>
            <a:ext cx="9143100" cy="336600"/>
          </a:xfrm>
          <a:prstGeom prst="rect">
            <a:avLst/>
          </a:prstGeom>
          <a:solidFill>
            <a:srgbClr val="0C0C0C"/>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50" name="Google Shape;350;p38"/>
          <p:cNvSpPr txBox="1"/>
          <p:nvPr/>
        </p:nvSpPr>
        <p:spPr>
          <a:xfrm>
            <a:off x="1701800" y="6491942"/>
            <a:ext cx="57468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ALABAMA MOUNTAIN LAKES TOURIST ASSOCIATION</a:t>
            </a:r>
            <a:endParaRPr/>
          </a:p>
        </p:txBody>
      </p:sp>
      <p:sp>
        <p:nvSpPr>
          <p:cNvPr id="351" name="Google Shape;351;p38"/>
          <p:cNvSpPr txBox="1"/>
          <p:nvPr/>
        </p:nvSpPr>
        <p:spPr>
          <a:xfrm>
            <a:off x="463550" y="67136"/>
            <a:ext cx="8229600" cy="5361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600"/>
              <a:buFont typeface="Calibri"/>
              <a:buNone/>
            </a:pPr>
            <a:r>
              <a:rPr lang="en-US" sz="3600" b="1" i="0" u="none" strike="noStrike" cap="none">
                <a:solidFill>
                  <a:schemeClr val="lt1"/>
                </a:solidFill>
                <a:latin typeface="Calibri"/>
                <a:ea typeface="Calibri"/>
                <a:cs typeface="Calibri"/>
                <a:sym typeface="Calibri"/>
              </a:rPr>
              <a:t>LOCATION MARKETING</a:t>
            </a:r>
            <a:endParaRPr/>
          </a:p>
        </p:txBody>
      </p:sp>
      <p:sp>
        <p:nvSpPr>
          <p:cNvPr id="352" name="Google Shape;352;p38"/>
          <p:cNvSpPr txBox="1"/>
          <p:nvPr/>
        </p:nvSpPr>
        <p:spPr>
          <a:xfrm>
            <a:off x="4726430" y="2851800"/>
            <a:ext cx="4127700" cy="1154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700" b="1">
                <a:solidFill>
                  <a:srgbClr val="212121"/>
                </a:solidFill>
                <a:latin typeface="Calibri"/>
                <a:ea typeface="Calibri"/>
                <a:cs typeface="Calibri"/>
                <a:sym typeface="Calibri"/>
              </a:rPr>
              <a:t>Thereasa set up at the Southern Fried Film Festival Street Party</a:t>
            </a:r>
            <a:endParaRPr sz="1700">
              <a:solidFill>
                <a:srgbClr val="212121"/>
              </a:solidFill>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r>
              <a:rPr lang="en-US" sz="1700">
                <a:solidFill>
                  <a:srgbClr val="212121"/>
                </a:solidFill>
                <a:latin typeface="Calibri"/>
                <a:ea typeface="Calibri"/>
                <a:cs typeface="Calibri"/>
                <a:sym typeface="Calibri"/>
              </a:rPr>
              <a:t>June 6-9, 2024</a:t>
            </a:r>
            <a:endParaRPr sz="1700">
              <a:solidFill>
                <a:srgbClr val="212121"/>
              </a:solidFill>
              <a:latin typeface="Calibri"/>
              <a:ea typeface="Calibri"/>
              <a:cs typeface="Calibri"/>
              <a:sym typeface="Calibri"/>
            </a:endParaRPr>
          </a:p>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353" name="Google Shape;353;p38"/>
          <p:cNvPicPr preferRelativeResize="0"/>
          <p:nvPr/>
        </p:nvPicPr>
        <p:blipFill>
          <a:blip r:embed="rId3">
            <a:alphaModFix/>
          </a:blip>
          <a:stretch>
            <a:fillRect/>
          </a:stretch>
        </p:blipFill>
        <p:spPr>
          <a:xfrm>
            <a:off x="152400" y="685800"/>
            <a:ext cx="4297470" cy="5729950"/>
          </a:xfrm>
          <a:prstGeom prst="rect">
            <a:avLst/>
          </a:prstGeom>
          <a:noFill/>
          <a:ln>
            <a:noFill/>
          </a:ln>
        </p:spPr>
      </p:pic>
    </p:spTree>
  </p:cSld>
  <p:clrMapOvr>
    <a:masterClrMapping/>
  </p:clrMapOvr>
  <p:transition spd="slow">
    <p:push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39"/>
          <p:cNvSpPr/>
          <p:nvPr/>
        </p:nvSpPr>
        <p:spPr>
          <a:xfrm>
            <a:off x="0" y="0"/>
            <a:ext cx="9143244" cy="609600"/>
          </a:xfrm>
          <a:prstGeom prst="rect">
            <a:avLst/>
          </a:prstGeom>
          <a:solidFill>
            <a:srgbClr val="244061"/>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59" name="Google Shape;359;p39"/>
          <p:cNvSpPr/>
          <p:nvPr/>
        </p:nvSpPr>
        <p:spPr>
          <a:xfrm>
            <a:off x="0" y="6520883"/>
            <a:ext cx="9143244" cy="336550"/>
          </a:xfrm>
          <a:prstGeom prst="rect">
            <a:avLst/>
          </a:prstGeom>
          <a:solidFill>
            <a:srgbClr val="0C0C0C"/>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60" name="Google Shape;360;p39"/>
          <p:cNvSpPr txBox="1"/>
          <p:nvPr/>
        </p:nvSpPr>
        <p:spPr>
          <a:xfrm>
            <a:off x="1701800" y="6491942"/>
            <a:ext cx="574675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ALABAMA MOUNTAIN LAKES TOURIST ASSOCIATION</a:t>
            </a:r>
            <a:endParaRPr/>
          </a:p>
        </p:txBody>
      </p:sp>
      <p:sp>
        <p:nvSpPr>
          <p:cNvPr id="361" name="Google Shape;361;p39"/>
          <p:cNvSpPr txBox="1"/>
          <p:nvPr/>
        </p:nvSpPr>
        <p:spPr>
          <a:xfrm>
            <a:off x="463550" y="67136"/>
            <a:ext cx="8229600" cy="53611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600"/>
              <a:buFont typeface="Calibri"/>
              <a:buNone/>
            </a:pPr>
            <a:r>
              <a:rPr lang="en-US" sz="3600" b="1" i="0" u="none" strike="noStrike" cap="none">
                <a:solidFill>
                  <a:schemeClr val="lt1"/>
                </a:solidFill>
                <a:latin typeface="Calibri"/>
                <a:ea typeface="Calibri"/>
                <a:cs typeface="Calibri"/>
                <a:sym typeface="Calibri"/>
              </a:rPr>
              <a:t>LOCATION MARKETING</a:t>
            </a:r>
            <a:endParaRPr/>
          </a:p>
        </p:txBody>
      </p:sp>
      <p:sp>
        <p:nvSpPr>
          <p:cNvPr id="362" name="Google Shape;362;p39"/>
          <p:cNvSpPr txBox="1"/>
          <p:nvPr/>
        </p:nvSpPr>
        <p:spPr>
          <a:xfrm>
            <a:off x="374751" y="5764008"/>
            <a:ext cx="84072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i="0" u="none" strike="noStrike" cap="none">
                <a:solidFill>
                  <a:schemeClr val="dk1"/>
                </a:solidFill>
                <a:latin typeface="Calibri"/>
                <a:ea typeface="Calibri"/>
                <a:cs typeface="Calibri"/>
                <a:sym typeface="Calibri"/>
              </a:rPr>
              <a:t>Lawrence County Job Fair, sponsored by WOW</a:t>
            </a:r>
            <a:endParaRPr/>
          </a:p>
          <a:p>
            <a:pPr marL="0" marR="0" lvl="0" indent="0" algn="ctr" rtl="0">
              <a:spcBef>
                <a:spcPts val="0"/>
              </a:spcBef>
              <a:spcAft>
                <a:spcPts val="0"/>
              </a:spcAft>
              <a:buNone/>
            </a:pPr>
            <a:r>
              <a:rPr lang="en-US" sz="1800" b="0" i="0" u="none" strike="noStrike" cap="none">
                <a:solidFill>
                  <a:schemeClr val="dk1"/>
                </a:solidFill>
                <a:latin typeface="Calibri"/>
                <a:ea typeface="Calibri"/>
                <a:cs typeface="Calibri"/>
                <a:sym typeface="Calibri"/>
              </a:rPr>
              <a:t>June 11, 2024, Moulton, AL</a:t>
            </a:r>
            <a:endParaRPr/>
          </a:p>
        </p:txBody>
      </p:sp>
      <p:pic>
        <p:nvPicPr>
          <p:cNvPr id="363" name="Google Shape;363;p39"/>
          <p:cNvPicPr preferRelativeResize="0"/>
          <p:nvPr/>
        </p:nvPicPr>
        <p:blipFill>
          <a:blip r:embed="rId3">
            <a:alphaModFix/>
          </a:blip>
          <a:stretch>
            <a:fillRect/>
          </a:stretch>
        </p:blipFill>
        <p:spPr>
          <a:xfrm>
            <a:off x="1194250" y="698050"/>
            <a:ext cx="6754601" cy="5065951"/>
          </a:xfrm>
          <a:prstGeom prst="rect">
            <a:avLst/>
          </a:prstGeom>
          <a:noFill/>
          <a:ln>
            <a:noFill/>
          </a:ln>
        </p:spPr>
      </p:pic>
    </p:spTree>
  </p:cSld>
  <p:clrMapOvr>
    <a:masterClrMapping/>
  </p:clrMapOvr>
  <p:transition spd="slow">
    <p:push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40"/>
          <p:cNvSpPr/>
          <p:nvPr/>
        </p:nvSpPr>
        <p:spPr>
          <a:xfrm>
            <a:off x="0" y="6520883"/>
            <a:ext cx="9143244" cy="336550"/>
          </a:xfrm>
          <a:prstGeom prst="rect">
            <a:avLst/>
          </a:prstGeom>
          <a:solidFill>
            <a:srgbClr val="0C0C0C"/>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69" name="Google Shape;369;p40"/>
          <p:cNvSpPr txBox="1"/>
          <p:nvPr/>
        </p:nvSpPr>
        <p:spPr>
          <a:xfrm>
            <a:off x="1701800" y="6491942"/>
            <a:ext cx="574675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ALABAMA MOUNTAIN LAKES TOURIST ASSOCIATION</a:t>
            </a:r>
            <a:endParaRPr/>
          </a:p>
        </p:txBody>
      </p:sp>
      <p:sp>
        <p:nvSpPr>
          <p:cNvPr id="370" name="Google Shape;370;p40"/>
          <p:cNvSpPr/>
          <p:nvPr/>
        </p:nvSpPr>
        <p:spPr>
          <a:xfrm>
            <a:off x="0" y="0"/>
            <a:ext cx="9143244" cy="609600"/>
          </a:xfrm>
          <a:prstGeom prst="rect">
            <a:avLst/>
          </a:prstGeom>
          <a:solidFill>
            <a:srgbClr val="494429"/>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71" name="Google Shape;371;p40"/>
          <p:cNvSpPr txBox="1"/>
          <p:nvPr/>
        </p:nvSpPr>
        <p:spPr>
          <a:xfrm>
            <a:off x="463550" y="67136"/>
            <a:ext cx="8229600" cy="53611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600"/>
              <a:buFont typeface="Calibri"/>
              <a:buNone/>
            </a:pPr>
            <a:r>
              <a:rPr lang="en-US" sz="3600" b="1" i="0" u="none" strike="noStrike" cap="none">
                <a:solidFill>
                  <a:schemeClr val="lt1"/>
                </a:solidFill>
                <a:latin typeface="Calibri"/>
                <a:ea typeface="Calibri"/>
                <a:cs typeface="Calibri"/>
                <a:sym typeface="Calibri"/>
              </a:rPr>
              <a:t>MEMBER SERVICES</a:t>
            </a:r>
            <a:endParaRPr/>
          </a:p>
        </p:txBody>
      </p:sp>
      <p:sp>
        <p:nvSpPr>
          <p:cNvPr id="372" name="Google Shape;372;p40"/>
          <p:cNvSpPr txBox="1"/>
          <p:nvPr/>
        </p:nvSpPr>
        <p:spPr>
          <a:xfrm>
            <a:off x="1320748" y="5997240"/>
            <a:ext cx="6501600" cy="585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i="0" u="none" strike="noStrike" cap="none">
                <a:solidFill>
                  <a:schemeClr val="dk1"/>
                </a:solidFill>
                <a:latin typeface="Calibri"/>
                <a:ea typeface="Calibri"/>
                <a:cs typeface="Calibri"/>
                <a:sym typeface="Calibri"/>
              </a:rPr>
              <a:t>APPALACHIAN GATEWAY COMMUNITIES INITIATIVE</a:t>
            </a:r>
            <a:endParaRPr sz="1600" b="1">
              <a:solidFill>
                <a:schemeClr val="dk1"/>
              </a:solidFill>
              <a:latin typeface="Calibri"/>
              <a:ea typeface="Calibri"/>
              <a:cs typeface="Calibri"/>
              <a:sym typeface="Calibri"/>
            </a:endParaRPr>
          </a:p>
          <a:p>
            <a:pPr marL="0" marR="0" lvl="0" indent="0" algn="ctr" rtl="0">
              <a:spcBef>
                <a:spcPts val="0"/>
              </a:spcBef>
              <a:spcAft>
                <a:spcPts val="0"/>
              </a:spcAft>
              <a:buNone/>
            </a:pPr>
            <a:r>
              <a:rPr lang="en-US" sz="1600" b="1">
                <a:solidFill>
                  <a:schemeClr val="dk1"/>
                </a:solidFill>
                <a:latin typeface="Calibri"/>
                <a:ea typeface="Calibri"/>
                <a:cs typeface="Calibri"/>
                <a:sym typeface="Calibri"/>
              </a:rPr>
              <a:t>Decatur, Alabama</a:t>
            </a:r>
            <a:endParaRPr sz="1600" b="0" i="0" u="none" strike="noStrike" cap="none">
              <a:solidFill>
                <a:schemeClr val="dk1"/>
              </a:solidFill>
              <a:latin typeface="Calibri"/>
              <a:ea typeface="Calibri"/>
              <a:cs typeface="Calibri"/>
              <a:sym typeface="Calibri"/>
            </a:endParaRPr>
          </a:p>
        </p:txBody>
      </p:sp>
      <p:sp>
        <p:nvSpPr>
          <p:cNvPr id="373" name="Google Shape;373;p40"/>
          <p:cNvSpPr txBox="1"/>
          <p:nvPr/>
        </p:nvSpPr>
        <p:spPr>
          <a:xfrm>
            <a:off x="2279984" y="3111851"/>
            <a:ext cx="45840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endParaRPr sz="1800" b="1" i="0" u="none" strike="noStrike" cap="none">
              <a:solidFill>
                <a:schemeClr val="dk1"/>
              </a:solidFill>
              <a:latin typeface="Calibri"/>
              <a:ea typeface="Calibri"/>
              <a:cs typeface="Calibri"/>
              <a:sym typeface="Calibri"/>
            </a:endParaRPr>
          </a:p>
        </p:txBody>
      </p:sp>
      <p:pic>
        <p:nvPicPr>
          <p:cNvPr id="374" name="Google Shape;374;p40"/>
          <p:cNvPicPr preferRelativeResize="0"/>
          <p:nvPr/>
        </p:nvPicPr>
        <p:blipFill>
          <a:blip r:embed="rId3">
            <a:alphaModFix/>
          </a:blip>
          <a:stretch>
            <a:fillRect/>
          </a:stretch>
        </p:blipFill>
        <p:spPr>
          <a:xfrm>
            <a:off x="999400" y="720251"/>
            <a:ext cx="7020101" cy="5265076"/>
          </a:xfrm>
          <a:prstGeom prst="rect">
            <a:avLst/>
          </a:prstGeom>
          <a:noFill/>
          <a:ln>
            <a:noFill/>
          </a:ln>
        </p:spPr>
      </p:pic>
    </p:spTree>
  </p:cSld>
  <p:clrMapOvr>
    <a:masterClrMapping/>
  </p:clrMapOvr>
  <p:transition spd="slow">
    <p:push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41"/>
          <p:cNvSpPr/>
          <p:nvPr/>
        </p:nvSpPr>
        <p:spPr>
          <a:xfrm>
            <a:off x="0" y="6520883"/>
            <a:ext cx="9143244" cy="336550"/>
          </a:xfrm>
          <a:prstGeom prst="rect">
            <a:avLst/>
          </a:prstGeom>
          <a:solidFill>
            <a:srgbClr val="0C0C0C"/>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80" name="Google Shape;380;p41"/>
          <p:cNvSpPr txBox="1"/>
          <p:nvPr/>
        </p:nvSpPr>
        <p:spPr>
          <a:xfrm>
            <a:off x="1701800" y="6491942"/>
            <a:ext cx="574675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ALABAMA MOUNTAIN LAKES TOURIST ASSOCIATION</a:t>
            </a:r>
            <a:endParaRPr/>
          </a:p>
        </p:txBody>
      </p:sp>
      <p:sp>
        <p:nvSpPr>
          <p:cNvPr id="381" name="Google Shape;381;p41"/>
          <p:cNvSpPr/>
          <p:nvPr/>
        </p:nvSpPr>
        <p:spPr>
          <a:xfrm>
            <a:off x="0" y="0"/>
            <a:ext cx="9143244" cy="609600"/>
          </a:xfrm>
          <a:prstGeom prst="rect">
            <a:avLst/>
          </a:prstGeom>
          <a:solidFill>
            <a:srgbClr val="494429"/>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82" name="Google Shape;382;p41"/>
          <p:cNvSpPr txBox="1"/>
          <p:nvPr/>
        </p:nvSpPr>
        <p:spPr>
          <a:xfrm>
            <a:off x="463550" y="67136"/>
            <a:ext cx="8229600" cy="53611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600"/>
              <a:buFont typeface="Calibri"/>
              <a:buNone/>
            </a:pPr>
            <a:r>
              <a:rPr lang="en-US" sz="3600" b="1" i="0" u="none" strike="noStrike" cap="none">
                <a:solidFill>
                  <a:schemeClr val="lt1"/>
                </a:solidFill>
                <a:latin typeface="Calibri"/>
                <a:ea typeface="Calibri"/>
                <a:cs typeface="Calibri"/>
                <a:sym typeface="Calibri"/>
              </a:rPr>
              <a:t>MEMBER SERVICES</a:t>
            </a:r>
            <a:endParaRPr/>
          </a:p>
        </p:txBody>
      </p:sp>
      <p:sp>
        <p:nvSpPr>
          <p:cNvPr id="383" name="Google Shape;383;p41"/>
          <p:cNvSpPr txBox="1"/>
          <p:nvPr/>
        </p:nvSpPr>
        <p:spPr>
          <a:xfrm>
            <a:off x="51" y="5695225"/>
            <a:ext cx="91431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800"/>
              <a:buFont typeface="Calibri"/>
              <a:buNone/>
            </a:pPr>
            <a:r>
              <a:rPr lang="en-US" sz="1800" b="1">
                <a:solidFill>
                  <a:schemeClr val="dk1"/>
                </a:solidFill>
                <a:latin typeface="Calibri"/>
                <a:ea typeface="Calibri"/>
                <a:cs typeface="Calibri"/>
                <a:sym typeface="Calibri"/>
              </a:rPr>
              <a:t>Natural Bridge Membership Event</a:t>
            </a:r>
            <a:endParaRPr sz="1800" b="1">
              <a:solidFill>
                <a:schemeClr val="dk1"/>
              </a:solidFill>
              <a:latin typeface="Calibri"/>
              <a:ea typeface="Calibri"/>
              <a:cs typeface="Calibri"/>
              <a:sym typeface="Calibri"/>
            </a:endParaRPr>
          </a:p>
          <a:p>
            <a:pPr marL="0" marR="0" lvl="0" indent="0" algn="ctr" rtl="0">
              <a:spcBef>
                <a:spcPts val="0"/>
              </a:spcBef>
              <a:spcAft>
                <a:spcPts val="0"/>
              </a:spcAft>
              <a:buClr>
                <a:schemeClr val="dk1"/>
              </a:buClr>
              <a:buSzPts val="1800"/>
              <a:buFont typeface="Calibri"/>
              <a:buNone/>
            </a:pPr>
            <a:r>
              <a:rPr lang="en-US" sz="1800" b="1">
                <a:solidFill>
                  <a:schemeClr val="dk1"/>
                </a:solidFill>
                <a:latin typeface="Calibri"/>
                <a:ea typeface="Calibri"/>
                <a:cs typeface="Calibri"/>
                <a:sym typeface="Calibri"/>
              </a:rPr>
              <a:t>April 6, 2024</a:t>
            </a:r>
            <a:endParaRPr sz="1800" b="1">
              <a:solidFill>
                <a:schemeClr val="dk1"/>
              </a:solidFill>
              <a:latin typeface="Calibri"/>
              <a:ea typeface="Calibri"/>
              <a:cs typeface="Calibri"/>
              <a:sym typeface="Calibri"/>
            </a:endParaRPr>
          </a:p>
        </p:txBody>
      </p:sp>
      <p:pic>
        <p:nvPicPr>
          <p:cNvPr id="384" name="Google Shape;384;p41"/>
          <p:cNvPicPr preferRelativeResize="0"/>
          <p:nvPr/>
        </p:nvPicPr>
        <p:blipFill>
          <a:blip r:embed="rId3">
            <a:alphaModFix/>
          </a:blip>
          <a:stretch>
            <a:fillRect/>
          </a:stretch>
        </p:blipFill>
        <p:spPr>
          <a:xfrm>
            <a:off x="152400" y="762000"/>
            <a:ext cx="6374436" cy="4780827"/>
          </a:xfrm>
          <a:prstGeom prst="rect">
            <a:avLst/>
          </a:prstGeom>
          <a:noFill/>
          <a:ln>
            <a:noFill/>
          </a:ln>
        </p:spPr>
      </p:pic>
      <p:pic>
        <p:nvPicPr>
          <p:cNvPr id="385" name="Google Shape;385;p41"/>
          <p:cNvPicPr preferRelativeResize="0"/>
          <p:nvPr/>
        </p:nvPicPr>
        <p:blipFill>
          <a:blip r:embed="rId4">
            <a:alphaModFix/>
          </a:blip>
          <a:stretch>
            <a:fillRect/>
          </a:stretch>
        </p:blipFill>
        <p:spPr>
          <a:xfrm>
            <a:off x="5963950" y="762000"/>
            <a:ext cx="2464773" cy="1848576"/>
          </a:xfrm>
          <a:prstGeom prst="rect">
            <a:avLst/>
          </a:prstGeom>
          <a:noFill/>
          <a:ln>
            <a:noFill/>
          </a:ln>
        </p:spPr>
      </p:pic>
      <p:pic>
        <p:nvPicPr>
          <p:cNvPr id="386" name="Google Shape;386;p41"/>
          <p:cNvPicPr preferRelativeResize="0"/>
          <p:nvPr/>
        </p:nvPicPr>
        <p:blipFill>
          <a:blip r:embed="rId5">
            <a:alphaModFix/>
          </a:blip>
          <a:stretch>
            <a:fillRect/>
          </a:stretch>
        </p:blipFill>
        <p:spPr>
          <a:xfrm>
            <a:off x="5963950" y="3742375"/>
            <a:ext cx="2464773" cy="1848576"/>
          </a:xfrm>
          <a:prstGeom prst="rect">
            <a:avLst/>
          </a:prstGeom>
          <a:noFill/>
          <a:ln>
            <a:noFill/>
          </a:ln>
        </p:spPr>
      </p:pic>
    </p:spTree>
  </p:cSld>
  <p:clrMapOvr>
    <a:masterClrMapping/>
  </p:clrMapOvr>
  <p:transition spd="slow">
    <p:push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5"/>
          <p:cNvSpPr/>
          <p:nvPr/>
        </p:nvSpPr>
        <p:spPr>
          <a:xfrm>
            <a:off x="0" y="0"/>
            <a:ext cx="9143244" cy="609600"/>
          </a:xfrm>
          <a:prstGeom prst="rect">
            <a:avLst/>
          </a:prstGeom>
          <a:solidFill>
            <a:schemeClr val="accent2"/>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7" name="Google Shape;107;p15"/>
          <p:cNvSpPr/>
          <p:nvPr/>
        </p:nvSpPr>
        <p:spPr>
          <a:xfrm>
            <a:off x="0" y="6520883"/>
            <a:ext cx="9143244" cy="336550"/>
          </a:xfrm>
          <a:prstGeom prst="rect">
            <a:avLst/>
          </a:prstGeom>
          <a:solidFill>
            <a:srgbClr val="0C0C0C"/>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8" name="Google Shape;108;p15"/>
          <p:cNvSpPr txBox="1"/>
          <p:nvPr/>
        </p:nvSpPr>
        <p:spPr>
          <a:xfrm>
            <a:off x="1701800" y="6491942"/>
            <a:ext cx="574675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ALABAMA MOUNTAIN LAKES TOURIST ASSOCIATION</a:t>
            </a:r>
            <a:endParaRPr/>
          </a:p>
        </p:txBody>
      </p:sp>
      <p:sp>
        <p:nvSpPr>
          <p:cNvPr id="109" name="Google Shape;109;p15"/>
          <p:cNvSpPr txBox="1"/>
          <p:nvPr/>
        </p:nvSpPr>
        <p:spPr>
          <a:xfrm>
            <a:off x="463550" y="67136"/>
            <a:ext cx="8229600" cy="53611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600"/>
              <a:buFont typeface="Calibri"/>
              <a:buNone/>
            </a:pPr>
            <a:r>
              <a:rPr lang="en-US" sz="3600" b="1" i="0" u="none" strike="noStrike" cap="none">
                <a:solidFill>
                  <a:schemeClr val="lt1"/>
                </a:solidFill>
                <a:latin typeface="Calibri"/>
                <a:ea typeface="Calibri"/>
                <a:cs typeface="Calibri"/>
                <a:sym typeface="Calibri"/>
              </a:rPr>
              <a:t>ECONOMIC IMPACT</a:t>
            </a:r>
            <a:endParaRPr/>
          </a:p>
        </p:txBody>
      </p:sp>
      <p:pic>
        <p:nvPicPr>
          <p:cNvPr id="110" name="Google Shape;110;p15"/>
          <p:cNvPicPr preferRelativeResize="0"/>
          <p:nvPr/>
        </p:nvPicPr>
        <p:blipFill>
          <a:blip r:embed="rId3">
            <a:alphaModFix/>
          </a:blip>
          <a:stretch>
            <a:fillRect/>
          </a:stretch>
        </p:blipFill>
        <p:spPr>
          <a:xfrm>
            <a:off x="924500" y="776463"/>
            <a:ext cx="7294254" cy="5577540"/>
          </a:xfrm>
          <a:prstGeom prst="rect">
            <a:avLst/>
          </a:prstGeom>
          <a:noFill/>
          <a:ln>
            <a:noFill/>
          </a:ln>
        </p:spPr>
      </p:pic>
    </p:spTree>
  </p:cSld>
  <p:clrMapOvr>
    <a:masterClrMapping/>
  </p:clrMapOvr>
  <p:transition spd="slow">
    <p:push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42"/>
          <p:cNvSpPr/>
          <p:nvPr/>
        </p:nvSpPr>
        <p:spPr>
          <a:xfrm>
            <a:off x="0" y="6520883"/>
            <a:ext cx="9143244" cy="336550"/>
          </a:xfrm>
          <a:prstGeom prst="rect">
            <a:avLst/>
          </a:prstGeom>
          <a:solidFill>
            <a:srgbClr val="0C0C0C"/>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92" name="Google Shape;392;p42"/>
          <p:cNvSpPr txBox="1"/>
          <p:nvPr/>
        </p:nvSpPr>
        <p:spPr>
          <a:xfrm>
            <a:off x="1701800" y="6491942"/>
            <a:ext cx="574675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ALABAMA MOUNTAIN LAKES TOURIST ASSOCIATION</a:t>
            </a:r>
            <a:endParaRPr/>
          </a:p>
        </p:txBody>
      </p:sp>
      <p:sp>
        <p:nvSpPr>
          <p:cNvPr id="393" name="Google Shape;393;p42"/>
          <p:cNvSpPr/>
          <p:nvPr/>
        </p:nvSpPr>
        <p:spPr>
          <a:xfrm>
            <a:off x="0" y="0"/>
            <a:ext cx="9143244" cy="609600"/>
          </a:xfrm>
          <a:prstGeom prst="rect">
            <a:avLst/>
          </a:prstGeom>
          <a:solidFill>
            <a:srgbClr val="494429"/>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94" name="Google Shape;394;p42"/>
          <p:cNvSpPr txBox="1"/>
          <p:nvPr/>
        </p:nvSpPr>
        <p:spPr>
          <a:xfrm>
            <a:off x="463550" y="67136"/>
            <a:ext cx="8229600" cy="53611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600"/>
              <a:buFont typeface="Calibri"/>
              <a:buNone/>
            </a:pPr>
            <a:r>
              <a:rPr lang="en-US" sz="3600" b="1" i="0" u="none" strike="noStrike" cap="none">
                <a:solidFill>
                  <a:schemeClr val="lt1"/>
                </a:solidFill>
                <a:latin typeface="Calibri"/>
                <a:ea typeface="Calibri"/>
                <a:cs typeface="Calibri"/>
                <a:sym typeface="Calibri"/>
              </a:rPr>
              <a:t>MEMBER SERVICES</a:t>
            </a:r>
            <a:endParaRPr/>
          </a:p>
        </p:txBody>
      </p:sp>
      <p:sp>
        <p:nvSpPr>
          <p:cNvPr id="395" name="Google Shape;395;p42"/>
          <p:cNvSpPr txBox="1"/>
          <p:nvPr/>
        </p:nvSpPr>
        <p:spPr>
          <a:xfrm>
            <a:off x="1662350" y="5845611"/>
            <a:ext cx="583200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i="0" u="none" strike="noStrike" cap="none">
                <a:solidFill>
                  <a:schemeClr val="dk1"/>
                </a:solidFill>
                <a:latin typeface="Calibri"/>
                <a:ea typeface="Calibri"/>
                <a:cs typeface="Calibri"/>
                <a:sym typeface="Calibri"/>
              </a:rPr>
              <a:t>STS SCHOLARSHIP APPLICATION TO STS 2025 MARKETING COLLEGE DUE AUGUST 31, 2024</a:t>
            </a:r>
            <a:endParaRPr/>
          </a:p>
        </p:txBody>
      </p:sp>
      <p:pic>
        <p:nvPicPr>
          <p:cNvPr id="396" name="Google Shape;396;p42"/>
          <p:cNvPicPr preferRelativeResize="0"/>
          <p:nvPr/>
        </p:nvPicPr>
        <p:blipFill rotWithShape="1">
          <a:blip r:embed="rId3">
            <a:alphaModFix/>
          </a:blip>
          <a:srcRect/>
          <a:stretch/>
        </p:blipFill>
        <p:spPr>
          <a:xfrm>
            <a:off x="2628900" y="914400"/>
            <a:ext cx="3886200" cy="5029200"/>
          </a:xfrm>
          <a:prstGeom prst="rect">
            <a:avLst/>
          </a:prstGeom>
          <a:noFill/>
          <a:ln>
            <a:noFill/>
          </a:ln>
        </p:spPr>
      </p:pic>
    </p:spTree>
  </p:cSld>
  <p:clrMapOvr>
    <a:masterClrMapping/>
  </p:clrMapOvr>
  <p:transition spd="slow">
    <p:push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43"/>
          <p:cNvSpPr/>
          <p:nvPr/>
        </p:nvSpPr>
        <p:spPr>
          <a:xfrm>
            <a:off x="0" y="6520883"/>
            <a:ext cx="9143100" cy="336600"/>
          </a:xfrm>
          <a:prstGeom prst="rect">
            <a:avLst/>
          </a:prstGeom>
          <a:solidFill>
            <a:srgbClr val="0C0C0C"/>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02" name="Google Shape;402;p43"/>
          <p:cNvSpPr txBox="1"/>
          <p:nvPr/>
        </p:nvSpPr>
        <p:spPr>
          <a:xfrm>
            <a:off x="1701800" y="6491942"/>
            <a:ext cx="57468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ALABAMA MOUNTAIN LAKES TOURIST ASSOCIATION</a:t>
            </a:r>
            <a:endParaRPr/>
          </a:p>
        </p:txBody>
      </p:sp>
      <p:sp>
        <p:nvSpPr>
          <p:cNvPr id="403" name="Google Shape;403;p43"/>
          <p:cNvSpPr/>
          <p:nvPr/>
        </p:nvSpPr>
        <p:spPr>
          <a:xfrm>
            <a:off x="0" y="0"/>
            <a:ext cx="9143100" cy="609600"/>
          </a:xfrm>
          <a:prstGeom prst="rect">
            <a:avLst/>
          </a:prstGeom>
          <a:solidFill>
            <a:srgbClr val="494429"/>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04" name="Google Shape;404;p43"/>
          <p:cNvSpPr txBox="1"/>
          <p:nvPr/>
        </p:nvSpPr>
        <p:spPr>
          <a:xfrm>
            <a:off x="463550" y="67136"/>
            <a:ext cx="8229600" cy="5361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600"/>
              <a:buFont typeface="Calibri"/>
              <a:buNone/>
            </a:pPr>
            <a:r>
              <a:rPr lang="en-US" sz="3600" b="1" i="0" u="none" strike="noStrike" cap="none">
                <a:solidFill>
                  <a:schemeClr val="lt1"/>
                </a:solidFill>
                <a:latin typeface="Calibri"/>
                <a:ea typeface="Calibri"/>
                <a:cs typeface="Calibri"/>
                <a:sym typeface="Calibri"/>
              </a:rPr>
              <a:t>MEMBER SERVICES</a:t>
            </a:r>
            <a:endParaRPr/>
          </a:p>
        </p:txBody>
      </p:sp>
      <p:sp>
        <p:nvSpPr>
          <p:cNvPr id="405" name="Google Shape;405;p43"/>
          <p:cNvSpPr txBox="1"/>
          <p:nvPr/>
        </p:nvSpPr>
        <p:spPr>
          <a:xfrm>
            <a:off x="1662350" y="5845611"/>
            <a:ext cx="58320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Calibri"/>
                <a:ea typeface="Calibri"/>
                <a:cs typeface="Calibri"/>
                <a:sym typeface="Calibri"/>
              </a:rPr>
              <a:t>2024 PEAK AWARD NOMINATIONS</a:t>
            </a:r>
            <a:endParaRPr sz="1800" b="1">
              <a:solidFill>
                <a:schemeClr val="dk1"/>
              </a:solidFill>
              <a:latin typeface="Calibri"/>
              <a:ea typeface="Calibri"/>
              <a:cs typeface="Calibri"/>
              <a:sym typeface="Calibri"/>
            </a:endParaRPr>
          </a:p>
          <a:p>
            <a:pPr marL="0" marR="0" lvl="0" indent="0" algn="ctr" rtl="0">
              <a:spcBef>
                <a:spcPts val="0"/>
              </a:spcBef>
              <a:spcAft>
                <a:spcPts val="0"/>
              </a:spcAft>
              <a:buNone/>
            </a:pPr>
            <a:r>
              <a:rPr lang="en-US" sz="1800" b="1" i="0" u="none" strike="noStrike" cap="none">
                <a:solidFill>
                  <a:schemeClr val="dk1"/>
                </a:solidFill>
                <a:latin typeface="Calibri"/>
                <a:ea typeface="Calibri"/>
                <a:cs typeface="Calibri"/>
                <a:sym typeface="Calibri"/>
              </a:rPr>
              <a:t>DUE AUGUST </a:t>
            </a:r>
            <a:r>
              <a:rPr lang="en-US" sz="1800" b="1">
                <a:solidFill>
                  <a:schemeClr val="dk1"/>
                </a:solidFill>
                <a:latin typeface="Calibri"/>
                <a:ea typeface="Calibri"/>
                <a:cs typeface="Calibri"/>
                <a:sym typeface="Calibri"/>
              </a:rPr>
              <a:t>2</a:t>
            </a:r>
            <a:r>
              <a:rPr lang="en-US" sz="1800" b="1" i="0" u="none" strike="noStrike" cap="none">
                <a:solidFill>
                  <a:schemeClr val="dk1"/>
                </a:solidFill>
                <a:latin typeface="Calibri"/>
                <a:ea typeface="Calibri"/>
                <a:cs typeface="Calibri"/>
                <a:sym typeface="Calibri"/>
              </a:rPr>
              <a:t>, 2024</a:t>
            </a:r>
            <a:endParaRPr/>
          </a:p>
        </p:txBody>
      </p:sp>
      <p:pic>
        <p:nvPicPr>
          <p:cNvPr id="406" name="Google Shape;406;p43"/>
          <p:cNvPicPr preferRelativeResize="0"/>
          <p:nvPr/>
        </p:nvPicPr>
        <p:blipFill>
          <a:blip r:embed="rId3">
            <a:alphaModFix/>
          </a:blip>
          <a:stretch>
            <a:fillRect/>
          </a:stretch>
        </p:blipFill>
        <p:spPr>
          <a:xfrm>
            <a:off x="2665763" y="809425"/>
            <a:ext cx="3811575" cy="4931210"/>
          </a:xfrm>
          <a:prstGeom prst="rect">
            <a:avLst/>
          </a:prstGeom>
          <a:noFill/>
          <a:ln>
            <a:noFill/>
          </a:ln>
        </p:spPr>
      </p:pic>
    </p:spTree>
  </p:cSld>
  <p:clrMapOvr>
    <a:masterClrMapping/>
  </p:clrMapOvr>
  <p:transition spd="slow">
    <p:push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44"/>
          <p:cNvSpPr/>
          <p:nvPr/>
        </p:nvSpPr>
        <p:spPr>
          <a:xfrm>
            <a:off x="0" y="6520883"/>
            <a:ext cx="9143244" cy="336550"/>
          </a:xfrm>
          <a:prstGeom prst="rect">
            <a:avLst/>
          </a:prstGeom>
          <a:solidFill>
            <a:srgbClr val="0C0C0C"/>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12" name="Google Shape;412;p44"/>
          <p:cNvSpPr txBox="1"/>
          <p:nvPr/>
        </p:nvSpPr>
        <p:spPr>
          <a:xfrm>
            <a:off x="1701800" y="6491942"/>
            <a:ext cx="574675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ALABAMA MOUNTAIN LAKES TOURIST ASSOCIATION</a:t>
            </a:r>
            <a:endParaRPr/>
          </a:p>
        </p:txBody>
      </p:sp>
      <p:sp>
        <p:nvSpPr>
          <p:cNvPr id="413" name="Google Shape;413;p44"/>
          <p:cNvSpPr/>
          <p:nvPr/>
        </p:nvSpPr>
        <p:spPr>
          <a:xfrm>
            <a:off x="0" y="0"/>
            <a:ext cx="9143244" cy="609600"/>
          </a:xfrm>
          <a:prstGeom prst="rect">
            <a:avLst/>
          </a:prstGeom>
          <a:solidFill>
            <a:srgbClr val="494429"/>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14" name="Google Shape;414;p44"/>
          <p:cNvSpPr txBox="1"/>
          <p:nvPr/>
        </p:nvSpPr>
        <p:spPr>
          <a:xfrm>
            <a:off x="463550" y="67136"/>
            <a:ext cx="8229600" cy="53611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600"/>
              <a:buFont typeface="Calibri"/>
              <a:buNone/>
            </a:pPr>
            <a:r>
              <a:rPr lang="en-US" sz="3600" b="1" i="0" u="none" strike="noStrike" cap="none">
                <a:solidFill>
                  <a:schemeClr val="lt1"/>
                </a:solidFill>
                <a:latin typeface="Calibri"/>
                <a:ea typeface="Calibri"/>
                <a:cs typeface="Calibri"/>
                <a:sym typeface="Calibri"/>
              </a:rPr>
              <a:t>MEMBER SERVICES</a:t>
            </a:r>
            <a:endParaRPr/>
          </a:p>
        </p:txBody>
      </p:sp>
      <p:sp>
        <p:nvSpPr>
          <p:cNvPr id="415" name="Google Shape;415;p44"/>
          <p:cNvSpPr txBox="1"/>
          <p:nvPr/>
        </p:nvSpPr>
        <p:spPr>
          <a:xfrm>
            <a:off x="543366" y="5952415"/>
            <a:ext cx="8069968"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i="0" u="none" strike="noStrike" cap="none">
                <a:solidFill>
                  <a:schemeClr val="dk1"/>
                </a:solidFill>
                <a:latin typeface="Calibri"/>
                <a:ea typeface="Calibri"/>
                <a:cs typeface="Calibri"/>
                <a:sym typeface="Calibri"/>
              </a:rPr>
              <a:t>RESEARCH TRACKING BROCHURE REQUESTS IN 2023</a:t>
            </a:r>
            <a:endParaRPr/>
          </a:p>
        </p:txBody>
      </p:sp>
      <p:pic>
        <p:nvPicPr>
          <p:cNvPr id="416" name="Google Shape;416;p44"/>
          <p:cNvPicPr preferRelativeResize="0"/>
          <p:nvPr/>
        </p:nvPicPr>
        <p:blipFill rotWithShape="1">
          <a:blip r:embed="rId3">
            <a:alphaModFix/>
          </a:blip>
          <a:srcRect/>
          <a:stretch/>
        </p:blipFill>
        <p:spPr>
          <a:xfrm>
            <a:off x="1109936" y="735323"/>
            <a:ext cx="6936828" cy="5202621"/>
          </a:xfrm>
          <a:prstGeom prst="rect">
            <a:avLst/>
          </a:prstGeom>
          <a:noFill/>
          <a:ln>
            <a:noFill/>
          </a:ln>
        </p:spPr>
      </p:pic>
    </p:spTree>
  </p:cSld>
  <p:clrMapOvr>
    <a:masterClrMapping/>
  </p:clrMapOvr>
  <p:transition spd="slow">
    <p:push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45"/>
          <p:cNvSpPr/>
          <p:nvPr/>
        </p:nvSpPr>
        <p:spPr>
          <a:xfrm>
            <a:off x="0" y="6520883"/>
            <a:ext cx="9143244" cy="336550"/>
          </a:xfrm>
          <a:prstGeom prst="rect">
            <a:avLst/>
          </a:prstGeom>
          <a:solidFill>
            <a:srgbClr val="0C0C0C"/>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22" name="Google Shape;422;p45"/>
          <p:cNvSpPr txBox="1"/>
          <p:nvPr/>
        </p:nvSpPr>
        <p:spPr>
          <a:xfrm>
            <a:off x="1701800" y="6491942"/>
            <a:ext cx="574675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ALABAMA MOUNTAIN LAKES TOURIST ASSOCIATION</a:t>
            </a:r>
            <a:endParaRPr/>
          </a:p>
        </p:txBody>
      </p:sp>
      <p:sp>
        <p:nvSpPr>
          <p:cNvPr id="423" name="Google Shape;423;p45"/>
          <p:cNvSpPr/>
          <p:nvPr/>
        </p:nvSpPr>
        <p:spPr>
          <a:xfrm>
            <a:off x="0" y="0"/>
            <a:ext cx="9143244" cy="609600"/>
          </a:xfrm>
          <a:prstGeom prst="rect">
            <a:avLst/>
          </a:prstGeom>
          <a:solidFill>
            <a:srgbClr val="494429"/>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24" name="Google Shape;424;p45"/>
          <p:cNvSpPr txBox="1"/>
          <p:nvPr/>
        </p:nvSpPr>
        <p:spPr>
          <a:xfrm>
            <a:off x="463550" y="67136"/>
            <a:ext cx="8229600" cy="53611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600"/>
              <a:buFont typeface="Calibri"/>
              <a:buNone/>
            </a:pPr>
            <a:r>
              <a:rPr lang="en-US" sz="3600" b="1" i="0" u="none" strike="noStrike" cap="none">
                <a:solidFill>
                  <a:schemeClr val="lt1"/>
                </a:solidFill>
                <a:latin typeface="Calibri"/>
                <a:ea typeface="Calibri"/>
                <a:cs typeface="Calibri"/>
                <a:sym typeface="Calibri"/>
              </a:rPr>
              <a:t>MEMBER SERVICES</a:t>
            </a:r>
            <a:endParaRPr/>
          </a:p>
        </p:txBody>
      </p:sp>
      <p:sp>
        <p:nvSpPr>
          <p:cNvPr id="425" name="Google Shape;425;p45"/>
          <p:cNvSpPr txBox="1"/>
          <p:nvPr/>
        </p:nvSpPr>
        <p:spPr>
          <a:xfrm>
            <a:off x="110374" y="4343870"/>
            <a:ext cx="4584032" cy="147732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i="0" u="none" strike="noStrike" cap="none">
                <a:solidFill>
                  <a:srgbClr val="000000"/>
                </a:solidFill>
                <a:latin typeface="Arial"/>
                <a:ea typeface="Arial"/>
                <a:cs typeface="Arial"/>
                <a:sym typeface="Arial"/>
              </a:rPr>
              <a:t>Special Event &amp; Festival Seminar</a:t>
            </a:r>
            <a:endParaRPr sz="1800" b="0" i="0" u="none" strike="noStrike" cap="none">
              <a:solidFill>
                <a:srgbClr val="3E3E3E"/>
              </a:solidFill>
              <a:latin typeface="Arial"/>
              <a:ea typeface="Arial"/>
              <a:cs typeface="Arial"/>
              <a:sym typeface="Arial"/>
            </a:endParaRPr>
          </a:p>
          <a:p>
            <a:pPr marL="0" marR="0" lvl="0" indent="0" algn="ctr" rtl="0">
              <a:spcBef>
                <a:spcPts val="0"/>
              </a:spcBef>
              <a:spcAft>
                <a:spcPts val="0"/>
              </a:spcAft>
              <a:buNone/>
            </a:pPr>
            <a:r>
              <a:rPr lang="en-US" sz="1800" b="1" i="0" u="none" strike="noStrike" cap="none">
                <a:solidFill>
                  <a:srgbClr val="000000"/>
                </a:solidFill>
                <a:latin typeface="Arial"/>
                <a:ea typeface="Arial"/>
                <a:cs typeface="Arial"/>
                <a:sym typeface="Arial"/>
              </a:rPr>
              <a:t>June 25, 2024</a:t>
            </a:r>
            <a:endParaRPr sz="1800" b="0" i="0" u="none" strike="noStrike" cap="none">
              <a:solidFill>
                <a:srgbClr val="3E3E3E"/>
              </a:solidFill>
              <a:latin typeface="Arial"/>
              <a:ea typeface="Arial"/>
              <a:cs typeface="Arial"/>
              <a:sym typeface="Arial"/>
            </a:endParaRPr>
          </a:p>
          <a:p>
            <a:pPr marL="0" marR="0" lvl="0" indent="0" algn="ctr" rtl="0">
              <a:spcBef>
                <a:spcPts val="0"/>
              </a:spcBef>
              <a:spcAft>
                <a:spcPts val="0"/>
              </a:spcAft>
              <a:buNone/>
            </a:pPr>
            <a:r>
              <a:rPr lang="en-US" sz="1800" b="1" i="0" u="none" strike="noStrike" cap="none">
                <a:solidFill>
                  <a:srgbClr val="000000"/>
                </a:solidFill>
                <a:latin typeface="Arial"/>
                <a:ea typeface="Arial"/>
                <a:cs typeface="Arial"/>
                <a:sym typeface="Arial"/>
              </a:rPr>
              <a:t>10 a.m. - 2 p.m.</a:t>
            </a:r>
            <a:endParaRPr sz="1800" b="0" i="0" u="none" strike="noStrike" cap="none">
              <a:solidFill>
                <a:srgbClr val="3E3E3E"/>
              </a:solidFill>
              <a:latin typeface="Arial"/>
              <a:ea typeface="Arial"/>
              <a:cs typeface="Arial"/>
              <a:sym typeface="Arial"/>
            </a:endParaRPr>
          </a:p>
          <a:p>
            <a:pPr marL="0" marR="0" lvl="0" indent="0" algn="ctr" rtl="0">
              <a:spcBef>
                <a:spcPts val="0"/>
              </a:spcBef>
              <a:spcAft>
                <a:spcPts val="0"/>
              </a:spcAft>
              <a:buNone/>
            </a:pPr>
            <a:r>
              <a:rPr lang="en-US" sz="1800" b="1" i="0" u="none" strike="noStrike" cap="none">
                <a:solidFill>
                  <a:srgbClr val="000000"/>
                </a:solidFill>
                <a:latin typeface="Arial"/>
                <a:ea typeface="Arial"/>
                <a:cs typeface="Arial"/>
                <a:sym typeface="Arial"/>
              </a:rPr>
              <a:t>Athens City Hall</a:t>
            </a:r>
            <a:endParaRPr sz="1800" b="0" i="0" u="none" strike="noStrike" cap="none">
              <a:solidFill>
                <a:srgbClr val="3E3E3E"/>
              </a:solidFill>
              <a:latin typeface="Arial"/>
              <a:ea typeface="Arial"/>
              <a:cs typeface="Arial"/>
              <a:sym typeface="Arial"/>
            </a:endParaRPr>
          </a:p>
          <a:p>
            <a:pPr marL="0" marR="0" lvl="0" indent="0" algn="ctr" rtl="0">
              <a:spcBef>
                <a:spcPts val="0"/>
              </a:spcBef>
              <a:spcAft>
                <a:spcPts val="0"/>
              </a:spcAft>
              <a:buNone/>
            </a:pPr>
            <a:r>
              <a:rPr lang="en-US" sz="1800" b="1" i="0" u="none" strike="noStrike" cap="none">
                <a:solidFill>
                  <a:srgbClr val="202124"/>
                </a:solidFill>
                <a:latin typeface="Arial"/>
                <a:ea typeface="Arial"/>
                <a:cs typeface="Arial"/>
                <a:sym typeface="Arial"/>
              </a:rPr>
              <a:t>200 West Hobbs Street, Athens, AL</a:t>
            </a:r>
            <a:endParaRPr sz="1800" b="0" i="0" u="none" strike="noStrike" cap="none">
              <a:solidFill>
                <a:srgbClr val="3E3E3E"/>
              </a:solidFill>
              <a:latin typeface="Arial"/>
              <a:ea typeface="Arial"/>
              <a:cs typeface="Arial"/>
              <a:sym typeface="Arial"/>
            </a:endParaRPr>
          </a:p>
        </p:txBody>
      </p:sp>
      <p:pic>
        <p:nvPicPr>
          <p:cNvPr id="426" name="Google Shape;426;p45"/>
          <p:cNvPicPr preferRelativeResize="0"/>
          <p:nvPr/>
        </p:nvPicPr>
        <p:blipFill rotWithShape="1">
          <a:blip r:embed="rId3">
            <a:alphaModFix/>
          </a:blip>
          <a:srcRect/>
          <a:stretch/>
        </p:blipFill>
        <p:spPr>
          <a:xfrm>
            <a:off x="226430" y="715124"/>
            <a:ext cx="4351920" cy="3263940"/>
          </a:xfrm>
          <a:prstGeom prst="rect">
            <a:avLst/>
          </a:prstGeom>
          <a:noFill/>
          <a:ln>
            <a:noFill/>
          </a:ln>
        </p:spPr>
      </p:pic>
      <p:pic>
        <p:nvPicPr>
          <p:cNvPr id="427" name="Google Shape;427;p45"/>
          <p:cNvPicPr preferRelativeResize="0"/>
          <p:nvPr/>
        </p:nvPicPr>
        <p:blipFill rotWithShape="1">
          <a:blip r:embed="rId4">
            <a:alphaModFix/>
          </a:blip>
          <a:srcRect/>
          <a:stretch/>
        </p:blipFill>
        <p:spPr>
          <a:xfrm>
            <a:off x="4747413" y="3180582"/>
            <a:ext cx="4173495" cy="3130121"/>
          </a:xfrm>
          <a:prstGeom prst="rect">
            <a:avLst/>
          </a:prstGeom>
          <a:noFill/>
          <a:ln>
            <a:noFill/>
          </a:ln>
        </p:spPr>
      </p:pic>
    </p:spTree>
  </p:cSld>
  <p:clrMapOvr>
    <a:masterClrMapping/>
  </p:clrMapOvr>
  <p:transition spd="slow">
    <p:push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46"/>
          <p:cNvSpPr/>
          <p:nvPr/>
        </p:nvSpPr>
        <p:spPr>
          <a:xfrm>
            <a:off x="0" y="0"/>
            <a:ext cx="9143244" cy="609600"/>
          </a:xfrm>
          <a:prstGeom prst="rect">
            <a:avLst/>
          </a:prstGeom>
          <a:solidFill>
            <a:srgbClr val="E36C09"/>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33" name="Google Shape;433;p46"/>
          <p:cNvSpPr/>
          <p:nvPr/>
        </p:nvSpPr>
        <p:spPr>
          <a:xfrm>
            <a:off x="0" y="6520883"/>
            <a:ext cx="9143244" cy="336550"/>
          </a:xfrm>
          <a:prstGeom prst="rect">
            <a:avLst/>
          </a:prstGeom>
          <a:solidFill>
            <a:srgbClr val="0C0C0C"/>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34" name="Google Shape;434;p46"/>
          <p:cNvSpPr txBox="1"/>
          <p:nvPr/>
        </p:nvSpPr>
        <p:spPr>
          <a:xfrm>
            <a:off x="1701800" y="6491942"/>
            <a:ext cx="574675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ALABAMA MOUNTAIN LAKES TOURIST ASSOCIATION</a:t>
            </a:r>
            <a:endParaRPr/>
          </a:p>
        </p:txBody>
      </p:sp>
      <p:sp>
        <p:nvSpPr>
          <p:cNvPr id="435" name="Google Shape;435;p46"/>
          <p:cNvSpPr txBox="1"/>
          <p:nvPr/>
        </p:nvSpPr>
        <p:spPr>
          <a:xfrm>
            <a:off x="463550" y="67136"/>
            <a:ext cx="8229600" cy="53611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600"/>
              <a:buFont typeface="Calibri"/>
              <a:buNone/>
            </a:pPr>
            <a:r>
              <a:rPr lang="en-US" sz="3600" b="1">
                <a:solidFill>
                  <a:schemeClr val="lt1"/>
                </a:solidFill>
                <a:latin typeface="Calibri"/>
                <a:ea typeface="Calibri"/>
                <a:cs typeface="Calibri"/>
                <a:sym typeface="Calibri"/>
              </a:rPr>
              <a:t>MARKETING</a:t>
            </a:r>
            <a:endParaRPr/>
          </a:p>
        </p:txBody>
      </p:sp>
      <p:sp>
        <p:nvSpPr>
          <p:cNvPr id="436" name="Google Shape;436;p46"/>
          <p:cNvSpPr txBox="1"/>
          <p:nvPr/>
        </p:nvSpPr>
        <p:spPr>
          <a:xfrm>
            <a:off x="2432766" y="6108140"/>
            <a:ext cx="4277711"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i="0" u="none" strike="noStrike" cap="none">
                <a:solidFill>
                  <a:schemeClr val="dk1"/>
                </a:solidFill>
                <a:latin typeface="Calibri"/>
                <a:ea typeface="Calibri"/>
                <a:cs typeface="Calibri"/>
                <a:sym typeface="Calibri"/>
              </a:rPr>
              <a:t>NEWLY UPDATED BBQ TRAIL BROCHURE</a:t>
            </a:r>
            <a:endParaRPr sz="1800" b="0" i="0" u="none" strike="noStrike" cap="none">
              <a:solidFill>
                <a:schemeClr val="dk1"/>
              </a:solidFill>
              <a:latin typeface="Calibri"/>
              <a:ea typeface="Calibri"/>
              <a:cs typeface="Calibri"/>
              <a:sym typeface="Calibri"/>
            </a:endParaRPr>
          </a:p>
        </p:txBody>
      </p:sp>
      <p:pic>
        <p:nvPicPr>
          <p:cNvPr id="437" name="Google Shape;437;p46"/>
          <p:cNvPicPr preferRelativeResize="0"/>
          <p:nvPr/>
        </p:nvPicPr>
        <p:blipFill rotWithShape="1">
          <a:blip r:embed="rId3">
            <a:alphaModFix/>
          </a:blip>
          <a:srcRect/>
          <a:stretch/>
        </p:blipFill>
        <p:spPr>
          <a:xfrm>
            <a:off x="1064417" y="806543"/>
            <a:ext cx="7014410" cy="5244913"/>
          </a:xfrm>
          <a:prstGeom prst="rect">
            <a:avLst/>
          </a:prstGeom>
          <a:noFill/>
          <a:ln>
            <a:noFill/>
          </a:ln>
        </p:spPr>
      </p:pic>
    </p:spTree>
  </p:cSld>
  <p:clrMapOvr>
    <a:masterClrMapping/>
  </p:clrMapOvr>
  <p:transition spd="slow">
    <p:push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47"/>
          <p:cNvSpPr/>
          <p:nvPr/>
        </p:nvSpPr>
        <p:spPr>
          <a:xfrm>
            <a:off x="0" y="0"/>
            <a:ext cx="9143100" cy="609600"/>
          </a:xfrm>
          <a:prstGeom prst="rect">
            <a:avLst/>
          </a:prstGeom>
          <a:solidFill>
            <a:srgbClr val="7030A0"/>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44" name="Google Shape;444;p47"/>
          <p:cNvSpPr/>
          <p:nvPr/>
        </p:nvSpPr>
        <p:spPr>
          <a:xfrm>
            <a:off x="0" y="6520883"/>
            <a:ext cx="9143100" cy="336600"/>
          </a:xfrm>
          <a:prstGeom prst="rect">
            <a:avLst/>
          </a:prstGeom>
          <a:solidFill>
            <a:srgbClr val="0C0C0C"/>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45" name="Google Shape;445;p47"/>
          <p:cNvSpPr txBox="1"/>
          <p:nvPr/>
        </p:nvSpPr>
        <p:spPr>
          <a:xfrm>
            <a:off x="1701800" y="6491942"/>
            <a:ext cx="5746800" cy="3693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800" b="0" i="0" u="none" strike="noStrike" cap="none">
                <a:solidFill>
                  <a:schemeClr val="lt1"/>
                </a:solidFill>
                <a:latin typeface="Calibri"/>
                <a:ea typeface="Calibri"/>
                <a:cs typeface="Calibri"/>
                <a:sym typeface="Calibri"/>
              </a:rPr>
              <a:t>ALABAMA MOUNTAIN LAKES TOURIST ASSOCIATION</a:t>
            </a:r>
            <a:endParaRPr/>
          </a:p>
        </p:txBody>
      </p:sp>
      <p:sp>
        <p:nvSpPr>
          <p:cNvPr id="446" name="Google Shape;446;p47"/>
          <p:cNvSpPr txBox="1"/>
          <p:nvPr/>
        </p:nvSpPr>
        <p:spPr>
          <a:xfrm>
            <a:off x="463550" y="67136"/>
            <a:ext cx="8229600" cy="5361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600"/>
              <a:buFont typeface="Calibri"/>
              <a:buNone/>
            </a:pPr>
            <a:r>
              <a:rPr lang="en-US" sz="3600" b="1" i="0" u="none" strike="noStrike" cap="none">
                <a:solidFill>
                  <a:schemeClr val="lt1"/>
                </a:solidFill>
                <a:latin typeface="Calibri"/>
                <a:ea typeface="Calibri"/>
                <a:cs typeface="Calibri"/>
                <a:sym typeface="Calibri"/>
              </a:rPr>
              <a:t>ADVOCACY</a:t>
            </a:r>
            <a:endParaRPr/>
          </a:p>
        </p:txBody>
      </p:sp>
      <p:sp>
        <p:nvSpPr>
          <p:cNvPr id="447" name="Google Shape;447;p47"/>
          <p:cNvSpPr txBox="1"/>
          <p:nvPr/>
        </p:nvSpPr>
        <p:spPr>
          <a:xfrm>
            <a:off x="354560" y="5569534"/>
            <a:ext cx="8407200" cy="923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rgbClr val="212121"/>
                </a:solidFill>
                <a:latin typeface="Calibri"/>
                <a:ea typeface="Calibri"/>
                <a:cs typeface="Calibri"/>
                <a:sym typeface="Calibri"/>
              </a:rPr>
              <a:t>Sweet Home Alabama Tourism Bash</a:t>
            </a:r>
            <a:endParaRPr sz="2000" b="1">
              <a:solidFill>
                <a:srgbClr val="212121"/>
              </a:solidFill>
              <a:latin typeface="Calibri"/>
              <a:ea typeface="Calibri"/>
              <a:cs typeface="Calibri"/>
              <a:sym typeface="Calibri"/>
            </a:endParaRPr>
          </a:p>
          <a:p>
            <a:pPr marL="0" marR="0" lvl="0" indent="0" algn="ctr" rtl="0">
              <a:spcBef>
                <a:spcPts val="0"/>
              </a:spcBef>
              <a:spcAft>
                <a:spcPts val="0"/>
              </a:spcAft>
              <a:buNone/>
            </a:pPr>
            <a:r>
              <a:rPr lang="en-US" sz="2000" b="1">
                <a:solidFill>
                  <a:srgbClr val="212121"/>
                </a:solidFill>
                <a:latin typeface="Calibri"/>
                <a:ea typeface="Calibri"/>
                <a:cs typeface="Calibri"/>
                <a:sym typeface="Calibri"/>
              </a:rPr>
              <a:t>April 10, 2024</a:t>
            </a:r>
            <a:endParaRPr sz="2000" b="1">
              <a:solidFill>
                <a:srgbClr val="212121"/>
              </a:solidFill>
              <a:latin typeface="Calibri"/>
              <a:ea typeface="Calibri"/>
              <a:cs typeface="Calibri"/>
              <a:sym typeface="Calibri"/>
            </a:endParaRPr>
          </a:p>
          <a:p>
            <a:pPr marL="0" marR="0" lvl="0" indent="0" algn="ctr" rtl="0">
              <a:spcBef>
                <a:spcPts val="0"/>
              </a:spcBef>
              <a:spcAft>
                <a:spcPts val="0"/>
              </a:spcAft>
              <a:buNone/>
            </a:pPr>
            <a:endParaRPr/>
          </a:p>
        </p:txBody>
      </p:sp>
      <p:pic>
        <p:nvPicPr>
          <p:cNvPr id="448" name="Google Shape;448;p47"/>
          <p:cNvPicPr preferRelativeResize="0"/>
          <p:nvPr/>
        </p:nvPicPr>
        <p:blipFill>
          <a:blip r:embed="rId3">
            <a:alphaModFix/>
          </a:blip>
          <a:stretch>
            <a:fillRect/>
          </a:stretch>
        </p:blipFill>
        <p:spPr>
          <a:xfrm>
            <a:off x="152400" y="762000"/>
            <a:ext cx="6206848" cy="4655136"/>
          </a:xfrm>
          <a:prstGeom prst="rect">
            <a:avLst/>
          </a:prstGeom>
          <a:noFill/>
          <a:ln>
            <a:noFill/>
          </a:ln>
        </p:spPr>
      </p:pic>
      <p:pic>
        <p:nvPicPr>
          <p:cNvPr id="449" name="Google Shape;449;p47"/>
          <p:cNvPicPr preferRelativeResize="0"/>
          <p:nvPr/>
        </p:nvPicPr>
        <p:blipFill>
          <a:blip r:embed="rId4">
            <a:alphaModFix/>
          </a:blip>
          <a:stretch>
            <a:fillRect/>
          </a:stretch>
        </p:blipFill>
        <p:spPr>
          <a:xfrm>
            <a:off x="6488673" y="1528163"/>
            <a:ext cx="2479953" cy="3306604"/>
          </a:xfrm>
          <a:prstGeom prst="rect">
            <a:avLst/>
          </a:prstGeom>
          <a:noFill/>
          <a:ln>
            <a:noFill/>
          </a:ln>
        </p:spPr>
      </p:pic>
    </p:spTree>
  </p:cSld>
  <p:clrMapOvr>
    <a:masterClrMapping/>
  </p:clrMapOvr>
  <p:transition spd="slow">
    <p:push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48"/>
          <p:cNvSpPr/>
          <p:nvPr/>
        </p:nvSpPr>
        <p:spPr>
          <a:xfrm>
            <a:off x="0" y="0"/>
            <a:ext cx="9143100" cy="609600"/>
          </a:xfrm>
          <a:prstGeom prst="rect">
            <a:avLst/>
          </a:prstGeom>
          <a:solidFill>
            <a:srgbClr val="7030A0"/>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56" name="Google Shape;456;p48"/>
          <p:cNvSpPr/>
          <p:nvPr/>
        </p:nvSpPr>
        <p:spPr>
          <a:xfrm>
            <a:off x="0" y="6520883"/>
            <a:ext cx="9143100" cy="336600"/>
          </a:xfrm>
          <a:prstGeom prst="rect">
            <a:avLst/>
          </a:prstGeom>
          <a:solidFill>
            <a:srgbClr val="0C0C0C"/>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57" name="Google Shape;457;p48"/>
          <p:cNvSpPr txBox="1"/>
          <p:nvPr/>
        </p:nvSpPr>
        <p:spPr>
          <a:xfrm>
            <a:off x="1701800" y="6491942"/>
            <a:ext cx="5746800" cy="3693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800" b="0" i="0" u="none" strike="noStrike" cap="none">
                <a:solidFill>
                  <a:schemeClr val="lt1"/>
                </a:solidFill>
                <a:latin typeface="Calibri"/>
                <a:ea typeface="Calibri"/>
                <a:cs typeface="Calibri"/>
                <a:sym typeface="Calibri"/>
              </a:rPr>
              <a:t>ALABAMA MOUNTAIN LAKES TOURIST ASSOCIATION</a:t>
            </a:r>
            <a:endParaRPr/>
          </a:p>
        </p:txBody>
      </p:sp>
      <p:sp>
        <p:nvSpPr>
          <p:cNvPr id="458" name="Google Shape;458;p48"/>
          <p:cNvSpPr txBox="1"/>
          <p:nvPr/>
        </p:nvSpPr>
        <p:spPr>
          <a:xfrm>
            <a:off x="463550" y="67136"/>
            <a:ext cx="8229600" cy="5361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600"/>
              <a:buFont typeface="Calibri"/>
              <a:buNone/>
            </a:pPr>
            <a:r>
              <a:rPr lang="en-US" sz="3600" b="1" i="0" u="none" strike="noStrike" cap="none">
                <a:solidFill>
                  <a:schemeClr val="lt1"/>
                </a:solidFill>
                <a:latin typeface="Calibri"/>
                <a:ea typeface="Calibri"/>
                <a:cs typeface="Calibri"/>
                <a:sym typeface="Calibri"/>
              </a:rPr>
              <a:t>ADVOCACY</a:t>
            </a:r>
            <a:endParaRPr/>
          </a:p>
        </p:txBody>
      </p:sp>
      <p:sp>
        <p:nvSpPr>
          <p:cNvPr id="459" name="Google Shape;459;p48"/>
          <p:cNvSpPr txBox="1"/>
          <p:nvPr/>
        </p:nvSpPr>
        <p:spPr>
          <a:xfrm>
            <a:off x="354560" y="5569534"/>
            <a:ext cx="8407200" cy="877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700" b="1">
                <a:solidFill>
                  <a:srgbClr val="212121"/>
                </a:solidFill>
                <a:latin typeface="Calibri"/>
                <a:ea typeface="Calibri"/>
                <a:cs typeface="Calibri"/>
                <a:sym typeface="Calibri"/>
              </a:rPr>
              <a:t>Craig spoke on Marketing and Advocacy for </a:t>
            </a:r>
            <a:endParaRPr sz="1700" b="1">
              <a:solidFill>
                <a:srgbClr val="212121"/>
              </a:solidFill>
              <a:latin typeface="Calibri"/>
              <a:ea typeface="Calibri"/>
              <a:cs typeface="Calibri"/>
              <a:sym typeface="Calibri"/>
            </a:endParaRPr>
          </a:p>
          <a:p>
            <a:pPr marL="0" marR="0" lvl="0" indent="0" algn="ctr" rtl="0">
              <a:spcBef>
                <a:spcPts val="0"/>
              </a:spcBef>
              <a:spcAft>
                <a:spcPts val="0"/>
              </a:spcAft>
              <a:buNone/>
            </a:pPr>
            <a:r>
              <a:rPr lang="en-US" sz="1700" b="1">
                <a:solidFill>
                  <a:srgbClr val="212121"/>
                </a:solidFill>
                <a:latin typeface="Calibri"/>
                <a:ea typeface="Calibri"/>
                <a:cs typeface="Calibri"/>
                <a:sym typeface="Calibri"/>
              </a:rPr>
              <a:t>National Association of RV parks and campgrounds Group 20</a:t>
            </a:r>
            <a:endParaRPr sz="1700" b="1">
              <a:solidFill>
                <a:srgbClr val="212121"/>
              </a:solidFill>
              <a:latin typeface="Calibri"/>
              <a:ea typeface="Calibri"/>
              <a:cs typeface="Calibri"/>
              <a:sym typeface="Calibri"/>
            </a:endParaRPr>
          </a:p>
          <a:p>
            <a:pPr marL="0" marR="0" lvl="0" indent="0" algn="ctr" rtl="0">
              <a:spcBef>
                <a:spcPts val="0"/>
              </a:spcBef>
              <a:spcAft>
                <a:spcPts val="0"/>
              </a:spcAft>
              <a:buNone/>
            </a:pPr>
            <a:r>
              <a:rPr lang="en-US" sz="1700">
                <a:solidFill>
                  <a:srgbClr val="212121"/>
                </a:solidFill>
                <a:latin typeface="Calibri"/>
                <a:ea typeface="Calibri"/>
                <a:cs typeface="Calibri"/>
                <a:sym typeface="Calibri"/>
              </a:rPr>
              <a:t>April 22, 2024, Gadsden Alabama</a:t>
            </a:r>
            <a:endParaRPr>
              <a:latin typeface="Calibri"/>
              <a:ea typeface="Calibri"/>
              <a:cs typeface="Calibri"/>
              <a:sym typeface="Calibri"/>
            </a:endParaRPr>
          </a:p>
        </p:txBody>
      </p:sp>
      <p:pic>
        <p:nvPicPr>
          <p:cNvPr id="460" name="Google Shape;460;p48"/>
          <p:cNvPicPr preferRelativeResize="0"/>
          <p:nvPr/>
        </p:nvPicPr>
        <p:blipFill>
          <a:blip r:embed="rId3">
            <a:alphaModFix/>
          </a:blip>
          <a:stretch>
            <a:fillRect/>
          </a:stretch>
        </p:blipFill>
        <p:spPr>
          <a:xfrm>
            <a:off x="455863" y="762000"/>
            <a:ext cx="8204575" cy="4655135"/>
          </a:xfrm>
          <a:prstGeom prst="rect">
            <a:avLst/>
          </a:prstGeom>
          <a:noFill/>
          <a:ln>
            <a:noFill/>
          </a:ln>
        </p:spPr>
      </p:pic>
    </p:spTree>
  </p:cSld>
  <p:clrMapOvr>
    <a:masterClrMapping/>
  </p:clrMapOvr>
  <p:transition spd="slow">
    <p:push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49"/>
          <p:cNvSpPr/>
          <p:nvPr/>
        </p:nvSpPr>
        <p:spPr>
          <a:xfrm>
            <a:off x="0" y="0"/>
            <a:ext cx="9143244" cy="609600"/>
          </a:xfrm>
          <a:prstGeom prst="rect">
            <a:avLst/>
          </a:prstGeom>
          <a:solidFill>
            <a:srgbClr val="244061"/>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66" name="Google Shape;466;p49"/>
          <p:cNvSpPr/>
          <p:nvPr/>
        </p:nvSpPr>
        <p:spPr>
          <a:xfrm>
            <a:off x="0" y="6520883"/>
            <a:ext cx="9143244" cy="336550"/>
          </a:xfrm>
          <a:prstGeom prst="rect">
            <a:avLst/>
          </a:prstGeom>
          <a:solidFill>
            <a:srgbClr val="0C0C0C"/>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67" name="Google Shape;467;p49"/>
          <p:cNvSpPr txBox="1"/>
          <p:nvPr/>
        </p:nvSpPr>
        <p:spPr>
          <a:xfrm>
            <a:off x="1701800" y="6491942"/>
            <a:ext cx="574675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ALABAMA MOUNTAIN LAKES TOURIST ASSOCIATION</a:t>
            </a:r>
            <a:endParaRPr/>
          </a:p>
        </p:txBody>
      </p:sp>
      <p:sp>
        <p:nvSpPr>
          <p:cNvPr id="468" name="Google Shape;468;p49"/>
          <p:cNvSpPr txBox="1"/>
          <p:nvPr/>
        </p:nvSpPr>
        <p:spPr>
          <a:xfrm>
            <a:off x="5181420" y="1324014"/>
            <a:ext cx="396258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i="0" u="none" strike="noStrike" cap="none">
                <a:solidFill>
                  <a:schemeClr val="dk1"/>
                </a:solidFill>
                <a:latin typeface="Calibri"/>
                <a:ea typeface="Calibri"/>
                <a:cs typeface="Calibri"/>
                <a:sym typeface="Calibri"/>
              </a:rPr>
              <a:t>Picnic on the Lawn</a:t>
            </a:r>
            <a:endParaRPr/>
          </a:p>
          <a:p>
            <a:pPr marL="0" marR="0" lvl="0" indent="0" algn="ctr" rtl="0">
              <a:spcBef>
                <a:spcPts val="0"/>
              </a:spcBef>
              <a:spcAft>
                <a:spcPts val="0"/>
              </a:spcAft>
              <a:buNone/>
            </a:pPr>
            <a:r>
              <a:rPr lang="en-US" sz="1800" b="0" i="0" u="none" strike="noStrike" cap="none">
                <a:solidFill>
                  <a:schemeClr val="dk1"/>
                </a:solidFill>
                <a:latin typeface="Calibri"/>
                <a:ea typeface="Calibri"/>
                <a:cs typeface="Calibri"/>
                <a:sym typeface="Calibri"/>
              </a:rPr>
              <a:t>May 1, 2024, Montgomery, AL</a:t>
            </a:r>
            <a:endParaRPr/>
          </a:p>
        </p:txBody>
      </p:sp>
      <p:pic>
        <p:nvPicPr>
          <p:cNvPr id="469" name="Google Shape;469;p49"/>
          <p:cNvPicPr preferRelativeResize="0"/>
          <p:nvPr/>
        </p:nvPicPr>
        <p:blipFill rotWithShape="1">
          <a:blip r:embed="rId3">
            <a:alphaModFix/>
          </a:blip>
          <a:srcRect/>
          <a:stretch/>
        </p:blipFill>
        <p:spPr>
          <a:xfrm>
            <a:off x="168874" y="667314"/>
            <a:ext cx="4767530" cy="3178353"/>
          </a:xfrm>
          <a:prstGeom prst="rect">
            <a:avLst/>
          </a:prstGeom>
          <a:noFill/>
          <a:ln>
            <a:noFill/>
          </a:ln>
        </p:spPr>
      </p:pic>
      <p:pic>
        <p:nvPicPr>
          <p:cNvPr id="470" name="Google Shape;470;p49"/>
          <p:cNvPicPr preferRelativeResize="0"/>
          <p:nvPr/>
        </p:nvPicPr>
        <p:blipFill rotWithShape="1">
          <a:blip r:embed="rId4">
            <a:alphaModFix/>
          </a:blip>
          <a:srcRect/>
          <a:stretch/>
        </p:blipFill>
        <p:spPr>
          <a:xfrm>
            <a:off x="182850" y="3976677"/>
            <a:ext cx="2610421" cy="1740280"/>
          </a:xfrm>
          <a:prstGeom prst="rect">
            <a:avLst/>
          </a:prstGeom>
          <a:noFill/>
          <a:ln>
            <a:noFill/>
          </a:ln>
        </p:spPr>
      </p:pic>
      <p:sp>
        <p:nvSpPr>
          <p:cNvPr id="471" name="Google Shape;471;p49"/>
          <p:cNvSpPr/>
          <p:nvPr/>
        </p:nvSpPr>
        <p:spPr>
          <a:xfrm>
            <a:off x="3625" y="0"/>
            <a:ext cx="9143100" cy="609600"/>
          </a:xfrm>
          <a:prstGeom prst="rect">
            <a:avLst/>
          </a:prstGeom>
          <a:solidFill>
            <a:srgbClr val="7030A0"/>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472" name="Google Shape;472;p49"/>
          <p:cNvPicPr preferRelativeResize="0"/>
          <p:nvPr/>
        </p:nvPicPr>
        <p:blipFill rotWithShape="1">
          <a:blip r:embed="rId5">
            <a:alphaModFix/>
          </a:blip>
          <a:srcRect/>
          <a:stretch/>
        </p:blipFill>
        <p:spPr>
          <a:xfrm>
            <a:off x="2989237" y="3996429"/>
            <a:ext cx="1947167" cy="1740280"/>
          </a:xfrm>
          <a:prstGeom prst="rect">
            <a:avLst/>
          </a:prstGeom>
          <a:noFill/>
          <a:ln>
            <a:noFill/>
          </a:ln>
        </p:spPr>
      </p:pic>
      <p:pic>
        <p:nvPicPr>
          <p:cNvPr id="473" name="Google Shape;473;p49"/>
          <p:cNvPicPr preferRelativeResize="0"/>
          <p:nvPr/>
        </p:nvPicPr>
        <p:blipFill rotWithShape="1">
          <a:blip r:embed="rId6">
            <a:alphaModFix/>
          </a:blip>
          <a:srcRect/>
          <a:stretch/>
        </p:blipFill>
        <p:spPr>
          <a:xfrm>
            <a:off x="5706278" y="2093825"/>
            <a:ext cx="2733849" cy="4296048"/>
          </a:xfrm>
          <a:prstGeom prst="rect">
            <a:avLst/>
          </a:prstGeom>
          <a:noFill/>
          <a:ln>
            <a:noFill/>
          </a:ln>
        </p:spPr>
      </p:pic>
      <p:sp>
        <p:nvSpPr>
          <p:cNvPr id="474" name="Google Shape;474;p49"/>
          <p:cNvSpPr txBox="1"/>
          <p:nvPr/>
        </p:nvSpPr>
        <p:spPr>
          <a:xfrm>
            <a:off x="394750" y="36761"/>
            <a:ext cx="8229600" cy="5361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600"/>
              <a:buFont typeface="Calibri"/>
              <a:buNone/>
            </a:pPr>
            <a:r>
              <a:rPr lang="en-US" sz="3600" b="1" i="0" u="none" strike="noStrike" cap="none">
                <a:solidFill>
                  <a:schemeClr val="lt1"/>
                </a:solidFill>
                <a:latin typeface="Calibri"/>
                <a:ea typeface="Calibri"/>
                <a:cs typeface="Calibri"/>
                <a:sym typeface="Calibri"/>
              </a:rPr>
              <a:t>LOCATION MARKETING</a:t>
            </a:r>
            <a:endParaRPr/>
          </a:p>
        </p:txBody>
      </p:sp>
    </p:spTree>
  </p:cSld>
  <p:clrMapOvr>
    <a:masterClrMapping/>
  </p:clrMapOvr>
  <p:transition spd="slow">
    <p:push dir="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50"/>
          <p:cNvSpPr/>
          <p:nvPr/>
        </p:nvSpPr>
        <p:spPr>
          <a:xfrm>
            <a:off x="0" y="0"/>
            <a:ext cx="9143100" cy="609600"/>
          </a:xfrm>
          <a:prstGeom prst="rect">
            <a:avLst/>
          </a:prstGeom>
          <a:solidFill>
            <a:srgbClr val="7030A0"/>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81" name="Google Shape;481;p50"/>
          <p:cNvSpPr/>
          <p:nvPr/>
        </p:nvSpPr>
        <p:spPr>
          <a:xfrm>
            <a:off x="0" y="6520883"/>
            <a:ext cx="9143100" cy="336600"/>
          </a:xfrm>
          <a:prstGeom prst="rect">
            <a:avLst/>
          </a:prstGeom>
          <a:solidFill>
            <a:srgbClr val="0C0C0C"/>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82" name="Google Shape;482;p50"/>
          <p:cNvSpPr txBox="1"/>
          <p:nvPr/>
        </p:nvSpPr>
        <p:spPr>
          <a:xfrm>
            <a:off x="1701800" y="6491942"/>
            <a:ext cx="5746800" cy="3693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800" b="0" i="0" u="none" strike="noStrike" cap="none">
                <a:solidFill>
                  <a:schemeClr val="lt1"/>
                </a:solidFill>
                <a:latin typeface="Calibri"/>
                <a:ea typeface="Calibri"/>
                <a:cs typeface="Calibri"/>
                <a:sym typeface="Calibri"/>
              </a:rPr>
              <a:t>ALABAMA MOUNTAIN LAKES TOURIST ASSOCIATION</a:t>
            </a:r>
            <a:endParaRPr/>
          </a:p>
        </p:txBody>
      </p:sp>
      <p:sp>
        <p:nvSpPr>
          <p:cNvPr id="483" name="Google Shape;483;p50"/>
          <p:cNvSpPr txBox="1"/>
          <p:nvPr/>
        </p:nvSpPr>
        <p:spPr>
          <a:xfrm>
            <a:off x="463550" y="67136"/>
            <a:ext cx="8229600" cy="5361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600"/>
              <a:buFont typeface="Calibri"/>
              <a:buNone/>
            </a:pPr>
            <a:r>
              <a:rPr lang="en-US" sz="3600" b="1" i="0" u="none" strike="noStrike" cap="none">
                <a:solidFill>
                  <a:schemeClr val="lt1"/>
                </a:solidFill>
                <a:latin typeface="Calibri"/>
                <a:ea typeface="Calibri"/>
                <a:cs typeface="Calibri"/>
                <a:sym typeface="Calibri"/>
              </a:rPr>
              <a:t>ADVOCACY</a:t>
            </a:r>
            <a:endParaRPr/>
          </a:p>
        </p:txBody>
      </p:sp>
      <p:sp>
        <p:nvSpPr>
          <p:cNvPr id="484" name="Google Shape;484;p50"/>
          <p:cNvSpPr txBox="1"/>
          <p:nvPr/>
        </p:nvSpPr>
        <p:spPr>
          <a:xfrm>
            <a:off x="354560" y="5569534"/>
            <a:ext cx="8407200" cy="615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700" b="1">
                <a:solidFill>
                  <a:srgbClr val="212121"/>
                </a:solidFill>
                <a:latin typeface="Calibri"/>
                <a:ea typeface="Calibri"/>
                <a:cs typeface="Calibri"/>
                <a:sym typeface="Calibri"/>
              </a:rPr>
              <a:t>Thereasa spoke to Scottsboro Rotary Club</a:t>
            </a:r>
            <a:endParaRPr sz="1700" b="1">
              <a:solidFill>
                <a:srgbClr val="212121"/>
              </a:solidFill>
              <a:latin typeface="Calibri"/>
              <a:ea typeface="Calibri"/>
              <a:cs typeface="Calibri"/>
              <a:sym typeface="Calibri"/>
            </a:endParaRPr>
          </a:p>
          <a:p>
            <a:pPr marL="0" marR="0" lvl="0" indent="0" algn="ctr" rtl="0">
              <a:spcBef>
                <a:spcPts val="0"/>
              </a:spcBef>
              <a:spcAft>
                <a:spcPts val="0"/>
              </a:spcAft>
              <a:buNone/>
            </a:pPr>
            <a:r>
              <a:rPr lang="en-US" sz="1700">
                <a:solidFill>
                  <a:srgbClr val="212121"/>
                </a:solidFill>
                <a:latin typeface="Calibri"/>
                <a:ea typeface="Calibri"/>
                <a:cs typeface="Calibri"/>
                <a:sym typeface="Calibri"/>
              </a:rPr>
              <a:t>June 5, 2024, Scottsboro, Alabama</a:t>
            </a:r>
            <a:endParaRPr>
              <a:latin typeface="Calibri"/>
              <a:ea typeface="Calibri"/>
              <a:cs typeface="Calibri"/>
              <a:sym typeface="Calibri"/>
            </a:endParaRPr>
          </a:p>
        </p:txBody>
      </p:sp>
      <p:pic>
        <p:nvPicPr>
          <p:cNvPr id="485" name="Google Shape;485;p50"/>
          <p:cNvPicPr preferRelativeResize="0"/>
          <p:nvPr/>
        </p:nvPicPr>
        <p:blipFill>
          <a:blip r:embed="rId3">
            <a:alphaModFix/>
          </a:blip>
          <a:stretch>
            <a:fillRect/>
          </a:stretch>
        </p:blipFill>
        <p:spPr>
          <a:xfrm>
            <a:off x="1474925" y="761988"/>
            <a:ext cx="6206848" cy="4655136"/>
          </a:xfrm>
          <a:prstGeom prst="rect">
            <a:avLst/>
          </a:prstGeom>
          <a:noFill/>
          <a:ln>
            <a:noFill/>
          </a:ln>
        </p:spPr>
      </p:pic>
    </p:spTree>
  </p:cSld>
  <p:clrMapOvr>
    <a:masterClrMapping/>
  </p:clrMapOvr>
  <p:transition spd="slow">
    <p:push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51"/>
          <p:cNvSpPr/>
          <p:nvPr/>
        </p:nvSpPr>
        <p:spPr>
          <a:xfrm>
            <a:off x="0" y="0"/>
            <a:ext cx="9143244" cy="609600"/>
          </a:xfrm>
          <a:prstGeom prst="rect">
            <a:avLst/>
          </a:prstGeom>
          <a:solidFill>
            <a:srgbClr val="7030A0"/>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92" name="Google Shape;492;p51"/>
          <p:cNvSpPr/>
          <p:nvPr/>
        </p:nvSpPr>
        <p:spPr>
          <a:xfrm>
            <a:off x="0" y="6520883"/>
            <a:ext cx="9143244" cy="336550"/>
          </a:xfrm>
          <a:prstGeom prst="rect">
            <a:avLst/>
          </a:prstGeom>
          <a:solidFill>
            <a:srgbClr val="0C0C0C"/>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93" name="Google Shape;493;p51"/>
          <p:cNvSpPr txBox="1"/>
          <p:nvPr/>
        </p:nvSpPr>
        <p:spPr>
          <a:xfrm>
            <a:off x="1701800" y="6491942"/>
            <a:ext cx="574675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ALABAMA MOUNTAIN LAKES TOURIST ASSOCIATION</a:t>
            </a:r>
            <a:endParaRPr/>
          </a:p>
        </p:txBody>
      </p:sp>
      <p:sp>
        <p:nvSpPr>
          <p:cNvPr id="494" name="Google Shape;494;p51"/>
          <p:cNvSpPr txBox="1"/>
          <p:nvPr/>
        </p:nvSpPr>
        <p:spPr>
          <a:xfrm>
            <a:off x="463550" y="67136"/>
            <a:ext cx="8229600" cy="53611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600"/>
              <a:buFont typeface="Calibri"/>
              <a:buNone/>
            </a:pPr>
            <a:r>
              <a:rPr lang="en-US" sz="3600" b="1" i="0" u="none" strike="noStrike" cap="none">
                <a:solidFill>
                  <a:schemeClr val="lt1"/>
                </a:solidFill>
                <a:latin typeface="Calibri"/>
                <a:ea typeface="Calibri"/>
                <a:cs typeface="Calibri"/>
                <a:sym typeface="Calibri"/>
              </a:rPr>
              <a:t>ADVOCACY</a:t>
            </a:r>
            <a:endParaRPr/>
          </a:p>
        </p:txBody>
      </p:sp>
      <p:sp>
        <p:nvSpPr>
          <p:cNvPr id="495" name="Google Shape;495;p51"/>
          <p:cNvSpPr txBox="1"/>
          <p:nvPr/>
        </p:nvSpPr>
        <p:spPr>
          <a:xfrm>
            <a:off x="354560" y="5569534"/>
            <a:ext cx="8407181"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i="0" u="none" strike="noStrike" cap="none">
                <a:solidFill>
                  <a:schemeClr val="dk1"/>
                </a:solidFill>
                <a:latin typeface="Calibri"/>
                <a:ea typeface="Calibri"/>
                <a:cs typeface="Calibri"/>
                <a:sym typeface="Calibri"/>
              </a:rPr>
              <a:t>“Team Alabama” Visits Washington DC </a:t>
            </a:r>
            <a:endParaRPr/>
          </a:p>
          <a:p>
            <a:pPr marL="0" marR="0" lvl="0" indent="0" algn="ctr" rtl="0">
              <a:spcBef>
                <a:spcPts val="0"/>
              </a:spcBef>
              <a:spcAft>
                <a:spcPts val="0"/>
              </a:spcAft>
              <a:buNone/>
            </a:pPr>
            <a:r>
              <a:rPr lang="en-US" sz="1800" b="1" i="0" u="none" strike="noStrike" cap="none">
                <a:solidFill>
                  <a:schemeClr val="dk1"/>
                </a:solidFill>
                <a:latin typeface="Calibri"/>
                <a:ea typeface="Calibri"/>
                <a:cs typeface="Calibri"/>
                <a:sym typeface="Calibri"/>
              </a:rPr>
              <a:t>for Tourism Advocacy</a:t>
            </a:r>
            <a:endParaRPr/>
          </a:p>
          <a:p>
            <a:pPr marL="0" marR="0" lvl="0" indent="0" algn="ctr" rtl="0">
              <a:spcBef>
                <a:spcPts val="0"/>
              </a:spcBef>
              <a:spcAft>
                <a:spcPts val="0"/>
              </a:spcAft>
              <a:buNone/>
            </a:pPr>
            <a:r>
              <a:rPr lang="en-US" sz="1800" b="0" i="0" u="none" strike="noStrike" cap="none">
                <a:solidFill>
                  <a:schemeClr val="dk1"/>
                </a:solidFill>
                <a:latin typeface="Calibri"/>
                <a:ea typeface="Calibri"/>
                <a:cs typeface="Calibri"/>
                <a:sym typeface="Calibri"/>
              </a:rPr>
              <a:t>June 10-14 2024, Washington, D.C.</a:t>
            </a:r>
            <a:endParaRPr/>
          </a:p>
        </p:txBody>
      </p:sp>
      <p:pic>
        <p:nvPicPr>
          <p:cNvPr id="496" name="Google Shape;496;p51"/>
          <p:cNvPicPr preferRelativeResize="0"/>
          <p:nvPr/>
        </p:nvPicPr>
        <p:blipFill rotWithShape="1">
          <a:blip r:embed="rId3">
            <a:alphaModFix/>
          </a:blip>
          <a:srcRect/>
          <a:stretch/>
        </p:blipFill>
        <p:spPr>
          <a:xfrm>
            <a:off x="613610" y="687944"/>
            <a:ext cx="2867599" cy="3823465"/>
          </a:xfrm>
          <a:prstGeom prst="rect">
            <a:avLst/>
          </a:prstGeom>
          <a:noFill/>
          <a:ln>
            <a:noFill/>
          </a:ln>
        </p:spPr>
      </p:pic>
      <p:pic>
        <p:nvPicPr>
          <p:cNvPr id="497" name="Google Shape;497;p51"/>
          <p:cNvPicPr preferRelativeResize="0"/>
          <p:nvPr/>
        </p:nvPicPr>
        <p:blipFill rotWithShape="1">
          <a:blip r:embed="rId4">
            <a:alphaModFix/>
          </a:blip>
          <a:srcRect/>
          <a:stretch/>
        </p:blipFill>
        <p:spPr>
          <a:xfrm>
            <a:off x="3660880" y="683669"/>
            <a:ext cx="5100861" cy="3825646"/>
          </a:xfrm>
          <a:prstGeom prst="rect">
            <a:avLst/>
          </a:prstGeom>
          <a:noFill/>
          <a:ln>
            <a:noFill/>
          </a:ln>
        </p:spPr>
      </p:pic>
      <p:pic>
        <p:nvPicPr>
          <p:cNvPr id="498" name="Google Shape;498;p51"/>
          <p:cNvPicPr preferRelativeResize="0"/>
          <p:nvPr/>
        </p:nvPicPr>
        <p:blipFill rotWithShape="1">
          <a:blip r:embed="rId5">
            <a:alphaModFix/>
          </a:blip>
          <a:srcRect/>
          <a:stretch/>
        </p:blipFill>
        <p:spPr>
          <a:xfrm rot="835446">
            <a:off x="523976" y="4157921"/>
            <a:ext cx="1614022" cy="2152030"/>
          </a:xfrm>
          <a:prstGeom prst="rect">
            <a:avLst/>
          </a:prstGeom>
          <a:noFill/>
          <a:ln>
            <a:noFill/>
          </a:ln>
        </p:spPr>
      </p:pic>
      <p:pic>
        <p:nvPicPr>
          <p:cNvPr id="499" name="Google Shape;499;p51"/>
          <p:cNvPicPr preferRelativeResize="0"/>
          <p:nvPr/>
        </p:nvPicPr>
        <p:blipFill rotWithShape="1">
          <a:blip r:embed="rId6">
            <a:alphaModFix/>
          </a:blip>
          <a:srcRect/>
          <a:stretch/>
        </p:blipFill>
        <p:spPr>
          <a:xfrm rot="-768797">
            <a:off x="6958576" y="4105341"/>
            <a:ext cx="1614023" cy="2152030"/>
          </a:xfrm>
          <a:prstGeom prst="rect">
            <a:avLst/>
          </a:prstGeom>
          <a:noFill/>
          <a:ln>
            <a:noFill/>
          </a:ln>
        </p:spPr>
      </p:pic>
    </p:spTree>
  </p:cSld>
  <p:clrMapOvr>
    <a:masterClrMapping/>
  </p:clrMapOvr>
  <p:transition spd="slow">
    <p:push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6"/>
          <p:cNvSpPr/>
          <p:nvPr/>
        </p:nvSpPr>
        <p:spPr>
          <a:xfrm>
            <a:off x="0" y="0"/>
            <a:ext cx="9143244" cy="609600"/>
          </a:xfrm>
          <a:prstGeom prst="rect">
            <a:avLst/>
          </a:prstGeom>
          <a:solidFill>
            <a:schemeClr val="accent2"/>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6" name="Google Shape;116;p16"/>
          <p:cNvSpPr/>
          <p:nvPr/>
        </p:nvSpPr>
        <p:spPr>
          <a:xfrm>
            <a:off x="0" y="6520883"/>
            <a:ext cx="9143244" cy="336550"/>
          </a:xfrm>
          <a:prstGeom prst="rect">
            <a:avLst/>
          </a:prstGeom>
          <a:solidFill>
            <a:srgbClr val="0C0C0C"/>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7" name="Google Shape;117;p16"/>
          <p:cNvSpPr txBox="1"/>
          <p:nvPr/>
        </p:nvSpPr>
        <p:spPr>
          <a:xfrm>
            <a:off x="1701800" y="6491942"/>
            <a:ext cx="574675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ALABAMA MOUNTAIN LAKES TOURIST ASSOCIATION</a:t>
            </a:r>
            <a:endParaRPr/>
          </a:p>
        </p:txBody>
      </p:sp>
      <p:sp>
        <p:nvSpPr>
          <p:cNvPr id="118" name="Google Shape;118;p16"/>
          <p:cNvSpPr txBox="1"/>
          <p:nvPr/>
        </p:nvSpPr>
        <p:spPr>
          <a:xfrm>
            <a:off x="463550" y="67136"/>
            <a:ext cx="8229600" cy="53611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600"/>
              <a:buFont typeface="Calibri"/>
              <a:buNone/>
            </a:pPr>
            <a:r>
              <a:rPr lang="en-US" sz="3600" b="1" i="0" u="none" strike="noStrike" cap="none">
                <a:solidFill>
                  <a:schemeClr val="lt1"/>
                </a:solidFill>
                <a:latin typeface="Calibri"/>
                <a:ea typeface="Calibri"/>
                <a:cs typeface="Calibri"/>
                <a:sym typeface="Calibri"/>
              </a:rPr>
              <a:t>ECONOMIC IMPACT</a:t>
            </a:r>
            <a:endParaRPr/>
          </a:p>
        </p:txBody>
      </p:sp>
      <p:pic>
        <p:nvPicPr>
          <p:cNvPr id="119" name="Google Shape;119;p16"/>
          <p:cNvPicPr preferRelativeResize="0"/>
          <p:nvPr/>
        </p:nvPicPr>
        <p:blipFill rotWithShape="1">
          <a:blip r:embed="rId3">
            <a:alphaModFix/>
          </a:blip>
          <a:srcRect/>
          <a:stretch/>
        </p:blipFill>
        <p:spPr>
          <a:xfrm>
            <a:off x="771209" y="720104"/>
            <a:ext cx="7353287" cy="5607124"/>
          </a:xfrm>
          <a:prstGeom prst="rect">
            <a:avLst/>
          </a:prstGeom>
          <a:noFill/>
          <a:ln>
            <a:noFill/>
          </a:ln>
        </p:spPr>
      </p:pic>
    </p:spTree>
  </p:cSld>
  <p:clrMapOvr>
    <a:masterClrMapping/>
  </p:clrMapOvr>
  <p:transition spd="slow">
    <p:push dir="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52"/>
          <p:cNvSpPr/>
          <p:nvPr/>
        </p:nvSpPr>
        <p:spPr>
          <a:xfrm>
            <a:off x="0" y="0"/>
            <a:ext cx="9143100" cy="609600"/>
          </a:xfrm>
          <a:prstGeom prst="rect">
            <a:avLst/>
          </a:prstGeom>
          <a:solidFill>
            <a:srgbClr val="7030A0"/>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06" name="Google Shape;506;p52"/>
          <p:cNvSpPr/>
          <p:nvPr/>
        </p:nvSpPr>
        <p:spPr>
          <a:xfrm>
            <a:off x="0" y="6520883"/>
            <a:ext cx="9143100" cy="336600"/>
          </a:xfrm>
          <a:prstGeom prst="rect">
            <a:avLst/>
          </a:prstGeom>
          <a:solidFill>
            <a:srgbClr val="0C0C0C"/>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07" name="Google Shape;507;p52"/>
          <p:cNvSpPr txBox="1"/>
          <p:nvPr/>
        </p:nvSpPr>
        <p:spPr>
          <a:xfrm>
            <a:off x="1701800" y="6491942"/>
            <a:ext cx="5746800" cy="3693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800" b="0" i="0" u="none" strike="noStrike" cap="none">
                <a:solidFill>
                  <a:schemeClr val="lt1"/>
                </a:solidFill>
                <a:latin typeface="Calibri"/>
                <a:ea typeface="Calibri"/>
                <a:cs typeface="Calibri"/>
                <a:sym typeface="Calibri"/>
              </a:rPr>
              <a:t>ALABAMA MOUNTAIN LAKES TOURIST ASSOCIATION</a:t>
            </a:r>
            <a:endParaRPr/>
          </a:p>
        </p:txBody>
      </p:sp>
      <p:sp>
        <p:nvSpPr>
          <p:cNvPr id="508" name="Google Shape;508;p52"/>
          <p:cNvSpPr txBox="1"/>
          <p:nvPr/>
        </p:nvSpPr>
        <p:spPr>
          <a:xfrm>
            <a:off x="463550" y="67136"/>
            <a:ext cx="8229600" cy="5361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600"/>
              <a:buFont typeface="Calibri"/>
              <a:buNone/>
            </a:pPr>
            <a:r>
              <a:rPr lang="en-US" sz="3600" b="1" i="0" u="none" strike="noStrike" cap="none">
                <a:solidFill>
                  <a:schemeClr val="lt1"/>
                </a:solidFill>
                <a:latin typeface="Calibri"/>
                <a:ea typeface="Calibri"/>
                <a:cs typeface="Calibri"/>
                <a:sym typeface="Calibri"/>
              </a:rPr>
              <a:t>ADVOCACY</a:t>
            </a:r>
            <a:endParaRPr/>
          </a:p>
        </p:txBody>
      </p:sp>
      <p:sp>
        <p:nvSpPr>
          <p:cNvPr id="509" name="Google Shape;509;p52"/>
          <p:cNvSpPr txBox="1"/>
          <p:nvPr/>
        </p:nvSpPr>
        <p:spPr>
          <a:xfrm>
            <a:off x="354560" y="5569534"/>
            <a:ext cx="8407200" cy="923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rgbClr val="212121"/>
                </a:solidFill>
                <a:latin typeface="Calibri"/>
                <a:ea typeface="Calibri"/>
                <a:cs typeface="Calibri"/>
                <a:sym typeface="Calibri"/>
              </a:rPr>
              <a:t>Check given to Good Culture on behalf of </a:t>
            </a:r>
            <a:endParaRPr sz="2000" b="1">
              <a:solidFill>
                <a:srgbClr val="212121"/>
              </a:solidFill>
              <a:latin typeface="Calibri"/>
              <a:ea typeface="Calibri"/>
              <a:cs typeface="Calibri"/>
              <a:sym typeface="Calibri"/>
            </a:endParaRPr>
          </a:p>
          <a:p>
            <a:pPr marL="0" marR="0" lvl="0" indent="0" algn="ctr" rtl="0">
              <a:spcBef>
                <a:spcPts val="0"/>
              </a:spcBef>
              <a:spcAft>
                <a:spcPts val="0"/>
              </a:spcAft>
              <a:buNone/>
            </a:pPr>
            <a:r>
              <a:rPr lang="en-US" sz="2000" b="1">
                <a:solidFill>
                  <a:srgbClr val="212121"/>
                </a:solidFill>
                <a:latin typeface="Calibri"/>
                <a:ea typeface="Calibri"/>
                <a:cs typeface="Calibri"/>
                <a:sym typeface="Calibri"/>
              </a:rPr>
              <a:t>Alabama Lakes Tourist Association &amp; Flawless Delivery</a:t>
            </a:r>
            <a:endParaRPr sz="2200" b="1">
              <a:latin typeface="Calibri"/>
              <a:ea typeface="Calibri"/>
              <a:cs typeface="Calibri"/>
              <a:sym typeface="Calibri"/>
            </a:endParaRPr>
          </a:p>
          <a:p>
            <a:pPr marL="0" marR="0" lvl="0" indent="0" algn="ctr" rtl="0">
              <a:spcBef>
                <a:spcPts val="0"/>
              </a:spcBef>
              <a:spcAft>
                <a:spcPts val="0"/>
              </a:spcAft>
              <a:buNone/>
            </a:pPr>
            <a:endParaRPr/>
          </a:p>
        </p:txBody>
      </p:sp>
      <p:pic>
        <p:nvPicPr>
          <p:cNvPr id="510" name="Google Shape;510;p52"/>
          <p:cNvPicPr preferRelativeResize="0"/>
          <p:nvPr/>
        </p:nvPicPr>
        <p:blipFill>
          <a:blip r:embed="rId3">
            <a:alphaModFix/>
          </a:blip>
          <a:stretch>
            <a:fillRect/>
          </a:stretch>
        </p:blipFill>
        <p:spPr>
          <a:xfrm>
            <a:off x="2832963" y="758813"/>
            <a:ext cx="3490775" cy="4655132"/>
          </a:xfrm>
          <a:prstGeom prst="rect">
            <a:avLst/>
          </a:prstGeom>
          <a:noFill/>
          <a:ln>
            <a:noFill/>
          </a:ln>
        </p:spPr>
      </p:pic>
    </p:spTree>
  </p:cSld>
  <p:clrMapOvr>
    <a:masterClrMapping/>
  </p:clrMapOvr>
  <p:transition spd="slow">
    <p:push dir="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53"/>
          <p:cNvSpPr/>
          <p:nvPr/>
        </p:nvSpPr>
        <p:spPr>
          <a:xfrm>
            <a:off x="0" y="0"/>
            <a:ext cx="9143244" cy="609600"/>
          </a:xfrm>
          <a:prstGeom prst="rect">
            <a:avLst/>
          </a:prstGeom>
          <a:solidFill>
            <a:srgbClr val="76923C"/>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17" name="Google Shape;517;p53"/>
          <p:cNvSpPr/>
          <p:nvPr/>
        </p:nvSpPr>
        <p:spPr>
          <a:xfrm>
            <a:off x="0" y="6520883"/>
            <a:ext cx="9143244" cy="336550"/>
          </a:xfrm>
          <a:prstGeom prst="rect">
            <a:avLst/>
          </a:prstGeom>
          <a:solidFill>
            <a:srgbClr val="0C0C0C"/>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18" name="Google Shape;518;p53"/>
          <p:cNvSpPr txBox="1"/>
          <p:nvPr/>
        </p:nvSpPr>
        <p:spPr>
          <a:xfrm>
            <a:off x="1701800" y="6491942"/>
            <a:ext cx="574675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ALABAMA MOUNTAIN LAKES TOURIST ASSOCIATION</a:t>
            </a:r>
            <a:endParaRPr/>
          </a:p>
        </p:txBody>
      </p:sp>
      <p:sp>
        <p:nvSpPr>
          <p:cNvPr id="519" name="Google Shape;519;p53"/>
          <p:cNvSpPr txBox="1"/>
          <p:nvPr/>
        </p:nvSpPr>
        <p:spPr>
          <a:xfrm>
            <a:off x="463550" y="67136"/>
            <a:ext cx="8229600" cy="53611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600"/>
              <a:buFont typeface="Calibri"/>
              <a:buNone/>
            </a:pPr>
            <a:r>
              <a:rPr lang="en-US" sz="3600" b="1" i="0" u="none" strike="noStrike" cap="none">
                <a:solidFill>
                  <a:schemeClr val="lt1"/>
                </a:solidFill>
                <a:latin typeface="Calibri"/>
                <a:ea typeface="Calibri"/>
                <a:cs typeface="Calibri"/>
                <a:sym typeface="Calibri"/>
              </a:rPr>
              <a:t>AROUND THE REGION</a:t>
            </a:r>
            <a:endParaRPr/>
          </a:p>
        </p:txBody>
      </p:sp>
      <p:sp>
        <p:nvSpPr>
          <p:cNvPr id="520" name="Google Shape;520;p53"/>
          <p:cNvSpPr txBox="1"/>
          <p:nvPr/>
        </p:nvSpPr>
        <p:spPr>
          <a:xfrm>
            <a:off x="284875" y="809669"/>
            <a:ext cx="821690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i="0" u="none" strike="noStrike" cap="none">
                <a:solidFill>
                  <a:srgbClr val="000000"/>
                </a:solidFill>
                <a:latin typeface="Arial"/>
                <a:ea typeface="Arial"/>
                <a:cs typeface="Arial"/>
                <a:sym typeface="Arial"/>
              </a:rPr>
              <a:t>Florence, AL Invests in the Future of Tourism</a:t>
            </a:r>
            <a:endParaRPr sz="1800" b="0" i="0" u="none" strike="noStrike" cap="none">
              <a:solidFill>
                <a:schemeClr val="dk1"/>
              </a:solidFill>
              <a:latin typeface="Arial"/>
              <a:ea typeface="Arial"/>
              <a:cs typeface="Arial"/>
              <a:sym typeface="Arial"/>
            </a:endParaRPr>
          </a:p>
        </p:txBody>
      </p:sp>
      <p:sp>
        <p:nvSpPr>
          <p:cNvPr id="521" name="Google Shape;521;p53"/>
          <p:cNvSpPr txBox="1"/>
          <p:nvPr/>
        </p:nvSpPr>
        <p:spPr>
          <a:xfrm>
            <a:off x="376825" y="4045178"/>
            <a:ext cx="8316300" cy="2308800"/>
          </a:xfrm>
          <a:prstGeom prst="rect">
            <a:avLst/>
          </a:prstGeom>
          <a:noFill/>
          <a:ln>
            <a:noFill/>
          </a:ln>
        </p:spPr>
        <p:txBody>
          <a:bodyPr spcFirstLastPara="1" wrap="square" lIns="91425" tIns="45700" rIns="91425" bIns="45700" anchor="t" anchorCtr="0">
            <a:spAutoFit/>
          </a:bodyPr>
          <a:lstStyle/>
          <a:p>
            <a:pPr marL="457200" marR="0" lvl="0" indent="-342900" algn="l" rtl="0">
              <a:spcBef>
                <a:spcPts val="0"/>
              </a:spcBef>
              <a:spcAft>
                <a:spcPts val="0"/>
              </a:spcAft>
              <a:buClr>
                <a:srgbClr val="000000"/>
              </a:buClr>
              <a:buSzPts val="1800"/>
              <a:buFont typeface="Calibri"/>
              <a:buChar char="●"/>
            </a:pPr>
            <a:r>
              <a:rPr lang="en-US" sz="1800" i="0" u="none" strike="noStrike" cap="none">
                <a:solidFill>
                  <a:srgbClr val="000000"/>
                </a:solidFill>
                <a:latin typeface="Calibri"/>
                <a:ea typeface="Calibri"/>
                <a:cs typeface="Calibri"/>
                <a:sym typeface="Calibri"/>
              </a:rPr>
              <a:t>Civitas announced the establishment of the Florence Tourism Improvement District (FTID)</a:t>
            </a:r>
            <a:endParaRPr sz="1800">
              <a:latin typeface="Calibri"/>
              <a:ea typeface="Calibri"/>
              <a:cs typeface="Calibri"/>
              <a:sym typeface="Calibri"/>
            </a:endParaRPr>
          </a:p>
          <a:p>
            <a:pPr marL="457200" marR="0" lvl="0" indent="-342900" algn="l" rtl="0">
              <a:spcBef>
                <a:spcPts val="0"/>
              </a:spcBef>
              <a:spcAft>
                <a:spcPts val="0"/>
              </a:spcAft>
              <a:buSzPts val="1800"/>
              <a:buFont typeface="Calibri"/>
              <a:buChar char="●"/>
            </a:pPr>
            <a:r>
              <a:rPr lang="en-US" sz="1800" i="0" u="none" strike="noStrike" cap="none">
                <a:solidFill>
                  <a:srgbClr val="000000"/>
                </a:solidFill>
                <a:latin typeface="Calibri"/>
                <a:ea typeface="Calibri"/>
                <a:cs typeface="Calibri"/>
                <a:sym typeface="Calibri"/>
              </a:rPr>
              <a:t>The FTID will have an assessment rate of 4%, which will bring in an additional $1,030,539 annually </a:t>
            </a:r>
            <a:r>
              <a:rPr lang="en-US" sz="1800">
                <a:latin typeface="Calibri"/>
                <a:ea typeface="Calibri"/>
                <a:cs typeface="Calibri"/>
                <a:sym typeface="Calibri"/>
              </a:rPr>
              <a:t>for Florence/Lauderdale Tourism</a:t>
            </a:r>
            <a:endParaRPr sz="1800">
              <a:latin typeface="Calibri"/>
              <a:ea typeface="Calibri"/>
              <a:cs typeface="Calibri"/>
              <a:sym typeface="Calibri"/>
            </a:endParaRPr>
          </a:p>
          <a:p>
            <a:pPr marL="457200" marR="0" lvl="0" indent="-342900" algn="l" rtl="0">
              <a:spcBef>
                <a:spcPts val="0"/>
              </a:spcBef>
              <a:spcAft>
                <a:spcPts val="0"/>
              </a:spcAft>
              <a:buClr>
                <a:srgbClr val="000000"/>
              </a:buClr>
              <a:buSzPts val="1800"/>
              <a:buFont typeface="Calibri"/>
              <a:buChar char="●"/>
            </a:pPr>
            <a:r>
              <a:rPr lang="en-US" sz="1800" i="0">
                <a:solidFill>
                  <a:srgbClr val="000000"/>
                </a:solidFill>
                <a:latin typeface="Calibri"/>
                <a:ea typeface="Calibri"/>
                <a:cs typeface="Calibri"/>
                <a:sym typeface="Calibri"/>
              </a:rPr>
              <a:t>The FTID will deliver a variety of services aimed at promoting Florence as a prime destination, including the creation of festivals and events to attract visitors, the production of tourist-related marketing materials, and destination development projects</a:t>
            </a:r>
            <a:endParaRPr sz="1800">
              <a:solidFill>
                <a:schemeClr val="dk1"/>
              </a:solidFill>
              <a:latin typeface="Calibri"/>
              <a:ea typeface="Calibri"/>
              <a:cs typeface="Calibri"/>
              <a:sym typeface="Calibri"/>
            </a:endParaRPr>
          </a:p>
        </p:txBody>
      </p:sp>
      <p:pic>
        <p:nvPicPr>
          <p:cNvPr id="522" name="Google Shape;522;p53"/>
          <p:cNvPicPr preferRelativeResize="0"/>
          <p:nvPr/>
        </p:nvPicPr>
        <p:blipFill rotWithShape="1">
          <a:blip r:embed="rId3">
            <a:alphaModFix/>
          </a:blip>
          <a:srcRect/>
          <a:stretch/>
        </p:blipFill>
        <p:spPr>
          <a:xfrm>
            <a:off x="905376" y="1456001"/>
            <a:ext cx="7333248" cy="2444416"/>
          </a:xfrm>
          <a:prstGeom prst="rect">
            <a:avLst/>
          </a:prstGeom>
          <a:noFill/>
          <a:ln>
            <a:noFill/>
          </a:ln>
        </p:spPr>
      </p:pic>
    </p:spTree>
  </p:cSld>
  <p:clrMapOvr>
    <a:masterClrMapping/>
  </p:clrMapOvr>
  <p:transition spd="slow">
    <p:push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54"/>
          <p:cNvSpPr/>
          <p:nvPr/>
        </p:nvSpPr>
        <p:spPr>
          <a:xfrm>
            <a:off x="0" y="0"/>
            <a:ext cx="9143244" cy="609600"/>
          </a:xfrm>
          <a:prstGeom prst="rect">
            <a:avLst/>
          </a:prstGeom>
          <a:solidFill>
            <a:srgbClr val="76923C"/>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9" name="Google Shape;529;p54"/>
          <p:cNvSpPr/>
          <p:nvPr/>
        </p:nvSpPr>
        <p:spPr>
          <a:xfrm>
            <a:off x="0" y="6520883"/>
            <a:ext cx="9143244" cy="336550"/>
          </a:xfrm>
          <a:prstGeom prst="rect">
            <a:avLst/>
          </a:prstGeom>
          <a:solidFill>
            <a:srgbClr val="0C0C0C"/>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0" name="Google Shape;530;p54"/>
          <p:cNvSpPr txBox="1"/>
          <p:nvPr/>
        </p:nvSpPr>
        <p:spPr>
          <a:xfrm>
            <a:off x="1701800" y="6491942"/>
            <a:ext cx="574675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ALABAMA MOUNTAIN LAKES TOURIST ASSOCIATION</a:t>
            </a:r>
            <a:endParaRPr/>
          </a:p>
        </p:txBody>
      </p:sp>
      <p:sp>
        <p:nvSpPr>
          <p:cNvPr id="531" name="Google Shape;531;p54"/>
          <p:cNvSpPr txBox="1"/>
          <p:nvPr/>
        </p:nvSpPr>
        <p:spPr>
          <a:xfrm>
            <a:off x="463550" y="67136"/>
            <a:ext cx="8229600" cy="53611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600"/>
              <a:buFont typeface="Calibri"/>
              <a:buNone/>
            </a:pPr>
            <a:r>
              <a:rPr lang="en-US" sz="3600" b="1">
                <a:solidFill>
                  <a:schemeClr val="lt1"/>
                </a:solidFill>
                <a:latin typeface="Calibri"/>
                <a:ea typeface="Calibri"/>
                <a:cs typeface="Calibri"/>
                <a:sym typeface="Calibri"/>
              </a:rPr>
              <a:t>AROUND THE REGION</a:t>
            </a:r>
            <a:endParaRPr/>
          </a:p>
        </p:txBody>
      </p:sp>
      <p:sp>
        <p:nvSpPr>
          <p:cNvPr id="532" name="Google Shape;532;p54"/>
          <p:cNvSpPr txBox="1"/>
          <p:nvPr/>
        </p:nvSpPr>
        <p:spPr>
          <a:xfrm>
            <a:off x="3994485" y="838457"/>
            <a:ext cx="4698666" cy="36933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Arial"/>
                <a:ea typeface="Arial"/>
                <a:cs typeface="Arial"/>
                <a:sym typeface="Arial"/>
              </a:rPr>
              <a:t>Tami Reist featured in Alabama Magazine</a:t>
            </a:r>
            <a:endParaRPr/>
          </a:p>
          <a:p>
            <a:pPr marL="0" marR="0" lvl="0" indent="0" algn="ctr" rtl="0">
              <a:spcBef>
                <a:spcPts val="0"/>
              </a:spcBef>
              <a:spcAft>
                <a:spcPts val="0"/>
              </a:spcAft>
              <a:buNone/>
            </a:pPr>
            <a:r>
              <a:rPr lang="en-US" sz="1800">
                <a:solidFill>
                  <a:schemeClr val="dk1"/>
                </a:solidFill>
                <a:latin typeface="Arial"/>
                <a:ea typeface="Arial"/>
                <a:cs typeface="Arial"/>
                <a:sym typeface="Arial"/>
              </a:rPr>
              <a:t>“</a:t>
            </a:r>
            <a:r>
              <a:rPr lang="en-US" sz="1800" b="0" i="1">
                <a:solidFill>
                  <a:srgbClr val="050505"/>
                </a:solidFill>
                <a:latin typeface="Arial"/>
                <a:ea typeface="Arial"/>
                <a:cs typeface="Arial"/>
                <a:sym typeface="Arial"/>
              </a:rPr>
              <a:t>If there was a cheerleading squad for all things North Alabama, Tami Reist would be the leader. In a way, she already is, in her capacity as president and CEO of the Alabama Mountain Lakes Tourism Association, which represents 16 counties in the northern half of the state and generates more than $4.3 billion in travel expenditures annually. The Decatur native has 40 years of experience in the tourism and hospitality industry.”</a:t>
            </a:r>
            <a:endParaRPr/>
          </a:p>
          <a:p>
            <a:pPr marL="0" marR="0" lvl="0" indent="0" algn="ctr" rtl="0">
              <a:spcBef>
                <a:spcPts val="0"/>
              </a:spcBef>
              <a:spcAft>
                <a:spcPts val="0"/>
              </a:spcAft>
              <a:buNone/>
            </a:pPr>
            <a:r>
              <a:rPr lang="en-US" sz="1800" b="1">
                <a:solidFill>
                  <a:srgbClr val="050505"/>
                </a:solidFill>
                <a:latin typeface="Arial"/>
                <a:ea typeface="Arial"/>
                <a:cs typeface="Arial"/>
                <a:sym typeface="Arial"/>
              </a:rPr>
              <a:t>Scan for article:</a:t>
            </a:r>
            <a:endParaRPr sz="1800" b="1">
              <a:solidFill>
                <a:schemeClr val="dk1"/>
              </a:solidFill>
              <a:latin typeface="Arial"/>
              <a:ea typeface="Arial"/>
              <a:cs typeface="Arial"/>
              <a:sym typeface="Arial"/>
            </a:endParaRPr>
          </a:p>
        </p:txBody>
      </p:sp>
      <p:pic>
        <p:nvPicPr>
          <p:cNvPr id="533" name="Google Shape;533;p54"/>
          <p:cNvPicPr preferRelativeResize="0"/>
          <p:nvPr/>
        </p:nvPicPr>
        <p:blipFill rotWithShape="1">
          <a:blip r:embed="rId3">
            <a:alphaModFix/>
          </a:blip>
          <a:srcRect/>
          <a:stretch/>
        </p:blipFill>
        <p:spPr>
          <a:xfrm>
            <a:off x="240632" y="838457"/>
            <a:ext cx="3527461" cy="4829037"/>
          </a:xfrm>
          <a:prstGeom prst="rect">
            <a:avLst/>
          </a:prstGeom>
          <a:noFill/>
          <a:ln>
            <a:noFill/>
          </a:ln>
        </p:spPr>
      </p:pic>
      <p:pic>
        <p:nvPicPr>
          <p:cNvPr id="534" name="Google Shape;534;p54"/>
          <p:cNvPicPr preferRelativeResize="0"/>
          <p:nvPr/>
        </p:nvPicPr>
        <p:blipFill rotWithShape="1">
          <a:blip r:embed="rId4">
            <a:alphaModFix/>
          </a:blip>
          <a:srcRect/>
          <a:stretch/>
        </p:blipFill>
        <p:spPr>
          <a:xfrm>
            <a:off x="5120643" y="4147985"/>
            <a:ext cx="2327907" cy="2337607"/>
          </a:xfrm>
          <a:prstGeom prst="rect">
            <a:avLst/>
          </a:prstGeom>
          <a:noFill/>
          <a:ln>
            <a:noFill/>
          </a:ln>
        </p:spPr>
      </p:pic>
    </p:spTree>
  </p:cSld>
  <p:clrMapOvr>
    <a:masterClrMapping/>
  </p:clrMapOvr>
  <p:transition spd="slow">
    <p:push dir="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55"/>
          <p:cNvSpPr/>
          <p:nvPr/>
        </p:nvSpPr>
        <p:spPr>
          <a:xfrm>
            <a:off x="0" y="0"/>
            <a:ext cx="9143244" cy="609600"/>
          </a:xfrm>
          <a:prstGeom prst="rect">
            <a:avLst/>
          </a:prstGeom>
          <a:solidFill>
            <a:srgbClr val="76923C"/>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1" name="Google Shape;541;p55"/>
          <p:cNvSpPr/>
          <p:nvPr/>
        </p:nvSpPr>
        <p:spPr>
          <a:xfrm>
            <a:off x="0" y="6520883"/>
            <a:ext cx="9143244" cy="336550"/>
          </a:xfrm>
          <a:prstGeom prst="rect">
            <a:avLst/>
          </a:prstGeom>
          <a:solidFill>
            <a:srgbClr val="0C0C0C"/>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2" name="Google Shape;542;p55"/>
          <p:cNvSpPr txBox="1"/>
          <p:nvPr/>
        </p:nvSpPr>
        <p:spPr>
          <a:xfrm>
            <a:off x="1701800" y="6491942"/>
            <a:ext cx="574675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ALABAMA MOUNTAIN LAKES TOURIST ASSOCIATION</a:t>
            </a:r>
            <a:endParaRPr/>
          </a:p>
        </p:txBody>
      </p:sp>
      <p:sp>
        <p:nvSpPr>
          <p:cNvPr id="543" name="Google Shape;543;p55"/>
          <p:cNvSpPr txBox="1"/>
          <p:nvPr/>
        </p:nvSpPr>
        <p:spPr>
          <a:xfrm>
            <a:off x="463550" y="67136"/>
            <a:ext cx="8229600" cy="53611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600"/>
              <a:buFont typeface="Calibri"/>
              <a:buNone/>
            </a:pPr>
            <a:r>
              <a:rPr lang="en-US" sz="3600" b="1">
                <a:solidFill>
                  <a:schemeClr val="lt1"/>
                </a:solidFill>
                <a:latin typeface="Calibri"/>
                <a:ea typeface="Calibri"/>
                <a:cs typeface="Calibri"/>
                <a:sym typeface="Calibri"/>
              </a:rPr>
              <a:t>AROUND THE REGION</a:t>
            </a:r>
            <a:endParaRPr/>
          </a:p>
        </p:txBody>
      </p:sp>
      <p:pic>
        <p:nvPicPr>
          <p:cNvPr id="544" name="Google Shape;544;p55"/>
          <p:cNvPicPr preferRelativeResize="0"/>
          <p:nvPr/>
        </p:nvPicPr>
        <p:blipFill rotWithShape="1">
          <a:blip r:embed="rId3">
            <a:alphaModFix/>
          </a:blip>
          <a:srcRect/>
          <a:stretch/>
        </p:blipFill>
        <p:spPr>
          <a:xfrm>
            <a:off x="1639135" y="900613"/>
            <a:ext cx="5865729" cy="4399297"/>
          </a:xfrm>
          <a:prstGeom prst="rect">
            <a:avLst/>
          </a:prstGeom>
          <a:noFill/>
          <a:ln>
            <a:noFill/>
          </a:ln>
        </p:spPr>
      </p:pic>
      <p:sp>
        <p:nvSpPr>
          <p:cNvPr id="545" name="Google Shape;545;p55"/>
          <p:cNvSpPr txBox="1"/>
          <p:nvPr/>
        </p:nvSpPr>
        <p:spPr>
          <a:xfrm>
            <a:off x="354560" y="5677821"/>
            <a:ext cx="84072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Calibri"/>
                <a:ea typeface="Calibri"/>
                <a:cs typeface="Calibri"/>
                <a:sym typeface="Calibri"/>
              </a:rPr>
              <a:t>AMLA attends </a:t>
            </a:r>
            <a:r>
              <a:rPr lang="en-US" sz="1800" b="1" i="0">
                <a:solidFill>
                  <a:srgbClr val="050505"/>
                </a:solidFill>
                <a:latin typeface="Arial"/>
                <a:ea typeface="Arial"/>
                <a:cs typeface="Arial"/>
                <a:sym typeface="Arial"/>
              </a:rPr>
              <a:t>Athens-Limestone Chamber</a:t>
            </a:r>
            <a:r>
              <a:rPr lang="en-US" sz="1800" b="1">
                <a:solidFill>
                  <a:srgbClr val="050505"/>
                </a:solidFill>
              </a:rPr>
              <a:t>’s Black and White Gala</a:t>
            </a:r>
            <a:endParaRPr/>
          </a:p>
          <a:p>
            <a:pPr marL="0" marR="0" lvl="0" indent="0" algn="ctr" rtl="0">
              <a:spcBef>
                <a:spcPts val="0"/>
              </a:spcBef>
              <a:spcAft>
                <a:spcPts val="0"/>
              </a:spcAft>
              <a:buNone/>
            </a:pPr>
            <a:r>
              <a:rPr lang="en-US" sz="1800">
                <a:solidFill>
                  <a:schemeClr val="dk1"/>
                </a:solidFill>
                <a:latin typeface="Calibri"/>
                <a:ea typeface="Calibri"/>
                <a:cs typeface="Calibri"/>
                <a:sym typeface="Calibri"/>
              </a:rPr>
              <a:t>April 25, 2024, Athens, AL</a:t>
            </a:r>
            <a:endParaRPr/>
          </a:p>
        </p:txBody>
      </p:sp>
    </p:spTree>
  </p:cSld>
  <p:clrMapOvr>
    <a:masterClrMapping/>
  </p:clrMapOvr>
  <p:transition spd="slow">
    <p:push dir="r"/>
  </p:transition>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Shape 549"/>
        <p:cNvGrpSpPr/>
        <p:nvPr/>
      </p:nvGrpSpPr>
      <p:grpSpPr>
        <a:xfrm>
          <a:off x="0" y="0"/>
          <a:ext cx="0" cy="0"/>
          <a:chOff x="0" y="0"/>
          <a:chExt cx="0" cy="0"/>
        </a:xfrm>
      </p:grpSpPr>
      <p:sp>
        <p:nvSpPr>
          <p:cNvPr id="550" name="Google Shape;550;p56"/>
          <p:cNvSpPr/>
          <p:nvPr/>
        </p:nvSpPr>
        <p:spPr>
          <a:xfrm>
            <a:off x="0" y="0"/>
            <a:ext cx="9143244" cy="609600"/>
          </a:xfrm>
          <a:prstGeom prst="rect">
            <a:avLst/>
          </a:prstGeom>
          <a:solidFill>
            <a:srgbClr val="205867"/>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51" name="Google Shape;551;p56"/>
          <p:cNvSpPr txBox="1"/>
          <p:nvPr/>
        </p:nvSpPr>
        <p:spPr>
          <a:xfrm>
            <a:off x="463550" y="67136"/>
            <a:ext cx="8229600" cy="53611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600"/>
              <a:buFont typeface="Calibri"/>
              <a:buNone/>
            </a:pPr>
            <a:r>
              <a:rPr lang="en-US" sz="3600" b="1">
                <a:solidFill>
                  <a:schemeClr val="lt1"/>
                </a:solidFill>
                <a:latin typeface="Calibri"/>
                <a:ea typeface="Calibri"/>
                <a:cs typeface="Calibri"/>
                <a:sym typeface="Calibri"/>
              </a:rPr>
              <a:t>APRIL PRESIDENT’S REPORT</a:t>
            </a:r>
            <a:endParaRPr/>
          </a:p>
        </p:txBody>
      </p:sp>
      <p:sp>
        <p:nvSpPr>
          <p:cNvPr id="552" name="Google Shape;552;p56"/>
          <p:cNvSpPr txBox="1"/>
          <p:nvPr/>
        </p:nvSpPr>
        <p:spPr>
          <a:xfrm>
            <a:off x="4571622" y="676736"/>
            <a:ext cx="4458900" cy="4725300"/>
          </a:xfrm>
          <a:prstGeom prst="rect">
            <a:avLst/>
          </a:prstGeom>
          <a:noFill/>
          <a:ln>
            <a:noFill/>
          </a:ln>
        </p:spPr>
        <p:txBody>
          <a:bodyPr spcFirstLastPara="1" wrap="square" lIns="91425" tIns="45700" rIns="91425" bIns="45700" anchor="t" anchorCtr="0">
            <a:spAutoFit/>
          </a:bodyPr>
          <a:lstStyle/>
          <a:p>
            <a:pPr marL="457200" marR="0" lvl="0" indent="0" algn="l" rtl="0">
              <a:spcBef>
                <a:spcPts val="0"/>
              </a:spcBef>
              <a:spcAft>
                <a:spcPts val="0"/>
              </a:spcAft>
              <a:buNone/>
            </a:pPr>
            <a:endParaRPr>
              <a:latin typeface="Calibri"/>
              <a:ea typeface="Calibri"/>
              <a:cs typeface="Calibri"/>
              <a:sym typeface="Calibri"/>
            </a:endParaRPr>
          </a:p>
          <a:p>
            <a:pPr marL="457200" marR="0" lvl="0" indent="-311150" algn="l" rtl="0">
              <a:spcBef>
                <a:spcPts val="0"/>
              </a:spcBef>
              <a:spcAft>
                <a:spcPts val="0"/>
              </a:spcAft>
              <a:buClr>
                <a:srgbClr val="000000"/>
              </a:buClr>
              <a:buSzPts val="1300"/>
              <a:buFont typeface="Calibri"/>
              <a:buChar char="●"/>
            </a:pPr>
            <a:r>
              <a:rPr lang="en-US" sz="1300">
                <a:solidFill>
                  <a:srgbClr val="000000"/>
                </a:solidFill>
                <a:latin typeface="Calibri"/>
                <a:ea typeface="Calibri"/>
                <a:cs typeface="Calibri"/>
                <a:sym typeface="Calibri"/>
              </a:rPr>
              <a:t>Thereasa Hulgan has finalized the North Alabama Film Commission board. The first meeting with be April 23</a:t>
            </a:r>
            <a:r>
              <a:rPr lang="en-US" sz="1300" baseline="30000">
                <a:solidFill>
                  <a:srgbClr val="000000"/>
                </a:solidFill>
                <a:latin typeface="Calibri"/>
                <a:ea typeface="Calibri"/>
                <a:cs typeface="Calibri"/>
                <a:sym typeface="Calibri"/>
              </a:rPr>
              <a:t>rd</a:t>
            </a:r>
            <a:r>
              <a:rPr lang="en-US" sz="1300">
                <a:solidFill>
                  <a:srgbClr val="000000"/>
                </a:solidFill>
                <a:latin typeface="Calibri"/>
                <a:ea typeface="Calibri"/>
                <a:cs typeface="Calibri"/>
                <a:sym typeface="Calibri"/>
              </a:rPr>
              <a:t> following the AMLA quarterly board meeting to be held in Scottsboro.</a:t>
            </a:r>
            <a:endParaRPr sz="1300">
              <a:latin typeface="Calibri"/>
              <a:ea typeface="Calibri"/>
              <a:cs typeface="Calibri"/>
              <a:sym typeface="Calibri"/>
            </a:endParaRPr>
          </a:p>
          <a:p>
            <a:pPr marL="457200" marR="0" lvl="0" indent="0" algn="l" rtl="0">
              <a:spcBef>
                <a:spcPts val="0"/>
              </a:spcBef>
              <a:spcAft>
                <a:spcPts val="0"/>
              </a:spcAft>
              <a:buNone/>
            </a:pPr>
            <a:endParaRPr sz="1300">
              <a:latin typeface="Calibri"/>
              <a:ea typeface="Calibri"/>
              <a:cs typeface="Calibri"/>
              <a:sym typeface="Calibri"/>
            </a:endParaRPr>
          </a:p>
          <a:p>
            <a:pPr marL="457200" marR="0" lvl="0" indent="-311150" algn="l" rtl="0">
              <a:spcBef>
                <a:spcPts val="0"/>
              </a:spcBef>
              <a:spcAft>
                <a:spcPts val="0"/>
              </a:spcAft>
              <a:buClr>
                <a:srgbClr val="000000"/>
              </a:buClr>
              <a:buSzPts val="1300"/>
              <a:buFont typeface="Calibri"/>
              <a:buChar char="●"/>
            </a:pPr>
            <a:r>
              <a:rPr lang="en-US" sz="1300">
                <a:solidFill>
                  <a:srgbClr val="000000"/>
                </a:solidFill>
                <a:latin typeface="Calibri"/>
                <a:ea typeface="Calibri"/>
                <a:cs typeface="Calibri"/>
                <a:sym typeface="Calibri"/>
              </a:rPr>
              <a:t>We are working with Pam Shaheen on our upcoming Golf Fam.  We have it scheduled for September 16</a:t>
            </a:r>
            <a:r>
              <a:rPr lang="en-US" sz="1300" baseline="30000">
                <a:solidFill>
                  <a:srgbClr val="000000"/>
                </a:solidFill>
                <a:latin typeface="Calibri"/>
                <a:ea typeface="Calibri"/>
                <a:cs typeface="Calibri"/>
                <a:sym typeface="Calibri"/>
              </a:rPr>
              <a:t>th</a:t>
            </a:r>
            <a:r>
              <a:rPr lang="en-US" sz="1300">
                <a:solidFill>
                  <a:srgbClr val="000000"/>
                </a:solidFill>
                <a:latin typeface="Calibri"/>
                <a:ea typeface="Calibri"/>
                <a:cs typeface="Calibri"/>
                <a:sym typeface="Calibri"/>
              </a:rPr>
              <a:t>-20</a:t>
            </a:r>
            <a:r>
              <a:rPr lang="en-US" sz="1300" baseline="30000">
                <a:solidFill>
                  <a:srgbClr val="000000"/>
                </a:solidFill>
                <a:latin typeface="Calibri"/>
                <a:ea typeface="Calibri"/>
                <a:cs typeface="Calibri"/>
                <a:sym typeface="Calibri"/>
              </a:rPr>
              <a:t>th</a:t>
            </a:r>
            <a:r>
              <a:rPr lang="en-US" sz="1300">
                <a:solidFill>
                  <a:srgbClr val="000000"/>
                </a:solidFill>
                <a:latin typeface="Calibri"/>
                <a:ea typeface="Calibri"/>
                <a:cs typeface="Calibri"/>
                <a:sym typeface="Calibri"/>
              </a:rPr>
              <a:t>.  We will be playing at The General at Joe Wheeler State Park, RTJ Golf Trail at The Shoals, Gunter’s Landing in Guntersville, Goose Pond Colony Course in Scottsboro and RTJ at Hampton Cove in Huntsville.</a:t>
            </a:r>
            <a:endParaRPr sz="1300">
              <a:latin typeface="Calibri"/>
              <a:ea typeface="Calibri"/>
              <a:cs typeface="Calibri"/>
              <a:sym typeface="Calibri"/>
            </a:endParaRPr>
          </a:p>
          <a:p>
            <a:pPr marL="457200" marR="0" lvl="0" indent="0" algn="l" rtl="0">
              <a:spcBef>
                <a:spcPts val="0"/>
              </a:spcBef>
              <a:spcAft>
                <a:spcPts val="0"/>
              </a:spcAft>
              <a:buNone/>
            </a:pPr>
            <a:endParaRPr sz="1300">
              <a:latin typeface="Calibri"/>
              <a:ea typeface="Calibri"/>
              <a:cs typeface="Calibri"/>
              <a:sym typeface="Calibri"/>
            </a:endParaRPr>
          </a:p>
          <a:p>
            <a:pPr marL="457200" marR="0" lvl="0" indent="-311150" algn="l" rtl="0">
              <a:spcBef>
                <a:spcPts val="0"/>
              </a:spcBef>
              <a:spcAft>
                <a:spcPts val="0"/>
              </a:spcAft>
              <a:buClr>
                <a:srgbClr val="000000"/>
              </a:buClr>
              <a:buSzPts val="1300"/>
              <a:buFont typeface="Calibri"/>
              <a:buChar char="●"/>
            </a:pPr>
            <a:r>
              <a:rPr lang="en-US" sz="1300">
                <a:solidFill>
                  <a:srgbClr val="000000"/>
                </a:solidFill>
                <a:latin typeface="Calibri"/>
                <a:ea typeface="Calibri"/>
                <a:cs typeface="Calibri"/>
                <a:sym typeface="Calibri"/>
              </a:rPr>
              <a:t>Continue working on our Welcome Center Fam.  We have it scheduled for August 26</a:t>
            </a:r>
            <a:r>
              <a:rPr lang="en-US" sz="1300" baseline="30000">
                <a:solidFill>
                  <a:srgbClr val="000000"/>
                </a:solidFill>
                <a:latin typeface="Calibri"/>
                <a:ea typeface="Calibri"/>
                <a:cs typeface="Calibri"/>
                <a:sym typeface="Calibri"/>
              </a:rPr>
              <a:t>th</a:t>
            </a:r>
            <a:r>
              <a:rPr lang="en-US" sz="1300">
                <a:solidFill>
                  <a:srgbClr val="000000"/>
                </a:solidFill>
                <a:latin typeface="Calibri"/>
                <a:ea typeface="Calibri"/>
                <a:cs typeface="Calibri"/>
                <a:sym typeface="Calibri"/>
              </a:rPr>
              <a:t> – 30</a:t>
            </a:r>
            <a:r>
              <a:rPr lang="en-US" sz="1300" baseline="30000">
                <a:solidFill>
                  <a:srgbClr val="000000"/>
                </a:solidFill>
                <a:latin typeface="Calibri"/>
                <a:ea typeface="Calibri"/>
                <a:cs typeface="Calibri"/>
                <a:sym typeface="Calibri"/>
              </a:rPr>
              <a:t>th</a:t>
            </a:r>
            <a:r>
              <a:rPr lang="en-US" sz="1300">
                <a:solidFill>
                  <a:srgbClr val="000000"/>
                </a:solidFill>
                <a:latin typeface="Calibri"/>
                <a:ea typeface="Calibri"/>
                <a:cs typeface="Calibri"/>
                <a:sym typeface="Calibri"/>
              </a:rPr>
              <a:t>.</a:t>
            </a:r>
            <a:endParaRPr sz="1300">
              <a:latin typeface="Calibri"/>
              <a:ea typeface="Calibri"/>
              <a:cs typeface="Calibri"/>
              <a:sym typeface="Calibri"/>
            </a:endParaRPr>
          </a:p>
          <a:p>
            <a:pPr marL="457200" marR="0" lvl="0" indent="0" algn="l" rtl="0">
              <a:spcBef>
                <a:spcPts val="0"/>
              </a:spcBef>
              <a:spcAft>
                <a:spcPts val="0"/>
              </a:spcAft>
              <a:buNone/>
            </a:pPr>
            <a:endParaRPr sz="1300">
              <a:latin typeface="Calibri"/>
              <a:ea typeface="Calibri"/>
              <a:cs typeface="Calibri"/>
              <a:sym typeface="Calibri"/>
            </a:endParaRPr>
          </a:p>
          <a:p>
            <a:pPr marL="457200" marR="0" lvl="0" indent="-311150" algn="l" rtl="0">
              <a:spcBef>
                <a:spcPts val="0"/>
              </a:spcBef>
              <a:spcAft>
                <a:spcPts val="0"/>
              </a:spcAft>
              <a:buClr>
                <a:srgbClr val="000000"/>
              </a:buClr>
              <a:buSzPts val="1300"/>
              <a:buFont typeface="Calibri"/>
              <a:buChar char="●"/>
            </a:pPr>
            <a:r>
              <a:rPr lang="en-US" sz="1300">
                <a:solidFill>
                  <a:srgbClr val="000000"/>
                </a:solidFill>
                <a:latin typeface="Calibri"/>
                <a:ea typeface="Calibri"/>
                <a:cs typeface="Calibri"/>
                <a:sym typeface="Calibri"/>
              </a:rPr>
              <a:t>Reviewed the membership report.</a:t>
            </a:r>
            <a:endParaRPr sz="1300">
              <a:solidFill>
                <a:srgbClr val="000000"/>
              </a:solidFill>
              <a:latin typeface="Calibri"/>
              <a:ea typeface="Calibri"/>
              <a:cs typeface="Calibri"/>
              <a:sym typeface="Calibri"/>
            </a:endParaRPr>
          </a:p>
          <a:p>
            <a:pPr marL="171450" marR="0" lvl="0" indent="-101600" algn="l" rtl="0">
              <a:spcBef>
                <a:spcPts val="0"/>
              </a:spcBef>
              <a:spcAft>
                <a:spcPts val="0"/>
              </a:spcAft>
              <a:buClr>
                <a:schemeClr val="dk1"/>
              </a:buClr>
              <a:buSzPts val="1100"/>
              <a:buFont typeface="Arial"/>
              <a:buNone/>
            </a:pPr>
            <a:endParaRPr sz="1300">
              <a:solidFill>
                <a:schemeClr val="dk1"/>
              </a:solidFill>
              <a:latin typeface="Calibri"/>
              <a:ea typeface="Calibri"/>
              <a:cs typeface="Calibri"/>
              <a:sym typeface="Calibri"/>
            </a:endParaRPr>
          </a:p>
          <a:p>
            <a:pPr marL="171450" marR="0" lvl="0" indent="-101600" algn="l" rtl="0">
              <a:spcBef>
                <a:spcPts val="0"/>
              </a:spcBef>
              <a:spcAft>
                <a:spcPts val="0"/>
              </a:spcAft>
              <a:buClr>
                <a:schemeClr val="dk1"/>
              </a:buClr>
              <a:buSzPts val="1100"/>
              <a:buFont typeface="Arial"/>
              <a:buNone/>
            </a:pPr>
            <a:endParaRPr sz="1100">
              <a:solidFill>
                <a:schemeClr val="dk1"/>
              </a:solidFill>
              <a:latin typeface="Calibri"/>
              <a:ea typeface="Calibri"/>
              <a:cs typeface="Calibri"/>
              <a:sym typeface="Calibri"/>
            </a:endParaRPr>
          </a:p>
          <a:p>
            <a:pPr marL="171450" marR="0" lvl="0" indent="-101600" algn="l" rtl="0">
              <a:spcBef>
                <a:spcPts val="0"/>
              </a:spcBef>
              <a:spcAft>
                <a:spcPts val="0"/>
              </a:spcAft>
              <a:buClr>
                <a:schemeClr val="dk1"/>
              </a:buClr>
              <a:buSzPts val="1100"/>
              <a:buFont typeface="Arial"/>
              <a:buNone/>
            </a:pPr>
            <a:endParaRPr sz="1100">
              <a:solidFill>
                <a:schemeClr val="dk1"/>
              </a:solidFill>
              <a:latin typeface="Calibri"/>
              <a:ea typeface="Calibri"/>
              <a:cs typeface="Calibri"/>
              <a:sym typeface="Calibri"/>
            </a:endParaRPr>
          </a:p>
          <a:p>
            <a:pPr marL="171450" marR="0" lvl="0" indent="-101600" algn="l" rtl="0">
              <a:spcBef>
                <a:spcPts val="0"/>
              </a:spcBef>
              <a:spcAft>
                <a:spcPts val="0"/>
              </a:spcAft>
              <a:buClr>
                <a:schemeClr val="dk1"/>
              </a:buClr>
              <a:buSzPts val="1100"/>
              <a:buFont typeface="Arial"/>
              <a:buNone/>
            </a:pPr>
            <a:endParaRPr sz="1100">
              <a:solidFill>
                <a:schemeClr val="dk1"/>
              </a:solidFill>
              <a:latin typeface="Calibri"/>
              <a:ea typeface="Calibri"/>
              <a:cs typeface="Calibri"/>
              <a:sym typeface="Calibri"/>
            </a:endParaRPr>
          </a:p>
          <a:p>
            <a:pPr marL="171450" marR="0" lvl="0" indent="-101600" algn="l" rtl="0">
              <a:spcBef>
                <a:spcPts val="0"/>
              </a:spcBef>
              <a:spcAft>
                <a:spcPts val="0"/>
              </a:spcAft>
              <a:buClr>
                <a:schemeClr val="dk1"/>
              </a:buClr>
              <a:buSzPts val="1100"/>
              <a:buFont typeface="Arial"/>
              <a:buNone/>
            </a:pPr>
            <a:endParaRPr sz="1100">
              <a:solidFill>
                <a:schemeClr val="dk1"/>
              </a:solidFill>
              <a:latin typeface="Calibri"/>
              <a:ea typeface="Calibri"/>
              <a:cs typeface="Calibri"/>
              <a:sym typeface="Calibri"/>
            </a:endParaRPr>
          </a:p>
          <a:p>
            <a:pPr marL="171450" marR="0" lvl="0" indent="-101600" algn="l" rtl="0">
              <a:spcBef>
                <a:spcPts val="0"/>
              </a:spcBef>
              <a:spcAft>
                <a:spcPts val="0"/>
              </a:spcAft>
              <a:buClr>
                <a:schemeClr val="dk1"/>
              </a:buClr>
              <a:buSzPts val="1100"/>
              <a:buFont typeface="Arial"/>
              <a:buNone/>
            </a:pPr>
            <a:endParaRPr sz="1100">
              <a:solidFill>
                <a:schemeClr val="dk1"/>
              </a:solidFill>
              <a:latin typeface="Calibri"/>
              <a:ea typeface="Calibri"/>
              <a:cs typeface="Calibri"/>
              <a:sym typeface="Calibri"/>
            </a:endParaRPr>
          </a:p>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553" name="Google Shape;553;p56"/>
          <p:cNvSpPr txBox="1"/>
          <p:nvPr/>
        </p:nvSpPr>
        <p:spPr>
          <a:xfrm>
            <a:off x="258425" y="797323"/>
            <a:ext cx="4260600" cy="5895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00" b="1">
                <a:solidFill>
                  <a:schemeClr val="dk1"/>
                </a:solidFill>
                <a:latin typeface="Calibri"/>
                <a:ea typeface="Calibri"/>
                <a:cs typeface="Calibri"/>
                <a:sym typeface="Calibri"/>
              </a:rPr>
              <a:t>MEMBER SERVICES</a:t>
            </a:r>
            <a:endParaRPr sz="1300">
              <a:solidFill>
                <a:schemeClr val="dk1"/>
              </a:solidFill>
              <a:latin typeface="Calibri"/>
              <a:ea typeface="Calibri"/>
              <a:cs typeface="Calibri"/>
              <a:sym typeface="Calibri"/>
            </a:endParaRPr>
          </a:p>
          <a:p>
            <a:pPr marL="457200" marR="0" lvl="0" indent="-311150" algn="l" rtl="0">
              <a:spcBef>
                <a:spcPts val="0"/>
              </a:spcBef>
              <a:spcAft>
                <a:spcPts val="0"/>
              </a:spcAft>
              <a:buClr>
                <a:srgbClr val="000000"/>
              </a:buClr>
              <a:buSzPts val="1300"/>
              <a:buFont typeface="Calibri"/>
              <a:buChar char="●"/>
            </a:pPr>
            <a:r>
              <a:rPr lang="en-US" sz="1300">
                <a:solidFill>
                  <a:srgbClr val="000000"/>
                </a:solidFill>
                <a:latin typeface="Calibri"/>
                <a:ea typeface="Calibri"/>
                <a:cs typeface="Calibri"/>
                <a:sym typeface="Calibri"/>
              </a:rPr>
              <a:t>Met with our Membership Services Team (drivers) and discussed several topics about their job.  Thereasa, Angie and Penne also attended the meeting.  </a:t>
            </a:r>
            <a:endParaRPr sz="1300">
              <a:latin typeface="Calibri"/>
              <a:ea typeface="Calibri"/>
              <a:cs typeface="Calibri"/>
              <a:sym typeface="Calibri"/>
            </a:endParaRPr>
          </a:p>
          <a:p>
            <a:pPr marL="457200" marR="0" lvl="0" indent="0" algn="l" rtl="0">
              <a:spcBef>
                <a:spcPts val="0"/>
              </a:spcBef>
              <a:spcAft>
                <a:spcPts val="0"/>
              </a:spcAft>
              <a:buNone/>
            </a:pPr>
            <a:endParaRPr sz="1300">
              <a:latin typeface="Calibri"/>
              <a:ea typeface="Calibri"/>
              <a:cs typeface="Calibri"/>
              <a:sym typeface="Calibri"/>
            </a:endParaRPr>
          </a:p>
          <a:p>
            <a:pPr marL="457200" marR="0" lvl="0" indent="-311150" algn="l" rtl="0">
              <a:spcBef>
                <a:spcPts val="0"/>
              </a:spcBef>
              <a:spcAft>
                <a:spcPts val="0"/>
              </a:spcAft>
              <a:buClr>
                <a:srgbClr val="000000"/>
              </a:buClr>
              <a:buSzPts val="1300"/>
              <a:buFont typeface="Calibri"/>
              <a:buChar char="●"/>
            </a:pPr>
            <a:r>
              <a:rPr lang="en-US" sz="1300">
                <a:solidFill>
                  <a:srgbClr val="000000"/>
                </a:solidFill>
                <a:latin typeface="Calibri"/>
                <a:ea typeface="Calibri"/>
                <a:cs typeface="Calibri"/>
                <a:sym typeface="Calibri"/>
              </a:rPr>
              <a:t>The ARC and The Appalachian Gateway Communities Initiative 2024 Training and Funding event was amazing.  We worked with the event planner on the meeting which was held in Decatur, Alabama at The Doubletree by Hilton April 15</a:t>
            </a:r>
            <a:r>
              <a:rPr lang="en-US" sz="1300" baseline="30000">
                <a:solidFill>
                  <a:srgbClr val="000000"/>
                </a:solidFill>
                <a:latin typeface="Calibri"/>
                <a:ea typeface="Calibri"/>
                <a:cs typeface="Calibri"/>
                <a:sym typeface="Calibri"/>
              </a:rPr>
              <a:t>th</a:t>
            </a:r>
            <a:r>
              <a:rPr lang="en-US" sz="1300">
                <a:solidFill>
                  <a:srgbClr val="000000"/>
                </a:solidFill>
                <a:latin typeface="Calibri"/>
                <a:ea typeface="Calibri"/>
                <a:cs typeface="Calibri"/>
                <a:sym typeface="Calibri"/>
              </a:rPr>
              <a:t> – 18</a:t>
            </a:r>
            <a:r>
              <a:rPr lang="en-US" sz="1300" baseline="30000">
                <a:solidFill>
                  <a:srgbClr val="000000"/>
                </a:solidFill>
                <a:latin typeface="Calibri"/>
                <a:ea typeface="Calibri"/>
                <a:cs typeface="Calibri"/>
                <a:sym typeface="Calibri"/>
              </a:rPr>
              <a:t>th</a:t>
            </a:r>
            <a:r>
              <a:rPr lang="en-US" sz="1300">
                <a:solidFill>
                  <a:srgbClr val="000000"/>
                </a:solidFill>
                <a:latin typeface="Calibri"/>
                <a:ea typeface="Calibri"/>
                <a:cs typeface="Calibri"/>
                <a:sym typeface="Calibri"/>
              </a:rPr>
              <a:t>. We incorporated Morgan, Lawrence and Limestone counties in our excursions.  We had 55 people attend the meeting. We have received great feedback on the event.</a:t>
            </a:r>
            <a:endParaRPr sz="1300">
              <a:latin typeface="Calibri"/>
              <a:ea typeface="Calibri"/>
              <a:cs typeface="Calibri"/>
              <a:sym typeface="Calibri"/>
            </a:endParaRPr>
          </a:p>
          <a:p>
            <a:pPr marL="457200" marR="0" lvl="0" indent="0" algn="l" rtl="0">
              <a:spcBef>
                <a:spcPts val="0"/>
              </a:spcBef>
              <a:spcAft>
                <a:spcPts val="0"/>
              </a:spcAft>
              <a:buNone/>
            </a:pPr>
            <a:endParaRPr sz="1300">
              <a:latin typeface="Calibri"/>
              <a:ea typeface="Calibri"/>
              <a:cs typeface="Calibri"/>
              <a:sym typeface="Calibri"/>
            </a:endParaRPr>
          </a:p>
          <a:p>
            <a:pPr marL="457200" marR="0" lvl="0" indent="-311150" algn="l" rtl="0">
              <a:spcBef>
                <a:spcPts val="0"/>
              </a:spcBef>
              <a:spcAft>
                <a:spcPts val="0"/>
              </a:spcAft>
              <a:buClr>
                <a:srgbClr val="000000"/>
              </a:buClr>
              <a:buSzPts val="1300"/>
              <a:buFont typeface="Calibri"/>
              <a:buChar char="●"/>
            </a:pPr>
            <a:r>
              <a:rPr lang="en-US" sz="1300">
                <a:solidFill>
                  <a:srgbClr val="000000"/>
                </a:solidFill>
                <a:latin typeface="Calibri"/>
                <a:ea typeface="Calibri"/>
                <a:cs typeface="Calibri"/>
                <a:sym typeface="Calibri"/>
              </a:rPr>
              <a:t>Finalized the agenda for the Association of Tennessee Valley Government Planners . This conference will be held in Florence June 18</a:t>
            </a:r>
            <a:r>
              <a:rPr lang="en-US" sz="1300" baseline="30000">
                <a:solidFill>
                  <a:srgbClr val="000000"/>
                </a:solidFill>
                <a:latin typeface="Calibri"/>
                <a:ea typeface="Calibri"/>
                <a:cs typeface="Calibri"/>
                <a:sym typeface="Calibri"/>
              </a:rPr>
              <a:t>th</a:t>
            </a:r>
            <a:r>
              <a:rPr lang="en-US" sz="1300">
                <a:solidFill>
                  <a:srgbClr val="000000"/>
                </a:solidFill>
                <a:latin typeface="Calibri"/>
                <a:ea typeface="Calibri"/>
                <a:cs typeface="Calibri"/>
                <a:sym typeface="Calibri"/>
              </a:rPr>
              <a:t>-20</a:t>
            </a:r>
            <a:r>
              <a:rPr lang="en-US" sz="1300" baseline="30000">
                <a:solidFill>
                  <a:srgbClr val="000000"/>
                </a:solidFill>
                <a:latin typeface="Calibri"/>
                <a:ea typeface="Calibri"/>
                <a:cs typeface="Calibri"/>
                <a:sym typeface="Calibri"/>
              </a:rPr>
              <a:t>th</a:t>
            </a:r>
            <a:r>
              <a:rPr lang="en-US" sz="1300">
                <a:solidFill>
                  <a:srgbClr val="000000"/>
                </a:solidFill>
                <a:latin typeface="Calibri"/>
                <a:ea typeface="Calibri"/>
                <a:cs typeface="Calibri"/>
                <a:sym typeface="Calibri"/>
              </a:rPr>
              <a:t>.  Joe Ritch, Chairman of the TVA Board, will be speaking at the meeting.</a:t>
            </a:r>
            <a:endParaRPr sz="1300">
              <a:latin typeface="Calibri"/>
              <a:ea typeface="Calibri"/>
              <a:cs typeface="Calibri"/>
              <a:sym typeface="Calibri"/>
            </a:endParaRPr>
          </a:p>
          <a:p>
            <a:pPr marL="457200" marR="0" lvl="0" indent="0" algn="l" rtl="0">
              <a:spcBef>
                <a:spcPts val="0"/>
              </a:spcBef>
              <a:spcAft>
                <a:spcPts val="0"/>
              </a:spcAft>
              <a:buNone/>
            </a:pPr>
            <a:endParaRPr sz="1300">
              <a:latin typeface="Calibri"/>
              <a:ea typeface="Calibri"/>
              <a:cs typeface="Calibri"/>
              <a:sym typeface="Calibri"/>
            </a:endParaRPr>
          </a:p>
          <a:p>
            <a:pPr marL="457200" marR="0" lvl="0" indent="-311150" algn="l" rtl="0">
              <a:spcBef>
                <a:spcPts val="0"/>
              </a:spcBef>
              <a:spcAft>
                <a:spcPts val="0"/>
              </a:spcAft>
              <a:buClr>
                <a:srgbClr val="000000"/>
              </a:buClr>
              <a:buSzPts val="1300"/>
              <a:buFont typeface="Calibri"/>
              <a:buChar char="●"/>
            </a:pPr>
            <a:r>
              <a:rPr lang="en-US" sz="1300">
                <a:solidFill>
                  <a:srgbClr val="000000"/>
                </a:solidFill>
                <a:latin typeface="Calibri"/>
                <a:ea typeface="Calibri"/>
                <a:cs typeface="Calibri"/>
                <a:sym typeface="Calibri"/>
              </a:rPr>
              <a:t>Attended our state quarterly board meeting in Montgomery.  We celebrated Lee Sentell’s 80</a:t>
            </a:r>
            <a:r>
              <a:rPr lang="en-US" sz="1300" baseline="30000">
                <a:solidFill>
                  <a:srgbClr val="000000"/>
                </a:solidFill>
                <a:latin typeface="Calibri"/>
                <a:ea typeface="Calibri"/>
                <a:cs typeface="Calibri"/>
                <a:sym typeface="Calibri"/>
              </a:rPr>
              <a:t>th</a:t>
            </a:r>
            <a:r>
              <a:rPr lang="en-US" sz="1300">
                <a:solidFill>
                  <a:srgbClr val="000000"/>
                </a:solidFill>
                <a:latin typeface="Calibri"/>
                <a:ea typeface="Calibri"/>
                <a:cs typeface="Calibri"/>
                <a:sym typeface="Calibri"/>
              </a:rPr>
              <a:t> Birthday.  Alabama Mountain Lakes Tourist Association purchased a cake and made a donation to Auburn’s Hospitality Program in his name.</a:t>
            </a:r>
            <a:endParaRPr sz="1300">
              <a:latin typeface="Calibri"/>
              <a:ea typeface="Calibri"/>
              <a:cs typeface="Calibri"/>
              <a:sym typeface="Calibri"/>
            </a:endParaRPr>
          </a:p>
          <a:p>
            <a:pPr marL="342900" marR="0" lvl="0" indent="-273050" algn="l" rtl="0">
              <a:spcBef>
                <a:spcPts val="0"/>
              </a:spcBef>
              <a:spcAft>
                <a:spcPts val="0"/>
              </a:spcAft>
              <a:buClr>
                <a:schemeClr val="dk1"/>
              </a:buClr>
              <a:buSzPts val="1100"/>
              <a:buFont typeface="Noto Sans Symbols"/>
              <a:buNone/>
            </a:pPr>
            <a:endParaRPr sz="1300">
              <a:solidFill>
                <a:srgbClr val="000000"/>
              </a:solidFill>
              <a:latin typeface="Calibri"/>
              <a:ea typeface="Calibri"/>
              <a:cs typeface="Calibri"/>
              <a:sym typeface="Calibri"/>
            </a:endParaRPr>
          </a:p>
          <a:p>
            <a:pPr marL="171450" marR="0" lvl="0" indent="-101600" algn="l" rtl="0">
              <a:spcBef>
                <a:spcPts val="0"/>
              </a:spcBef>
              <a:spcAft>
                <a:spcPts val="0"/>
              </a:spcAft>
              <a:buClr>
                <a:schemeClr val="dk1"/>
              </a:buClr>
              <a:buSzPts val="1100"/>
              <a:buFont typeface="Arial"/>
              <a:buNone/>
            </a:pPr>
            <a:endParaRPr sz="1300">
              <a:solidFill>
                <a:schemeClr val="dk1"/>
              </a:solidFill>
              <a:latin typeface="Calibri"/>
              <a:ea typeface="Calibri"/>
              <a:cs typeface="Calibri"/>
              <a:sym typeface="Calibri"/>
            </a:endParaRPr>
          </a:p>
          <a:p>
            <a:pPr marL="171450" marR="0" lvl="0" indent="-101600" algn="l" rtl="0">
              <a:spcBef>
                <a:spcPts val="0"/>
              </a:spcBef>
              <a:spcAft>
                <a:spcPts val="0"/>
              </a:spcAft>
              <a:buClr>
                <a:schemeClr val="dk1"/>
              </a:buClr>
              <a:buSzPts val="1100"/>
              <a:buFont typeface="Arial"/>
              <a:buNone/>
            </a:pPr>
            <a:endParaRPr sz="1300">
              <a:solidFill>
                <a:schemeClr val="dk1"/>
              </a:solidFill>
              <a:latin typeface="Calibri"/>
              <a:ea typeface="Calibri"/>
              <a:cs typeface="Calibri"/>
              <a:sym typeface="Calibri"/>
            </a:endParaRPr>
          </a:p>
        </p:txBody>
      </p:sp>
    </p:spTree>
  </p:cSld>
  <p:clrMapOvr>
    <a:masterClrMapping/>
  </p:clrMapOvr>
  <p:transition spd="slow">
    <p:push dir="r"/>
  </p:transition>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Shape 557"/>
        <p:cNvGrpSpPr/>
        <p:nvPr/>
      </p:nvGrpSpPr>
      <p:grpSpPr>
        <a:xfrm>
          <a:off x="0" y="0"/>
          <a:ext cx="0" cy="0"/>
          <a:chOff x="0" y="0"/>
          <a:chExt cx="0" cy="0"/>
        </a:xfrm>
      </p:grpSpPr>
      <p:sp>
        <p:nvSpPr>
          <p:cNvPr id="558" name="Google Shape;558;p57"/>
          <p:cNvSpPr/>
          <p:nvPr/>
        </p:nvSpPr>
        <p:spPr>
          <a:xfrm>
            <a:off x="0" y="0"/>
            <a:ext cx="9143244" cy="609600"/>
          </a:xfrm>
          <a:prstGeom prst="rect">
            <a:avLst/>
          </a:prstGeom>
          <a:solidFill>
            <a:srgbClr val="205867"/>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59" name="Google Shape;559;p57"/>
          <p:cNvSpPr txBox="1"/>
          <p:nvPr/>
        </p:nvSpPr>
        <p:spPr>
          <a:xfrm>
            <a:off x="463550" y="67136"/>
            <a:ext cx="8229600" cy="53611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600"/>
              <a:buFont typeface="Calibri"/>
              <a:buNone/>
            </a:pPr>
            <a:r>
              <a:rPr lang="en-US" sz="3600" b="1">
                <a:solidFill>
                  <a:schemeClr val="lt1"/>
                </a:solidFill>
                <a:latin typeface="Calibri"/>
                <a:ea typeface="Calibri"/>
                <a:cs typeface="Calibri"/>
                <a:sym typeface="Calibri"/>
              </a:rPr>
              <a:t>APRIL PRESIDENT’S REPORT</a:t>
            </a:r>
            <a:endParaRPr/>
          </a:p>
        </p:txBody>
      </p:sp>
      <p:sp>
        <p:nvSpPr>
          <p:cNvPr id="560" name="Google Shape;560;p57"/>
          <p:cNvSpPr txBox="1"/>
          <p:nvPr/>
        </p:nvSpPr>
        <p:spPr>
          <a:xfrm>
            <a:off x="4571622" y="676736"/>
            <a:ext cx="4458900" cy="618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100">
              <a:solidFill>
                <a:srgbClr val="000000"/>
              </a:solidFill>
              <a:latin typeface="Calibri"/>
              <a:ea typeface="Calibri"/>
              <a:cs typeface="Calibri"/>
              <a:sym typeface="Calibri"/>
            </a:endParaRPr>
          </a:p>
          <a:p>
            <a:pPr marL="342900" marR="0" lvl="0" indent="-342900" algn="l" rtl="0">
              <a:spcBef>
                <a:spcPts val="0"/>
              </a:spcBef>
              <a:spcAft>
                <a:spcPts val="0"/>
              </a:spcAft>
              <a:buClr>
                <a:srgbClr val="000000"/>
              </a:buClr>
              <a:buSzPts val="1100"/>
              <a:buFont typeface="Calibri"/>
              <a:buChar char="∙"/>
            </a:pPr>
            <a:r>
              <a:rPr lang="en-US" sz="1100">
                <a:solidFill>
                  <a:srgbClr val="000000"/>
                </a:solidFill>
                <a:latin typeface="Calibri"/>
                <a:ea typeface="Calibri"/>
                <a:cs typeface="Calibri"/>
                <a:sym typeface="Calibri"/>
              </a:rPr>
              <a:t>We received our 2023 State Economic Impact Report.  And North Alabama reflected a 10.1% increase compared to 2022.  Travelers in North Alabama spent 4.7 billion, up from 4.3 billion in 2022.  A press release was sent out and we have received several media outlets to post the release.</a:t>
            </a:r>
            <a:endParaRPr>
              <a:latin typeface="Calibri"/>
              <a:ea typeface="Calibri"/>
              <a:cs typeface="Calibri"/>
              <a:sym typeface="Calibri"/>
            </a:endParaRPr>
          </a:p>
          <a:p>
            <a:pPr marL="342900" marR="0" lvl="0" indent="-273050" algn="l" rtl="0">
              <a:spcBef>
                <a:spcPts val="0"/>
              </a:spcBef>
              <a:spcAft>
                <a:spcPts val="0"/>
              </a:spcAft>
              <a:buClr>
                <a:schemeClr val="dk1"/>
              </a:buClr>
              <a:buSzPts val="1100"/>
              <a:buFont typeface="Noto Sans Symbols"/>
              <a:buNone/>
            </a:pPr>
            <a:endParaRPr sz="1100">
              <a:solidFill>
                <a:srgbClr val="000000"/>
              </a:solidFill>
              <a:latin typeface="Calibri"/>
              <a:ea typeface="Calibri"/>
              <a:cs typeface="Calibri"/>
              <a:sym typeface="Calibri"/>
            </a:endParaRPr>
          </a:p>
          <a:p>
            <a:pPr marL="342900" marR="0" lvl="0" indent="-342900" algn="l" rtl="0">
              <a:spcBef>
                <a:spcPts val="0"/>
              </a:spcBef>
              <a:spcAft>
                <a:spcPts val="0"/>
              </a:spcAft>
              <a:buClr>
                <a:srgbClr val="000000"/>
              </a:buClr>
              <a:buSzPts val="1100"/>
              <a:buFont typeface="Calibri"/>
              <a:buChar char="∙"/>
            </a:pPr>
            <a:r>
              <a:rPr lang="en-US" sz="1100">
                <a:solidFill>
                  <a:srgbClr val="000000"/>
                </a:solidFill>
                <a:latin typeface="Calibri"/>
                <a:ea typeface="Calibri"/>
                <a:cs typeface="Calibri"/>
                <a:sym typeface="Calibri"/>
              </a:rPr>
              <a:t>We placed an ad in Alabama Magazine for the April/May issue.  We are showcasing our mural trail.</a:t>
            </a:r>
            <a:endParaRPr>
              <a:latin typeface="Calibri"/>
              <a:ea typeface="Calibri"/>
              <a:cs typeface="Calibri"/>
              <a:sym typeface="Calibri"/>
            </a:endParaRPr>
          </a:p>
          <a:p>
            <a:pPr marL="342900" marR="0" lvl="0" indent="-273050" algn="l" rtl="0">
              <a:spcBef>
                <a:spcPts val="0"/>
              </a:spcBef>
              <a:spcAft>
                <a:spcPts val="0"/>
              </a:spcAft>
              <a:buClr>
                <a:schemeClr val="dk1"/>
              </a:buClr>
              <a:buSzPts val="1100"/>
              <a:buFont typeface="Noto Sans Symbols"/>
              <a:buNone/>
            </a:pPr>
            <a:endParaRPr sz="1100">
              <a:solidFill>
                <a:srgbClr val="000000"/>
              </a:solidFill>
              <a:latin typeface="Calibri"/>
              <a:ea typeface="Calibri"/>
              <a:cs typeface="Calibri"/>
              <a:sym typeface="Calibri"/>
            </a:endParaRPr>
          </a:p>
          <a:p>
            <a:pPr marL="342900" marR="0" lvl="0" indent="-342900" algn="l" rtl="0">
              <a:spcBef>
                <a:spcPts val="0"/>
              </a:spcBef>
              <a:spcAft>
                <a:spcPts val="0"/>
              </a:spcAft>
              <a:buClr>
                <a:srgbClr val="000000"/>
              </a:buClr>
              <a:buSzPts val="1100"/>
              <a:buFont typeface="Calibri"/>
              <a:buChar char="∙"/>
            </a:pPr>
            <a:r>
              <a:rPr lang="en-US" sz="1100">
                <a:solidFill>
                  <a:srgbClr val="000000"/>
                </a:solidFill>
                <a:latin typeface="Calibri"/>
                <a:ea typeface="Calibri"/>
                <a:cs typeface="Calibri"/>
                <a:sym typeface="Calibri"/>
              </a:rPr>
              <a:t>I was asked by Alabama Living Magazine if I would like to be  one of the “Alabama People” that will be featured in the June issue.  Lenore Vickrey – VP and Editor of Alabama Living will be at our legislative picnic to take pictures to put in the Magazine.</a:t>
            </a:r>
            <a:endParaRPr>
              <a:latin typeface="Calibri"/>
              <a:ea typeface="Calibri"/>
              <a:cs typeface="Calibri"/>
              <a:sym typeface="Calibri"/>
            </a:endParaRPr>
          </a:p>
          <a:p>
            <a:pPr marL="342900" marR="0" lvl="0" indent="-273050" algn="l" rtl="0">
              <a:spcBef>
                <a:spcPts val="0"/>
              </a:spcBef>
              <a:spcAft>
                <a:spcPts val="0"/>
              </a:spcAft>
              <a:buClr>
                <a:schemeClr val="dk1"/>
              </a:buClr>
              <a:buSzPts val="1100"/>
              <a:buFont typeface="Noto Sans Symbols"/>
              <a:buNone/>
            </a:pPr>
            <a:endParaRPr sz="1100">
              <a:solidFill>
                <a:srgbClr val="000000"/>
              </a:solidFill>
              <a:latin typeface="Calibri"/>
              <a:ea typeface="Calibri"/>
              <a:cs typeface="Calibri"/>
              <a:sym typeface="Calibri"/>
            </a:endParaRPr>
          </a:p>
          <a:p>
            <a:pPr marL="342900" marR="0" lvl="0" indent="-342900" algn="l" rtl="0">
              <a:spcBef>
                <a:spcPts val="0"/>
              </a:spcBef>
              <a:spcAft>
                <a:spcPts val="0"/>
              </a:spcAft>
              <a:buClr>
                <a:srgbClr val="000000"/>
              </a:buClr>
              <a:buSzPts val="1100"/>
              <a:buFont typeface="Calibri"/>
              <a:buChar char="∙"/>
            </a:pPr>
            <a:r>
              <a:rPr lang="en-US" sz="1100">
                <a:solidFill>
                  <a:srgbClr val="000000"/>
                </a:solidFill>
                <a:latin typeface="Calibri"/>
                <a:ea typeface="Calibri"/>
                <a:cs typeface="Calibri"/>
                <a:sym typeface="Calibri"/>
              </a:rPr>
              <a:t>We are working on a story titled “They Say There’s Music in the Water”.</a:t>
            </a:r>
            <a:endParaRPr>
              <a:latin typeface="Calibri"/>
              <a:ea typeface="Calibri"/>
              <a:cs typeface="Calibri"/>
              <a:sym typeface="Calibri"/>
            </a:endParaRPr>
          </a:p>
          <a:p>
            <a:pPr marL="342900" marR="0" lvl="0" indent="-273050" algn="l" rtl="0">
              <a:spcBef>
                <a:spcPts val="0"/>
              </a:spcBef>
              <a:spcAft>
                <a:spcPts val="0"/>
              </a:spcAft>
              <a:buClr>
                <a:schemeClr val="dk1"/>
              </a:buClr>
              <a:buSzPts val="1100"/>
              <a:buFont typeface="Noto Sans Symbols"/>
              <a:buNone/>
            </a:pPr>
            <a:endParaRPr sz="1100">
              <a:solidFill>
                <a:srgbClr val="000000"/>
              </a:solidFill>
              <a:latin typeface="Calibri"/>
              <a:ea typeface="Calibri"/>
              <a:cs typeface="Calibri"/>
              <a:sym typeface="Calibri"/>
            </a:endParaRPr>
          </a:p>
          <a:p>
            <a:pPr marL="342900" marR="0" lvl="0" indent="-342900" algn="l" rtl="0">
              <a:spcBef>
                <a:spcPts val="0"/>
              </a:spcBef>
              <a:spcAft>
                <a:spcPts val="0"/>
              </a:spcAft>
              <a:buClr>
                <a:srgbClr val="000000"/>
              </a:buClr>
              <a:buSzPts val="1100"/>
              <a:buFont typeface="Calibri"/>
              <a:buChar char="∙"/>
            </a:pPr>
            <a:r>
              <a:rPr lang="en-US" sz="1100">
                <a:solidFill>
                  <a:srgbClr val="000000"/>
                </a:solidFill>
                <a:latin typeface="Calibri"/>
                <a:ea typeface="Calibri"/>
                <a:cs typeface="Calibri"/>
                <a:sym typeface="Calibri"/>
              </a:rPr>
              <a:t>Video Strategist/Producer Chris Flores is still working on updating our North Alabama Videos for each of our counties and adding our annual events.</a:t>
            </a:r>
            <a:endParaRPr>
              <a:latin typeface="Calibri"/>
              <a:ea typeface="Calibri"/>
              <a:cs typeface="Calibri"/>
              <a:sym typeface="Calibri"/>
            </a:endParaRPr>
          </a:p>
          <a:p>
            <a:pPr marL="342900" marR="0" lvl="0" indent="-273050" algn="l" rtl="0">
              <a:spcBef>
                <a:spcPts val="0"/>
              </a:spcBef>
              <a:spcAft>
                <a:spcPts val="0"/>
              </a:spcAft>
              <a:buClr>
                <a:schemeClr val="dk1"/>
              </a:buClr>
              <a:buSzPts val="1100"/>
              <a:buFont typeface="Noto Sans Symbols"/>
              <a:buNone/>
            </a:pPr>
            <a:endParaRPr sz="1100">
              <a:solidFill>
                <a:srgbClr val="000000"/>
              </a:solidFill>
              <a:latin typeface="Calibri"/>
              <a:ea typeface="Calibri"/>
              <a:cs typeface="Calibri"/>
              <a:sym typeface="Calibri"/>
            </a:endParaRPr>
          </a:p>
          <a:p>
            <a:pPr marL="342900" marR="0" lvl="0" indent="-342900" algn="l" rtl="0">
              <a:spcBef>
                <a:spcPts val="0"/>
              </a:spcBef>
              <a:spcAft>
                <a:spcPts val="0"/>
              </a:spcAft>
              <a:buClr>
                <a:srgbClr val="000000"/>
              </a:buClr>
              <a:buSzPts val="1100"/>
              <a:buFont typeface="Calibri"/>
              <a:buChar char="∙"/>
            </a:pPr>
            <a:r>
              <a:rPr lang="en-US" sz="1100">
                <a:solidFill>
                  <a:srgbClr val="000000"/>
                </a:solidFill>
                <a:latin typeface="Calibri"/>
                <a:ea typeface="Calibri"/>
                <a:cs typeface="Calibri"/>
                <a:sym typeface="Calibri"/>
              </a:rPr>
              <a:t>Continue to receive updates from Janin Nachtweh, Germany, Austria and Switzerland representative.</a:t>
            </a:r>
            <a:endParaRPr>
              <a:latin typeface="Calibri"/>
              <a:ea typeface="Calibri"/>
              <a:cs typeface="Calibri"/>
              <a:sym typeface="Calibri"/>
            </a:endParaRPr>
          </a:p>
          <a:p>
            <a:pPr marL="342900" marR="0" lvl="0" indent="-273050" algn="l" rtl="0">
              <a:spcBef>
                <a:spcPts val="0"/>
              </a:spcBef>
              <a:spcAft>
                <a:spcPts val="0"/>
              </a:spcAft>
              <a:buClr>
                <a:schemeClr val="dk1"/>
              </a:buClr>
              <a:buSzPts val="1100"/>
              <a:buFont typeface="Noto Sans Symbols"/>
              <a:buNone/>
            </a:pPr>
            <a:endParaRPr sz="1100">
              <a:solidFill>
                <a:srgbClr val="000000"/>
              </a:solidFill>
              <a:latin typeface="Calibri"/>
              <a:ea typeface="Calibri"/>
              <a:cs typeface="Calibri"/>
              <a:sym typeface="Calibri"/>
            </a:endParaRPr>
          </a:p>
          <a:p>
            <a:pPr marL="342900" marR="0" lvl="0" indent="-342900" algn="l" rtl="0">
              <a:spcBef>
                <a:spcPts val="0"/>
              </a:spcBef>
              <a:spcAft>
                <a:spcPts val="0"/>
              </a:spcAft>
              <a:buClr>
                <a:srgbClr val="000000"/>
              </a:buClr>
              <a:buSzPts val="1100"/>
              <a:buFont typeface="Calibri"/>
              <a:buChar char="∙"/>
            </a:pPr>
            <a:r>
              <a:rPr lang="en-US" sz="1100">
                <a:solidFill>
                  <a:srgbClr val="000000"/>
                </a:solidFill>
                <a:latin typeface="Calibri"/>
                <a:ea typeface="Calibri"/>
                <a:cs typeface="Calibri"/>
                <a:sym typeface="Calibri"/>
              </a:rPr>
              <a:t>Reviewed the podcast report from Relic. Unexpected Adventures in North Alabama continues to grow in listenership.</a:t>
            </a:r>
            <a:endParaRPr>
              <a:latin typeface="Calibri"/>
              <a:ea typeface="Calibri"/>
              <a:cs typeface="Calibri"/>
              <a:sym typeface="Calibri"/>
            </a:endParaRPr>
          </a:p>
          <a:p>
            <a:pPr marL="342900" marR="0" lvl="0" indent="-273050" algn="l" rtl="0">
              <a:spcBef>
                <a:spcPts val="0"/>
              </a:spcBef>
              <a:spcAft>
                <a:spcPts val="0"/>
              </a:spcAft>
              <a:buClr>
                <a:schemeClr val="dk1"/>
              </a:buClr>
              <a:buSzPts val="1100"/>
              <a:buFont typeface="Noto Sans Symbols"/>
              <a:buNone/>
            </a:pPr>
            <a:endParaRPr sz="1100">
              <a:solidFill>
                <a:srgbClr val="000000"/>
              </a:solidFill>
              <a:latin typeface="Calibri"/>
              <a:ea typeface="Calibri"/>
              <a:cs typeface="Calibri"/>
              <a:sym typeface="Calibri"/>
            </a:endParaRPr>
          </a:p>
          <a:p>
            <a:pPr marL="342900" marR="0" lvl="0" indent="-342900" algn="l" rtl="0">
              <a:spcBef>
                <a:spcPts val="0"/>
              </a:spcBef>
              <a:spcAft>
                <a:spcPts val="0"/>
              </a:spcAft>
              <a:buClr>
                <a:srgbClr val="000000"/>
              </a:buClr>
              <a:buSzPts val="1100"/>
              <a:buFont typeface="Calibri"/>
              <a:buChar char="∙"/>
            </a:pPr>
            <a:r>
              <a:rPr lang="en-US" sz="1100">
                <a:solidFill>
                  <a:srgbClr val="000000"/>
                </a:solidFill>
                <a:latin typeface="Calibri"/>
                <a:ea typeface="Calibri"/>
                <a:cs typeface="Calibri"/>
                <a:sym typeface="Calibri"/>
              </a:rPr>
              <a:t>Reviewed stats for the Alabama Ambassador Program.  This is a report generated from Klear.</a:t>
            </a:r>
            <a:endParaRPr>
              <a:latin typeface="Calibri"/>
              <a:ea typeface="Calibri"/>
              <a:cs typeface="Calibri"/>
              <a:sym typeface="Calibri"/>
            </a:endParaRPr>
          </a:p>
          <a:p>
            <a:pPr marL="342900" marR="0" lvl="0" indent="-273050" algn="l" rtl="0">
              <a:spcBef>
                <a:spcPts val="0"/>
              </a:spcBef>
              <a:spcAft>
                <a:spcPts val="0"/>
              </a:spcAft>
              <a:buClr>
                <a:schemeClr val="dk1"/>
              </a:buClr>
              <a:buSzPts val="1100"/>
              <a:buFont typeface="Noto Sans Symbols"/>
              <a:buNone/>
            </a:pPr>
            <a:endParaRPr sz="1100">
              <a:solidFill>
                <a:srgbClr val="000000"/>
              </a:solidFill>
              <a:latin typeface="Calibri"/>
              <a:ea typeface="Calibri"/>
              <a:cs typeface="Calibri"/>
              <a:sym typeface="Calibri"/>
            </a:endParaRPr>
          </a:p>
          <a:p>
            <a:pPr marL="342900" marR="0" lvl="0" indent="-342900" algn="l" rtl="0">
              <a:spcBef>
                <a:spcPts val="0"/>
              </a:spcBef>
              <a:spcAft>
                <a:spcPts val="0"/>
              </a:spcAft>
              <a:buClr>
                <a:srgbClr val="000000"/>
              </a:buClr>
              <a:buSzPts val="1100"/>
              <a:buFont typeface="Calibri"/>
              <a:buChar char="∙"/>
            </a:pPr>
            <a:r>
              <a:rPr lang="en-US" sz="1100">
                <a:solidFill>
                  <a:srgbClr val="000000"/>
                </a:solidFill>
                <a:latin typeface="Calibri"/>
                <a:ea typeface="Calibri"/>
                <a:cs typeface="Calibri"/>
                <a:sym typeface="Calibri"/>
              </a:rPr>
              <a:t>Reviewed the Google Analytics report.</a:t>
            </a:r>
            <a:endParaRPr>
              <a:latin typeface="Calibri"/>
              <a:ea typeface="Calibri"/>
              <a:cs typeface="Calibri"/>
              <a:sym typeface="Calibri"/>
            </a:endParaRPr>
          </a:p>
          <a:p>
            <a:pPr marL="342900" marR="0" lvl="0" indent="-273050" algn="l" rtl="0">
              <a:spcBef>
                <a:spcPts val="0"/>
              </a:spcBef>
              <a:spcAft>
                <a:spcPts val="0"/>
              </a:spcAft>
              <a:buClr>
                <a:schemeClr val="dk1"/>
              </a:buClr>
              <a:buSzPts val="1100"/>
              <a:buFont typeface="Noto Sans Symbols"/>
              <a:buNone/>
            </a:pPr>
            <a:endParaRPr sz="1100">
              <a:solidFill>
                <a:srgbClr val="000000"/>
              </a:solidFill>
              <a:latin typeface="Calibri"/>
              <a:ea typeface="Calibri"/>
              <a:cs typeface="Calibri"/>
              <a:sym typeface="Calibri"/>
            </a:endParaRPr>
          </a:p>
          <a:p>
            <a:pPr marL="342900" marR="0" lvl="0" indent="-342900" algn="l" rtl="0">
              <a:spcBef>
                <a:spcPts val="0"/>
              </a:spcBef>
              <a:spcAft>
                <a:spcPts val="0"/>
              </a:spcAft>
              <a:buClr>
                <a:srgbClr val="000000"/>
              </a:buClr>
              <a:buSzPts val="1100"/>
              <a:buFont typeface="Calibri"/>
              <a:buChar char="∙"/>
            </a:pPr>
            <a:r>
              <a:rPr lang="en-US" sz="1100">
                <a:solidFill>
                  <a:srgbClr val="000000"/>
                </a:solidFill>
                <a:latin typeface="Calibri"/>
                <a:ea typeface="Calibri"/>
                <a:cs typeface="Calibri"/>
                <a:sym typeface="Calibri"/>
              </a:rPr>
              <a:t>Reviewed advertising responses by month.</a:t>
            </a:r>
            <a:endParaRPr>
              <a:latin typeface="Calibri"/>
              <a:ea typeface="Calibri"/>
              <a:cs typeface="Calibri"/>
              <a:sym typeface="Calibri"/>
            </a:endParaRPr>
          </a:p>
          <a:p>
            <a:pPr marL="342900" marR="0" lvl="0" indent="-273050" algn="l" rtl="0">
              <a:spcBef>
                <a:spcPts val="0"/>
              </a:spcBef>
              <a:spcAft>
                <a:spcPts val="0"/>
              </a:spcAft>
              <a:buClr>
                <a:schemeClr val="dk1"/>
              </a:buClr>
              <a:buSzPts val="1100"/>
              <a:buFont typeface="Noto Sans Symbols"/>
              <a:buNone/>
            </a:pPr>
            <a:endParaRPr sz="1100">
              <a:solidFill>
                <a:srgbClr val="000000"/>
              </a:solidFill>
              <a:latin typeface="Calibri"/>
              <a:ea typeface="Calibri"/>
              <a:cs typeface="Calibri"/>
              <a:sym typeface="Calibri"/>
            </a:endParaRPr>
          </a:p>
          <a:p>
            <a:pPr marL="342900" marR="0" lvl="0" indent="-342900" algn="l" rtl="0">
              <a:spcBef>
                <a:spcPts val="0"/>
              </a:spcBef>
              <a:spcAft>
                <a:spcPts val="0"/>
              </a:spcAft>
              <a:buClr>
                <a:srgbClr val="000000"/>
              </a:buClr>
              <a:buSzPts val="1100"/>
              <a:buFont typeface="Calibri"/>
              <a:buChar char="∙"/>
            </a:pPr>
            <a:r>
              <a:rPr lang="en-US" sz="1100">
                <a:solidFill>
                  <a:srgbClr val="000000"/>
                </a:solidFill>
                <a:latin typeface="Calibri"/>
                <a:ea typeface="Calibri"/>
                <a:cs typeface="Calibri"/>
                <a:sym typeface="Calibri"/>
              </a:rPr>
              <a:t>Received the Smith Travel report for the month of March.</a:t>
            </a:r>
            <a:endParaRPr sz="1100">
              <a:solidFill>
                <a:schemeClr val="dk1"/>
              </a:solidFill>
              <a:latin typeface="Calibri"/>
              <a:ea typeface="Calibri"/>
              <a:cs typeface="Calibri"/>
              <a:sym typeface="Calibri"/>
            </a:endParaRPr>
          </a:p>
        </p:txBody>
      </p:sp>
      <p:sp>
        <p:nvSpPr>
          <p:cNvPr id="561" name="Google Shape;561;p57"/>
          <p:cNvSpPr txBox="1"/>
          <p:nvPr/>
        </p:nvSpPr>
        <p:spPr>
          <a:xfrm>
            <a:off x="258425" y="797325"/>
            <a:ext cx="4260600" cy="6557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00" b="1">
                <a:solidFill>
                  <a:schemeClr val="dk1"/>
                </a:solidFill>
                <a:latin typeface="Calibri"/>
                <a:ea typeface="Calibri"/>
                <a:cs typeface="Calibri"/>
                <a:sym typeface="Calibri"/>
              </a:rPr>
              <a:t>MARKETING AND PUBLIC RELATIONS</a:t>
            </a:r>
            <a:endParaRPr sz="1300">
              <a:solidFill>
                <a:schemeClr val="dk1"/>
              </a:solidFill>
              <a:latin typeface="Calibri"/>
              <a:ea typeface="Calibri"/>
              <a:cs typeface="Calibri"/>
              <a:sym typeface="Calibri"/>
            </a:endParaRPr>
          </a:p>
          <a:p>
            <a:pPr marL="342900" marR="0" lvl="0" indent="-342900" algn="l" rtl="0">
              <a:spcBef>
                <a:spcPts val="0"/>
              </a:spcBef>
              <a:spcAft>
                <a:spcPts val="0"/>
              </a:spcAft>
              <a:buClr>
                <a:srgbClr val="000000"/>
              </a:buClr>
              <a:buSzPts val="1100"/>
              <a:buFont typeface="Calibri"/>
              <a:buChar char="∙"/>
            </a:pPr>
            <a:r>
              <a:rPr lang="en-US" sz="1100">
                <a:solidFill>
                  <a:srgbClr val="000000"/>
                </a:solidFill>
                <a:latin typeface="Calibri"/>
                <a:ea typeface="Calibri"/>
                <a:cs typeface="Calibri"/>
                <a:sym typeface="Calibri"/>
              </a:rPr>
              <a:t>Spoke to the Morgan County Farmers at their quarterly board meeting at the Extension Office.  I presented our Agri-Tourism powerpoint presentation and discussed our Agriculture Adventures Trail.  We received great feedback on the program and there were several of our members present at the meeting.</a:t>
            </a:r>
            <a:endParaRPr sz="1100">
              <a:latin typeface="Calibri"/>
              <a:ea typeface="Calibri"/>
              <a:cs typeface="Calibri"/>
              <a:sym typeface="Calibri"/>
            </a:endParaRPr>
          </a:p>
          <a:p>
            <a:pPr marL="342900" marR="0" lvl="0" indent="-273050" algn="l" rtl="0">
              <a:spcBef>
                <a:spcPts val="0"/>
              </a:spcBef>
              <a:spcAft>
                <a:spcPts val="0"/>
              </a:spcAft>
              <a:buClr>
                <a:schemeClr val="dk1"/>
              </a:buClr>
              <a:buSzPts val="1100"/>
              <a:buFont typeface="Noto Sans Symbols"/>
              <a:buNone/>
            </a:pPr>
            <a:endParaRPr sz="1100">
              <a:solidFill>
                <a:srgbClr val="000000"/>
              </a:solidFill>
              <a:latin typeface="Calibri"/>
              <a:ea typeface="Calibri"/>
              <a:cs typeface="Calibri"/>
              <a:sym typeface="Calibri"/>
            </a:endParaRPr>
          </a:p>
          <a:p>
            <a:pPr marL="342900" marR="0" lvl="0" indent="-342900" algn="l" rtl="0">
              <a:spcBef>
                <a:spcPts val="0"/>
              </a:spcBef>
              <a:spcAft>
                <a:spcPts val="0"/>
              </a:spcAft>
              <a:buClr>
                <a:srgbClr val="000000"/>
              </a:buClr>
              <a:buSzPts val="1100"/>
              <a:buFont typeface="Calibri"/>
              <a:buChar char="∙"/>
            </a:pPr>
            <a:r>
              <a:rPr lang="en-US" sz="1100">
                <a:solidFill>
                  <a:srgbClr val="000000"/>
                </a:solidFill>
                <a:latin typeface="Calibri"/>
                <a:ea typeface="Calibri"/>
                <a:cs typeface="Calibri"/>
                <a:sym typeface="Calibri"/>
              </a:rPr>
              <a:t>Melea attended the Domestic Media Domestic Showcase.  She had very good calls and had 50 appointments.  They did not announce where the conference would be for 2025.</a:t>
            </a:r>
            <a:endParaRPr sz="1100">
              <a:latin typeface="Calibri"/>
              <a:ea typeface="Calibri"/>
              <a:cs typeface="Calibri"/>
              <a:sym typeface="Calibri"/>
            </a:endParaRPr>
          </a:p>
          <a:p>
            <a:pPr marL="342900" marR="0" lvl="0" indent="-273050" algn="l" rtl="0">
              <a:spcBef>
                <a:spcPts val="0"/>
              </a:spcBef>
              <a:spcAft>
                <a:spcPts val="0"/>
              </a:spcAft>
              <a:buClr>
                <a:schemeClr val="dk1"/>
              </a:buClr>
              <a:buSzPts val="1100"/>
              <a:buFont typeface="Noto Sans Symbols"/>
              <a:buNone/>
            </a:pPr>
            <a:endParaRPr sz="1100">
              <a:solidFill>
                <a:srgbClr val="000000"/>
              </a:solidFill>
              <a:latin typeface="Calibri"/>
              <a:ea typeface="Calibri"/>
              <a:cs typeface="Calibri"/>
              <a:sym typeface="Calibri"/>
            </a:endParaRPr>
          </a:p>
          <a:p>
            <a:pPr marL="342900" marR="0" lvl="0" indent="-342900" algn="l" rtl="0">
              <a:spcBef>
                <a:spcPts val="0"/>
              </a:spcBef>
              <a:spcAft>
                <a:spcPts val="0"/>
              </a:spcAft>
              <a:buClr>
                <a:srgbClr val="000000"/>
              </a:buClr>
              <a:buSzPts val="1100"/>
              <a:buFont typeface="Calibri"/>
              <a:buChar char="∙"/>
            </a:pPr>
            <a:r>
              <a:rPr lang="en-US" sz="1100">
                <a:solidFill>
                  <a:srgbClr val="000000"/>
                </a:solidFill>
                <a:latin typeface="Calibri"/>
                <a:ea typeface="Calibri"/>
                <a:cs typeface="Calibri"/>
                <a:sym typeface="Calibri"/>
              </a:rPr>
              <a:t>Craig worked the Dallas Adventure Show.  This is the first time we have worked this show.  According to Craig and Katy Norton it was a good show.</a:t>
            </a:r>
            <a:endParaRPr sz="1100">
              <a:latin typeface="Calibri"/>
              <a:ea typeface="Calibri"/>
              <a:cs typeface="Calibri"/>
              <a:sym typeface="Calibri"/>
            </a:endParaRPr>
          </a:p>
          <a:p>
            <a:pPr marL="342900" marR="0" lvl="0" indent="-273050" algn="l" rtl="0">
              <a:spcBef>
                <a:spcPts val="0"/>
              </a:spcBef>
              <a:spcAft>
                <a:spcPts val="0"/>
              </a:spcAft>
              <a:buClr>
                <a:schemeClr val="dk1"/>
              </a:buClr>
              <a:buSzPts val="1100"/>
              <a:buFont typeface="Noto Sans Symbols"/>
              <a:buNone/>
            </a:pPr>
            <a:endParaRPr sz="1100">
              <a:solidFill>
                <a:srgbClr val="000000"/>
              </a:solidFill>
              <a:latin typeface="Calibri"/>
              <a:ea typeface="Calibri"/>
              <a:cs typeface="Calibri"/>
              <a:sym typeface="Calibri"/>
            </a:endParaRPr>
          </a:p>
          <a:p>
            <a:pPr marL="342900" marR="0" lvl="0" indent="-342900" algn="l" rtl="0">
              <a:spcBef>
                <a:spcPts val="0"/>
              </a:spcBef>
              <a:spcAft>
                <a:spcPts val="0"/>
              </a:spcAft>
              <a:buClr>
                <a:srgbClr val="000000"/>
              </a:buClr>
              <a:buSzPts val="1100"/>
              <a:buFont typeface="Calibri"/>
              <a:buChar char="∙"/>
            </a:pPr>
            <a:r>
              <a:rPr lang="en-US" sz="1100">
                <a:solidFill>
                  <a:srgbClr val="000000"/>
                </a:solidFill>
                <a:latin typeface="Calibri"/>
                <a:ea typeface="Calibri"/>
                <a:cs typeface="Calibri"/>
                <a:sym typeface="Calibri"/>
              </a:rPr>
              <a:t>Attended the Tenn-Tom Waterway Spring Board Meeting in the Shoals.</a:t>
            </a:r>
            <a:endParaRPr sz="1100">
              <a:latin typeface="Calibri"/>
              <a:ea typeface="Calibri"/>
              <a:cs typeface="Calibri"/>
              <a:sym typeface="Calibri"/>
            </a:endParaRPr>
          </a:p>
          <a:p>
            <a:pPr marL="342900" marR="0" lvl="0" indent="-273050" algn="l" rtl="0">
              <a:spcBef>
                <a:spcPts val="0"/>
              </a:spcBef>
              <a:spcAft>
                <a:spcPts val="0"/>
              </a:spcAft>
              <a:buClr>
                <a:schemeClr val="dk1"/>
              </a:buClr>
              <a:buSzPts val="1100"/>
              <a:buFont typeface="Noto Sans Symbols"/>
              <a:buNone/>
            </a:pPr>
            <a:endParaRPr sz="1100">
              <a:solidFill>
                <a:srgbClr val="000000"/>
              </a:solidFill>
              <a:latin typeface="Calibri"/>
              <a:ea typeface="Calibri"/>
              <a:cs typeface="Calibri"/>
              <a:sym typeface="Calibri"/>
            </a:endParaRPr>
          </a:p>
          <a:p>
            <a:pPr marL="342900" marR="0" lvl="0" indent="-342900" algn="l" rtl="0">
              <a:spcBef>
                <a:spcPts val="0"/>
              </a:spcBef>
              <a:spcAft>
                <a:spcPts val="0"/>
              </a:spcAft>
              <a:buClr>
                <a:srgbClr val="000000"/>
              </a:buClr>
              <a:buSzPts val="1100"/>
              <a:buFont typeface="Calibri"/>
              <a:buChar char="∙"/>
            </a:pPr>
            <a:r>
              <a:rPr lang="en-US" sz="1100">
                <a:solidFill>
                  <a:srgbClr val="000000"/>
                </a:solidFill>
                <a:latin typeface="Calibri"/>
                <a:ea typeface="Calibri"/>
                <a:cs typeface="Calibri"/>
                <a:sym typeface="Calibri"/>
              </a:rPr>
              <a:t>Attended the Destination International CEO Summit in Boston.  This was a great conference and one of the topics they spoke on was Travel Accessibility.  This is one of the main items we will be adding to our 2024/2025 Program of Work Budget.</a:t>
            </a:r>
            <a:endParaRPr sz="1100">
              <a:latin typeface="Calibri"/>
              <a:ea typeface="Calibri"/>
              <a:cs typeface="Calibri"/>
              <a:sym typeface="Calibri"/>
            </a:endParaRPr>
          </a:p>
          <a:p>
            <a:pPr marL="342900" marR="0" lvl="0" indent="-273050" algn="l" rtl="0">
              <a:spcBef>
                <a:spcPts val="0"/>
              </a:spcBef>
              <a:spcAft>
                <a:spcPts val="0"/>
              </a:spcAft>
              <a:buClr>
                <a:schemeClr val="dk1"/>
              </a:buClr>
              <a:buSzPts val="1100"/>
              <a:buFont typeface="Noto Sans Symbols"/>
              <a:buNone/>
            </a:pPr>
            <a:endParaRPr sz="1100">
              <a:solidFill>
                <a:srgbClr val="000000"/>
              </a:solidFill>
              <a:latin typeface="Calibri"/>
              <a:ea typeface="Calibri"/>
              <a:cs typeface="Calibri"/>
              <a:sym typeface="Calibri"/>
            </a:endParaRPr>
          </a:p>
          <a:p>
            <a:pPr marL="342900" marR="0" lvl="0" indent="-342900" algn="l" rtl="0">
              <a:spcBef>
                <a:spcPts val="0"/>
              </a:spcBef>
              <a:spcAft>
                <a:spcPts val="0"/>
              </a:spcAft>
              <a:buClr>
                <a:srgbClr val="000000"/>
              </a:buClr>
              <a:buSzPts val="1100"/>
              <a:buFont typeface="Calibri"/>
              <a:buChar char="∙"/>
            </a:pPr>
            <a:r>
              <a:rPr lang="en-US" sz="1100">
                <a:solidFill>
                  <a:srgbClr val="000000"/>
                </a:solidFill>
                <a:latin typeface="Calibri"/>
                <a:ea typeface="Calibri"/>
                <a:cs typeface="Calibri"/>
                <a:sym typeface="Calibri"/>
              </a:rPr>
              <a:t>Attended the Main Street Alabama Board Meeting.  We will be sponsoring the t-shirts at the Main Street Conference being held in Birmingham May 5</a:t>
            </a:r>
            <a:r>
              <a:rPr lang="en-US" sz="1100" baseline="30000">
                <a:solidFill>
                  <a:srgbClr val="000000"/>
                </a:solidFill>
                <a:latin typeface="Calibri"/>
                <a:ea typeface="Calibri"/>
                <a:cs typeface="Calibri"/>
                <a:sym typeface="Calibri"/>
              </a:rPr>
              <a:t>th</a:t>
            </a:r>
            <a:r>
              <a:rPr lang="en-US" sz="1100">
                <a:solidFill>
                  <a:srgbClr val="000000"/>
                </a:solidFill>
                <a:latin typeface="Calibri"/>
                <a:ea typeface="Calibri"/>
                <a:cs typeface="Calibri"/>
                <a:sym typeface="Calibri"/>
              </a:rPr>
              <a:t>-8</a:t>
            </a:r>
            <a:r>
              <a:rPr lang="en-US" sz="1100" baseline="30000">
                <a:solidFill>
                  <a:srgbClr val="000000"/>
                </a:solidFill>
                <a:latin typeface="Calibri"/>
                <a:ea typeface="Calibri"/>
                <a:cs typeface="Calibri"/>
                <a:sym typeface="Calibri"/>
              </a:rPr>
              <a:t>th</a:t>
            </a:r>
            <a:r>
              <a:rPr lang="en-US" sz="1100">
                <a:solidFill>
                  <a:srgbClr val="000000"/>
                </a:solidFill>
                <a:latin typeface="Calibri"/>
                <a:ea typeface="Calibri"/>
                <a:cs typeface="Calibri"/>
                <a:sym typeface="Calibri"/>
              </a:rPr>
              <a:t>.</a:t>
            </a:r>
            <a:endParaRPr sz="1100">
              <a:latin typeface="Calibri"/>
              <a:ea typeface="Calibri"/>
              <a:cs typeface="Calibri"/>
              <a:sym typeface="Calibri"/>
            </a:endParaRPr>
          </a:p>
          <a:p>
            <a:pPr marL="342900" marR="0" lvl="0" indent="-273050" algn="l" rtl="0">
              <a:spcBef>
                <a:spcPts val="0"/>
              </a:spcBef>
              <a:spcAft>
                <a:spcPts val="0"/>
              </a:spcAft>
              <a:buClr>
                <a:schemeClr val="dk1"/>
              </a:buClr>
              <a:buSzPts val="1100"/>
              <a:buFont typeface="Noto Sans Symbols"/>
              <a:buNone/>
            </a:pPr>
            <a:endParaRPr sz="1100">
              <a:solidFill>
                <a:srgbClr val="000000"/>
              </a:solidFill>
              <a:latin typeface="Calibri"/>
              <a:ea typeface="Calibri"/>
              <a:cs typeface="Calibri"/>
              <a:sym typeface="Calibri"/>
            </a:endParaRPr>
          </a:p>
          <a:p>
            <a:pPr marL="342900" marR="0" lvl="0" indent="-342900" algn="l" rtl="0">
              <a:spcBef>
                <a:spcPts val="0"/>
              </a:spcBef>
              <a:spcAft>
                <a:spcPts val="0"/>
              </a:spcAft>
              <a:buClr>
                <a:srgbClr val="000000"/>
              </a:buClr>
              <a:buSzPts val="1100"/>
              <a:buFont typeface="Calibri"/>
              <a:buChar char="∙"/>
            </a:pPr>
            <a:r>
              <a:rPr lang="en-US" sz="1100">
                <a:solidFill>
                  <a:srgbClr val="000000"/>
                </a:solidFill>
                <a:latin typeface="Calibri"/>
                <a:ea typeface="Calibri"/>
                <a:cs typeface="Calibri"/>
                <a:sym typeface="Calibri"/>
              </a:rPr>
              <a:t>Melea attended STS </a:t>
            </a:r>
            <a:endParaRPr sz="1100">
              <a:latin typeface="Calibri"/>
              <a:ea typeface="Calibri"/>
              <a:cs typeface="Calibri"/>
              <a:sym typeface="Calibri"/>
            </a:endParaRPr>
          </a:p>
          <a:p>
            <a:pPr marL="342900" marR="0" lvl="0" indent="-273050" algn="l" rtl="0">
              <a:spcBef>
                <a:spcPts val="0"/>
              </a:spcBef>
              <a:spcAft>
                <a:spcPts val="0"/>
              </a:spcAft>
              <a:buClr>
                <a:schemeClr val="dk1"/>
              </a:buClr>
              <a:buSzPts val="1100"/>
              <a:buFont typeface="Noto Sans Symbols"/>
              <a:buNone/>
            </a:pPr>
            <a:endParaRPr sz="1100">
              <a:solidFill>
                <a:srgbClr val="000000"/>
              </a:solidFill>
              <a:latin typeface="Calibri"/>
              <a:ea typeface="Calibri"/>
              <a:cs typeface="Calibri"/>
              <a:sym typeface="Calibri"/>
            </a:endParaRPr>
          </a:p>
          <a:p>
            <a:pPr marL="342900" marR="0" lvl="0" indent="-342900" algn="l" rtl="0">
              <a:spcBef>
                <a:spcPts val="0"/>
              </a:spcBef>
              <a:spcAft>
                <a:spcPts val="0"/>
              </a:spcAft>
              <a:buClr>
                <a:srgbClr val="000000"/>
              </a:buClr>
              <a:buSzPts val="1100"/>
              <a:buFont typeface="Calibri"/>
              <a:buChar char="∙"/>
            </a:pPr>
            <a:r>
              <a:rPr lang="en-US" sz="1100">
                <a:solidFill>
                  <a:srgbClr val="000000"/>
                </a:solidFill>
                <a:latin typeface="Calibri"/>
                <a:ea typeface="Calibri"/>
                <a:cs typeface="Calibri"/>
                <a:sym typeface="Calibri"/>
              </a:rPr>
              <a:t>Karen and Melea attended the Travel South Summit in Charleston.  They had 19 International appointments.</a:t>
            </a:r>
            <a:endParaRPr sz="1100">
              <a:latin typeface="Calibri"/>
              <a:ea typeface="Calibri"/>
              <a:cs typeface="Calibri"/>
              <a:sym typeface="Calibri"/>
            </a:endParaRPr>
          </a:p>
          <a:p>
            <a:pPr marL="342900" marR="0" lvl="0" indent="-273050" algn="l" rtl="0">
              <a:spcBef>
                <a:spcPts val="0"/>
              </a:spcBef>
              <a:spcAft>
                <a:spcPts val="0"/>
              </a:spcAft>
              <a:buClr>
                <a:schemeClr val="dk1"/>
              </a:buClr>
              <a:buSzPts val="1100"/>
              <a:buFont typeface="Noto Sans Symbols"/>
              <a:buNone/>
            </a:pPr>
            <a:endParaRPr sz="1100">
              <a:solidFill>
                <a:srgbClr val="000000"/>
              </a:solidFill>
              <a:latin typeface="Calibri"/>
              <a:ea typeface="Calibri"/>
              <a:cs typeface="Calibri"/>
              <a:sym typeface="Calibri"/>
            </a:endParaRPr>
          </a:p>
          <a:p>
            <a:pPr marL="342900" marR="0" lvl="0" indent="-342900" algn="l" rtl="0">
              <a:spcBef>
                <a:spcPts val="0"/>
              </a:spcBef>
              <a:spcAft>
                <a:spcPts val="0"/>
              </a:spcAft>
              <a:buClr>
                <a:srgbClr val="000000"/>
              </a:buClr>
              <a:buSzPts val="1100"/>
              <a:buFont typeface="Calibri"/>
              <a:buChar char="∙"/>
            </a:pPr>
            <a:r>
              <a:rPr lang="en-US" sz="1100">
                <a:solidFill>
                  <a:srgbClr val="000000"/>
                </a:solidFill>
                <a:latin typeface="Calibri"/>
                <a:ea typeface="Calibri"/>
                <a:cs typeface="Calibri"/>
                <a:sym typeface="Calibri"/>
              </a:rPr>
              <a:t>We are reviewing our story board and working on script for a video we will produce on the success of North Alabama to share at our 60</a:t>
            </a:r>
            <a:r>
              <a:rPr lang="en-US" sz="1100" baseline="30000">
                <a:solidFill>
                  <a:srgbClr val="000000"/>
                </a:solidFill>
                <a:latin typeface="Calibri"/>
                <a:ea typeface="Calibri"/>
                <a:cs typeface="Calibri"/>
                <a:sym typeface="Calibri"/>
              </a:rPr>
              <a:t>th</a:t>
            </a:r>
            <a:r>
              <a:rPr lang="en-US" sz="1100">
                <a:solidFill>
                  <a:srgbClr val="000000"/>
                </a:solidFill>
                <a:latin typeface="Calibri"/>
                <a:ea typeface="Calibri"/>
                <a:cs typeface="Calibri"/>
                <a:sym typeface="Calibri"/>
              </a:rPr>
              <a:t> Annual Meeting.</a:t>
            </a:r>
            <a:endParaRPr sz="1100">
              <a:latin typeface="Calibri"/>
              <a:ea typeface="Calibri"/>
              <a:cs typeface="Calibri"/>
              <a:sym typeface="Calibri"/>
            </a:endParaRPr>
          </a:p>
          <a:p>
            <a:pPr marL="342900" marR="0" lvl="0" indent="-273050" algn="l" rtl="0">
              <a:spcBef>
                <a:spcPts val="0"/>
              </a:spcBef>
              <a:spcAft>
                <a:spcPts val="0"/>
              </a:spcAft>
              <a:buClr>
                <a:schemeClr val="dk1"/>
              </a:buClr>
              <a:buSzPts val="1100"/>
              <a:buFont typeface="Noto Sans Symbols"/>
              <a:buNone/>
            </a:pPr>
            <a:endParaRPr sz="1100">
              <a:solidFill>
                <a:srgbClr val="000000"/>
              </a:solidFill>
              <a:latin typeface="Calibri"/>
              <a:ea typeface="Calibri"/>
              <a:cs typeface="Calibri"/>
              <a:sym typeface="Calibri"/>
            </a:endParaRPr>
          </a:p>
          <a:p>
            <a:pPr marL="171450" marR="0" lvl="0" indent="-101600" algn="l" rtl="0">
              <a:spcBef>
                <a:spcPts val="0"/>
              </a:spcBef>
              <a:spcAft>
                <a:spcPts val="0"/>
              </a:spcAft>
              <a:buClr>
                <a:schemeClr val="dk1"/>
              </a:buClr>
              <a:buSzPts val="1100"/>
              <a:buFont typeface="Arial"/>
              <a:buNone/>
            </a:pPr>
            <a:endParaRPr sz="1100">
              <a:solidFill>
                <a:schemeClr val="dk1"/>
              </a:solidFill>
              <a:latin typeface="Calibri"/>
              <a:ea typeface="Calibri"/>
              <a:cs typeface="Calibri"/>
              <a:sym typeface="Calibri"/>
            </a:endParaRPr>
          </a:p>
          <a:p>
            <a:pPr marL="171450" marR="0" lvl="0" indent="-101600" algn="l" rtl="0">
              <a:spcBef>
                <a:spcPts val="0"/>
              </a:spcBef>
              <a:spcAft>
                <a:spcPts val="0"/>
              </a:spcAft>
              <a:buClr>
                <a:schemeClr val="dk1"/>
              </a:buClr>
              <a:buSzPts val="1100"/>
              <a:buFont typeface="Arial"/>
              <a:buNone/>
            </a:pPr>
            <a:endParaRPr sz="1100">
              <a:solidFill>
                <a:schemeClr val="dk1"/>
              </a:solidFill>
              <a:latin typeface="Calibri"/>
              <a:ea typeface="Calibri"/>
              <a:cs typeface="Calibri"/>
              <a:sym typeface="Calibri"/>
            </a:endParaRPr>
          </a:p>
        </p:txBody>
      </p:sp>
    </p:spTree>
  </p:cSld>
  <p:clrMapOvr>
    <a:masterClrMapping/>
  </p:clrMapOvr>
  <p:transition spd="slow">
    <p:push dir="r"/>
  </p:transition>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Shape 565"/>
        <p:cNvGrpSpPr/>
        <p:nvPr/>
      </p:nvGrpSpPr>
      <p:grpSpPr>
        <a:xfrm>
          <a:off x="0" y="0"/>
          <a:ext cx="0" cy="0"/>
          <a:chOff x="0" y="0"/>
          <a:chExt cx="0" cy="0"/>
        </a:xfrm>
      </p:grpSpPr>
      <p:sp>
        <p:nvSpPr>
          <p:cNvPr id="566" name="Google Shape;566;p58"/>
          <p:cNvSpPr/>
          <p:nvPr/>
        </p:nvSpPr>
        <p:spPr>
          <a:xfrm>
            <a:off x="0" y="0"/>
            <a:ext cx="9143244" cy="609600"/>
          </a:xfrm>
          <a:prstGeom prst="rect">
            <a:avLst/>
          </a:prstGeom>
          <a:solidFill>
            <a:srgbClr val="205867"/>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67" name="Google Shape;567;p58"/>
          <p:cNvSpPr txBox="1"/>
          <p:nvPr/>
        </p:nvSpPr>
        <p:spPr>
          <a:xfrm>
            <a:off x="463550" y="67136"/>
            <a:ext cx="8229600" cy="53611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600"/>
              <a:buFont typeface="Calibri"/>
              <a:buNone/>
            </a:pPr>
            <a:r>
              <a:rPr lang="en-US" sz="3600" b="1">
                <a:solidFill>
                  <a:schemeClr val="lt1"/>
                </a:solidFill>
                <a:latin typeface="Calibri"/>
                <a:ea typeface="Calibri"/>
                <a:cs typeface="Calibri"/>
                <a:sym typeface="Calibri"/>
              </a:rPr>
              <a:t>APRIL PRESIDENT’S REPORT</a:t>
            </a:r>
            <a:endParaRPr/>
          </a:p>
        </p:txBody>
      </p:sp>
      <p:sp>
        <p:nvSpPr>
          <p:cNvPr id="568" name="Google Shape;568;p58"/>
          <p:cNvSpPr txBox="1"/>
          <p:nvPr/>
        </p:nvSpPr>
        <p:spPr>
          <a:xfrm>
            <a:off x="4571622" y="676736"/>
            <a:ext cx="4458900" cy="4679100"/>
          </a:xfrm>
          <a:prstGeom prst="rect">
            <a:avLst/>
          </a:prstGeom>
          <a:noFill/>
          <a:ln>
            <a:noFill/>
          </a:ln>
        </p:spPr>
        <p:txBody>
          <a:bodyPr spcFirstLastPara="1" wrap="square" lIns="91425" tIns="45700" rIns="91425" bIns="45700" anchor="t" anchorCtr="0">
            <a:spAutoFit/>
          </a:bodyPr>
          <a:lstStyle/>
          <a:p>
            <a:pPr marL="457200" marR="0" lvl="0" indent="0" algn="l" rtl="0">
              <a:spcBef>
                <a:spcPts val="0"/>
              </a:spcBef>
              <a:spcAft>
                <a:spcPts val="0"/>
              </a:spcAft>
              <a:buNone/>
            </a:pPr>
            <a:endParaRPr>
              <a:latin typeface="Calibri"/>
              <a:ea typeface="Calibri"/>
              <a:cs typeface="Calibri"/>
              <a:sym typeface="Calibri"/>
            </a:endParaRPr>
          </a:p>
          <a:p>
            <a:pPr marL="457200" marR="0" lvl="0" indent="0" algn="l" rtl="0">
              <a:spcBef>
                <a:spcPts val="0"/>
              </a:spcBef>
              <a:spcAft>
                <a:spcPts val="0"/>
              </a:spcAft>
              <a:buNone/>
            </a:pPr>
            <a:endParaRPr sz="1300">
              <a:latin typeface="Calibri"/>
              <a:ea typeface="Calibri"/>
              <a:cs typeface="Calibri"/>
              <a:sym typeface="Calibri"/>
            </a:endParaRPr>
          </a:p>
          <a:p>
            <a:pPr marL="342900" marR="0" lvl="0" indent="-355600" algn="l" rtl="0">
              <a:spcBef>
                <a:spcPts val="0"/>
              </a:spcBef>
              <a:spcAft>
                <a:spcPts val="0"/>
              </a:spcAft>
              <a:buClr>
                <a:srgbClr val="000000"/>
              </a:buClr>
              <a:buSzPts val="1300"/>
              <a:buFont typeface="Calibri"/>
              <a:buChar char="∙"/>
            </a:pPr>
            <a:r>
              <a:rPr lang="en-US" sz="1300">
                <a:solidFill>
                  <a:srgbClr val="000000"/>
                </a:solidFill>
                <a:latin typeface="Calibri"/>
                <a:ea typeface="Calibri"/>
                <a:cs typeface="Calibri"/>
                <a:sym typeface="Calibri"/>
              </a:rPr>
              <a:t>I am working on updating my STS Marketing College presentation.  I will be teaching at Mercer College.</a:t>
            </a:r>
            <a:endParaRPr sz="1300">
              <a:latin typeface="Calibri"/>
              <a:ea typeface="Calibri"/>
              <a:cs typeface="Calibri"/>
              <a:sym typeface="Calibri"/>
            </a:endParaRPr>
          </a:p>
          <a:p>
            <a:pPr marL="342900" marR="0" lvl="0" indent="-273050" algn="l" rtl="0">
              <a:spcBef>
                <a:spcPts val="0"/>
              </a:spcBef>
              <a:spcAft>
                <a:spcPts val="0"/>
              </a:spcAft>
              <a:buClr>
                <a:schemeClr val="dk1"/>
              </a:buClr>
              <a:buSzPts val="1100"/>
              <a:buFont typeface="Noto Sans Symbols"/>
              <a:buNone/>
            </a:pPr>
            <a:endParaRPr sz="1300">
              <a:solidFill>
                <a:srgbClr val="000000"/>
              </a:solidFill>
              <a:latin typeface="Calibri"/>
              <a:ea typeface="Calibri"/>
              <a:cs typeface="Calibri"/>
              <a:sym typeface="Calibri"/>
            </a:endParaRPr>
          </a:p>
          <a:p>
            <a:pPr marL="342900" marR="0" lvl="0" indent="-355600" algn="l" rtl="0">
              <a:spcBef>
                <a:spcPts val="0"/>
              </a:spcBef>
              <a:spcAft>
                <a:spcPts val="0"/>
              </a:spcAft>
              <a:buClr>
                <a:srgbClr val="000000"/>
              </a:buClr>
              <a:buSzPts val="1300"/>
              <a:buFont typeface="Calibri"/>
              <a:buChar char="∙"/>
            </a:pPr>
            <a:r>
              <a:rPr lang="en-US" sz="1300">
                <a:solidFill>
                  <a:srgbClr val="000000"/>
                </a:solidFill>
                <a:latin typeface="Calibri"/>
                <a:ea typeface="Calibri"/>
                <a:cs typeface="Calibri"/>
                <a:sym typeface="Calibri"/>
              </a:rPr>
              <a:t>Craig emailed</a:t>
            </a:r>
            <a:r>
              <a:rPr lang="en-US" sz="1300">
                <a:latin typeface="Calibri"/>
                <a:ea typeface="Calibri"/>
                <a:cs typeface="Calibri"/>
                <a:sym typeface="Calibri"/>
              </a:rPr>
              <a:t> </a:t>
            </a:r>
            <a:r>
              <a:rPr lang="en-US" sz="1300">
                <a:solidFill>
                  <a:srgbClr val="000000"/>
                </a:solidFill>
                <a:latin typeface="Calibri"/>
                <a:ea typeface="Calibri"/>
                <a:cs typeface="Calibri"/>
                <a:sym typeface="Calibri"/>
              </a:rPr>
              <a:t>information to all our STS Marketing Scholarship recipients making them aware of the upcoming event.</a:t>
            </a:r>
            <a:endParaRPr sz="1300">
              <a:latin typeface="Calibri"/>
              <a:ea typeface="Calibri"/>
              <a:cs typeface="Calibri"/>
              <a:sym typeface="Calibri"/>
            </a:endParaRPr>
          </a:p>
          <a:p>
            <a:pPr marL="342900" marR="0" lvl="0" indent="-273050" algn="l" rtl="0">
              <a:spcBef>
                <a:spcPts val="0"/>
              </a:spcBef>
              <a:spcAft>
                <a:spcPts val="0"/>
              </a:spcAft>
              <a:buClr>
                <a:schemeClr val="dk1"/>
              </a:buClr>
              <a:buSzPts val="1100"/>
              <a:buFont typeface="Noto Sans Symbols"/>
              <a:buNone/>
            </a:pPr>
            <a:endParaRPr sz="1300">
              <a:solidFill>
                <a:srgbClr val="000000"/>
              </a:solidFill>
              <a:latin typeface="Calibri"/>
              <a:ea typeface="Calibri"/>
              <a:cs typeface="Calibri"/>
              <a:sym typeface="Calibri"/>
            </a:endParaRPr>
          </a:p>
          <a:p>
            <a:pPr marL="342900" marR="0" lvl="0" indent="-355600" algn="l" rtl="0">
              <a:spcBef>
                <a:spcPts val="0"/>
              </a:spcBef>
              <a:spcAft>
                <a:spcPts val="0"/>
              </a:spcAft>
              <a:buClr>
                <a:srgbClr val="000000"/>
              </a:buClr>
              <a:buSzPts val="1300"/>
              <a:buFont typeface="Calibri"/>
              <a:buChar char="∙"/>
            </a:pPr>
            <a:r>
              <a:rPr lang="en-US" sz="1300">
                <a:solidFill>
                  <a:srgbClr val="000000"/>
                </a:solidFill>
                <a:latin typeface="Calibri"/>
                <a:ea typeface="Calibri"/>
                <a:cs typeface="Calibri"/>
                <a:sym typeface="Calibri"/>
              </a:rPr>
              <a:t>Craig has worked several job fairs and giving them information on our tourism industry.</a:t>
            </a:r>
            <a:endParaRPr sz="1300">
              <a:latin typeface="Calibri"/>
              <a:ea typeface="Calibri"/>
              <a:cs typeface="Calibri"/>
              <a:sym typeface="Calibri"/>
            </a:endParaRPr>
          </a:p>
          <a:p>
            <a:pPr marL="342900" marR="0" lvl="0" indent="-273050" algn="l" rtl="0">
              <a:spcBef>
                <a:spcPts val="0"/>
              </a:spcBef>
              <a:spcAft>
                <a:spcPts val="0"/>
              </a:spcAft>
              <a:buClr>
                <a:schemeClr val="dk1"/>
              </a:buClr>
              <a:buSzPts val="1100"/>
              <a:buFont typeface="Noto Sans Symbols"/>
              <a:buNone/>
            </a:pPr>
            <a:endParaRPr sz="1300">
              <a:solidFill>
                <a:srgbClr val="000000"/>
              </a:solidFill>
              <a:latin typeface="Calibri"/>
              <a:ea typeface="Calibri"/>
              <a:cs typeface="Calibri"/>
              <a:sym typeface="Calibri"/>
            </a:endParaRPr>
          </a:p>
          <a:p>
            <a:pPr marL="342900" marR="0" lvl="0" indent="-355600" algn="l" rtl="0">
              <a:spcBef>
                <a:spcPts val="0"/>
              </a:spcBef>
              <a:spcAft>
                <a:spcPts val="0"/>
              </a:spcAft>
              <a:buClr>
                <a:srgbClr val="000000"/>
              </a:buClr>
              <a:buSzPts val="1300"/>
              <a:buFont typeface="Calibri"/>
              <a:buChar char="∙"/>
            </a:pPr>
            <a:r>
              <a:rPr lang="en-US" sz="1300">
                <a:solidFill>
                  <a:srgbClr val="000000"/>
                </a:solidFill>
                <a:latin typeface="Calibri"/>
                <a:ea typeface="Calibri"/>
                <a:cs typeface="Calibri"/>
                <a:sym typeface="Calibri"/>
              </a:rPr>
              <a:t>Our Flawlessal.com website is now live.  We have also added a place on the website to add any job openings available in the tourism industry.  This will be a statewide initiative and we will be breaking the jobs down by regions to review. </a:t>
            </a:r>
            <a:endParaRPr sz="1300">
              <a:latin typeface="Calibri"/>
              <a:ea typeface="Calibri"/>
              <a:cs typeface="Calibri"/>
              <a:sym typeface="Calibri"/>
            </a:endParaRPr>
          </a:p>
          <a:p>
            <a:pPr marL="342900" marR="0" lvl="0" indent="-273050" algn="l" rtl="0">
              <a:spcBef>
                <a:spcPts val="0"/>
              </a:spcBef>
              <a:spcAft>
                <a:spcPts val="0"/>
              </a:spcAft>
              <a:buClr>
                <a:schemeClr val="dk1"/>
              </a:buClr>
              <a:buSzPts val="1100"/>
              <a:buFont typeface="Noto Sans Symbols"/>
              <a:buNone/>
            </a:pPr>
            <a:endParaRPr sz="1300">
              <a:solidFill>
                <a:srgbClr val="000000"/>
              </a:solidFill>
              <a:latin typeface="Calibri"/>
              <a:ea typeface="Calibri"/>
              <a:cs typeface="Calibri"/>
              <a:sym typeface="Calibri"/>
            </a:endParaRPr>
          </a:p>
          <a:p>
            <a:pPr marL="342900" marR="0" lvl="0" indent="-355600" algn="l" rtl="0">
              <a:spcBef>
                <a:spcPts val="0"/>
              </a:spcBef>
              <a:spcAft>
                <a:spcPts val="0"/>
              </a:spcAft>
              <a:buClr>
                <a:srgbClr val="000000"/>
              </a:buClr>
              <a:buSzPts val="1300"/>
              <a:buFont typeface="Calibri"/>
              <a:buChar char="∙"/>
            </a:pPr>
            <a:r>
              <a:rPr lang="en-US" sz="1300">
                <a:solidFill>
                  <a:srgbClr val="000000"/>
                </a:solidFill>
                <a:latin typeface="Calibri"/>
                <a:ea typeface="Calibri"/>
                <a:cs typeface="Calibri"/>
                <a:sym typeface="Calibri"/>
              </a:rPr>
              <a:t>Craig will be speaking at the Alabama League of Municipalities annual conference in Huntsville.  The dates of this conference is May 15</a:t>
            </a:r>
            <a:r>
              <a:rPr lang="en-US" sz="1300" baseline="30000">
                <a:solidFill>
                  <a:srgbClr val="000000"/>
                </a:solidFill>
                <a:latin typeface="Calibri"/>
                <a:ea typeface="Calibri"/>
                <a:cs typeface="Calibri"/>
                <a:sym typeface="Calibri"/>
              </a:rPr>
              <a:t>th</a:t>
            </a:r>
            <a:r>
              <a:rPr lang="en-US" sz="1300">
                <a:solidFill>
                  <a:srgbClr val="000000"/>
                </a:solidFill>
                <a:latin typeface="Calibri"/>
                <a:ea typeface="Calibri"/>
                <a:cs typeface="Calibri"/>
                <a:sym typeface="Calibri"/>
              </a:rPr>
              <a:t>-18</a:t>
            </a:r>
            <a:r>
              <a:rPr lang="en-US" sz="1300" baseline="30000">
                <a:solidFill>
                  <a:srgbClr val="000000"/>
                </a:solidFill>
                <a:latin typeface="Calibri"/>
                <a:ea typeface="Calibri"/>
                <a:cs typeface="Calibri"/>
                <a:sym typeface="Calibri"/>
              </a:rPr>
              <a:t>th</a:t>
            </a:r>
            <a:r>
              <a:rPr lang="en-US" sz="1300">
                <a:solidFill>
                  <a:srgbClr val="000000"/>
                </a:solidFill>
                <a:latin typeface="Calibri"/>
                <a:ea typeface="Calibri"/>
                <a:cs typeface="Calibri"/>
                <a:sym typeface="Calibri"/>
              </a:rPr>
              <a:t>.</a:t>
            </a:r>
            <a:endParaRPr sz="1300">
              <a:solidFill>
                <a:srgbClr val="000000"/>
              </a:solidFill>
              <a:latin typeface="Calibri"/>
              <a:ea typeface="Calibri"/>
              <a:cs typeface="Calibri"/>
              <a:sym typeface="Calibri"/>
            </a:endParaRPr>
          </a:p>
          <a:p>
            <a:pPr marL="171450" marR="0" lvl="0" indent="-101600" algn="l" rtl="0">
              <a:spcBef>
                <a:spcPts val="0"/>
              </a:spcBef>
              <a:spcAft>
                <a:spcPts val="0"/>
              </a:spcAft>
              <a:buClr>
                <a:schemeClr val="dk1"/>
              </a:buClr>
              <a:buSzPts val="1100"/>
              <a:buFont typeface="Arial"/>
              <a:buNone/>
            </a:pPr>
            <a:endParaRPr sz="1300">
              <a:solidFill>
                <a:schemeClr val="dk1"/>
              </a:solidFill>
              <a:latin typeface="Calibri"/>
              <a:ea typeface="Calibri"/>
              <a:cs typeface="Calibri"/>
              <a:sym typeface="Calibri"/>
            </a:endParaRPr>
          </a:p>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569" name="Google Shape;569;p58"/>
          <p:cNvSpPr txBox="1"/>
          <p:nvPr/>
        </p:nvSpPr>
        <p:spPr>
          <a:xfrm>
            <a:off x="258435" y="797330"/>
            <a:ext cx="4260600" cy="5325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00" b="1">
                <a:solidFill>
                  <a:schemeClr val="dk1"/>
                </a:solidFill>
                <a:latin typeface="Calibri"/>
                <a:ea typeface="Calibri"/>
                <a:cs typeface="Calibri"/>
                <a:sym typeface="Calibri"/>
              </a:rPr>
              <a:t>WORKFORCE TRAININ</a:t>
            </a:r>
            <a:r>
              <a:rPr lang="en-US" b="1">
                <a:solidFill>
                  <a:schemeClr val="dk1"/>
                </a:solidFill>
                <a:latin typeface="Calibri"/>
                <a:ea typeface="Calibri"/>
                <a:cs typeface="Calibri"/>
                <a:sym typeface="Calibri"/>
              </a:rPr>
              <a:t>G</a:t>
            </a:r>
            <a:endParaRPr b="1">
              <a:solidFill>
                <a:schemeClr val="dk1"/>
              </a:solidFill>
              <a:latin typeface="Calibri"/>
              <a:ea typeface="Calibri"/>
              <a:cs typeface="Calibri"/>
              <a:sym typeface="Calibri"/>
            </a:endParaRPr>
          </a:p>
          <a:p>
            <a:pPr marL="0" marR="0" lvl="0" indent="0" algn="l" rtl="0">
              <a:spcBef>
                <a:spcPts val="0"/>
              </a:spcBef>
              <a:spcAft>
                <a:spcPts val="0"/>
              </a:spcAft>
              <a:buNone/>
            </a:pPr>
            <a:endParaRPr b="1">
              <a:solidFill>
                <a:schemeClr val="dk1"/>
              </a:solidFill>
              <a:latin typeface="Calibri"/>
              <a:ea typeface="Calibri"/>
              <a:cs typeface="Calibri"/>
              <a:sym typeface="Calibri"/>
            </a:endParaRPr>
          </a:p>
          <a:p>
            <a:pPr marL="342900" marR="0" lvl="0" indent="-355600" algn="l" rtl="0">
              <a:spcBef>
                <a:spcPts val="0"/>
              </a:spcBef>
              <a:spcAft>
                <a:spcPts val="0"/>
              </a:spcAft>
              <a:buClr>
                <a:srgbClr val="000000"/>
              </a:buClr>
              <a:buSzPts val="1300"/>
              <a:buFont typeface="Calibri"/>
              <a:buChar char="∙"/>
            </a:pPr>
            <a:r>
              <a:rPr lang="en-US" sz="1300">
                <a:solidFill>
                  <a:srgbClr val="000000"/>
                </a:solidFill>
                <a:latin typeface="Calibri"/>
                <a:ea typeface="Calibri"/>
                <a:cs typeface="Calibri"/>
                <a:sym typeface="Calibri"/>
              </a:rPr>
              <a:t>Met with Danielle and Maegan Schwindling, Facilitator for the Decatur Morgan County CEO Students.  We are trying to find a way to partner with them.   This would be a great partnership through Flawless.</a:t>
            </a:r>
            <a:endParaRPr sz="1300">
              <a:latin typeface="Calibri"/>
              <a:ea typeface="Calibri"/>
              <a:cs typeface="Calibri"/>
              <a:sym typeface="Calibri"/>
            </a:endParaRPr>
          </a:p>
          <a:p>
            <a:pPr marL="342900" marR="0" lvl="0" indent="-273050" algn="l" rtl="0">
              <a:spcBef>
                <a:spcPts val="0"/>
              </a:spcBef>
              <a:spcAft>
                <a:spcPts val="0"/>
              </a:spcAft>
              <a:buClr>
                <a:schemeClr val="dk1"/>
              </a:buClr>
              <a:buSzPts val="1100"/>
              <a:buFont typeface="Noto Sans Symbols"/>
              <a:buNone/>
            </a:pPr>
            <a:endParaRPr sz="1300">
              <a:solidFill>
                <a:srgbClr val="000000"/>
              </a:solidFill>
              <a:latin typeface="Calibri"/>
              <a:ea typeface="Calibri"/>
              <a:cs typeface="Calibri"/>
              <a:sym typeface="Calibri"/>
            </a:endParaRPr>
          </a:p>
          <a:p>
            <a:pPr marL="342900" marR="0" lvl="0" indent="-355600" algn="l" rtl="0">
              <a:spcBef>
                <a:spcPts val="0"/>
              </a:spcBef>
              <a:spcAft>
                <a:spcPts val="0"/>
              </a:spcAft>
              <a:buClr>
                <a:srgbClr val="000000"/>
              </a:buClr>
              <a:buSzPts val="1300"/>
              <a:buFont typeface="Calibri"/>
              <a:buChar char="∙"/>
            </a:pPr>
            <a:r>
              <a:rPr lang="en-US" sz="1300">
                <a:solidFill>
                  <a:srgbClr val="000000"/>
                </a:solidFill>
                <a:latin typeface="Calibri"/>
                <a:ea typeface="Calibri"/>
                <a:cs typeface="Calibri"/>
                <a:sym typeface="Calibri"/>
              </a:rPr>
              <a:t>Attended our weekly call with The Holistic Performance Group and our staff that works on the Flawless Delivery Team.</a:t>
            </a:r>
            <a:endParaRPr sz="1300">
              <a:latin typeface="Calibri"/>
              <a:ea typeface="Calibri"/>
              <a:cs typeface="Calibri"/>
              <a:sym typeface="Calibri"/>
            </a:endParaRPr>
          </a:p>
          <a:p>
            <a:pPr marL="342900" marR="0" lvl="0" indent="-273050" algn="l" rtl="0">
              <a:spcBef>
                <a:spcPts val="0"/>
              </a:spcBef>
              <a:spcAft>
                <a:spcPts val="0"/>
              </a:spcAft>
              <a:buClr>
                <a:schemeClr val="dk1"/>
              </a:buClr>
              <a:buSzPts val="1100"/>
              <a:buFont typeface="Noto Sans Symbols"/>
              <a:buNone/>
            </a:pPr>
            <a:endParaRPr sz="1300">
              <a:solidFill>
                <a:srgbClr val="000000"/>
              </a:solidFill>
              <a:latin typeface="Calibri"/>
              <a:ea typeface="Calibri"/>
              <a:cs typeface="Calibri"/>
              <a:sym typeface="Calibri"/>
            </a:endParaRPr>
          </a:p>
          <a:p>
            <a:pPr marL="342900" marR="0" lvl="0" indent="-355600" algn="l" rtl="0">
              <a:spcBef>
                <a:spcPts val="0"/>
              </a:spcBef>
              <a:spcAft>
                <a:spcPts val="0"/>
              </a:spcAft>
              <a:buClr>
                <a:srgbClr val="000000"/>
              </a:buClr>
              <a:buSzPts val="1300"/>
              <a:buFont typeface="Calibri"/>
              <a:buChar char="∙"/>
            </a:pPr>
            <a:r>
              <a:rPr lang="en-US" sz="1300">
                <a:solidFill>
                  <a:srgbClr val="000000"/>
                </a:solidFill>
                <a:latin typeface="Calibri"/>
                <a:ea typeface="Calibri"/>
                <a:cs typeface="Calibri"/>
                <a:sym typeface="Calibri"/>
              </a:rPr>
              <a:t>We have been contacted by the FCCLA (Family, Career and Community Leaders of America) to start allowing the Hospitality and Tourism students go through our Flawless Delivery Program.  This would give us the opportunity for a future workforce in our industry.</a:t>
            </a:r>
            <a:endParaRPr sz="1300">
              <a:latin typeface="Calibri"/>
              <a:ea typeface="Calibri"/>
              <a:cs typeface="Calibri"/>
              <a:sym typeface="Calibri"/>
            </a:endParaRPr>
          </a:p>
          <a:p>
            <a:pPr marL="342900" marR="0" lvl="0" indent="-273050" algn="l" rtl="0">
              <a:spcBef>
                <a:spcPts val="0"/>
              </a:spcBef>
              <a:spcAft>
                <a:spcPts val="0"/>
              </a:spcAft>
              <a:buClr>
                <a:schemeClr val="dk1"/>
              </a:buClr>
              <a:buSzPts val="1100"/>
              <a:buFont typeface="Noto Sans Symbols"/>
              <a:buNone/>
            </a:pPr>
            <a:endParaRPr sz="1300">
              <a:solidFill>
                <a:srgbClr val="000000"/>
              </a:solidFill>
              <a:latin typeface="Calibri"/>
              <a:ea typeface="Calibri"/>
              <a:cs typeface="Calibri"/>
              <a:sym typeface="Calibri"/>
            </a:endParaRPr>
          </a:p>
          <a:p>
            <a:pPr marL="342900" marR="0" lvl="0" indent="-355600" algn="l" rtl="0">
              <a:spcBef>
                <a:spcPts val="0"/>
              </a:spcBef>
              <a:spcAft>
                <a:spcPts val="0"/>
              </a:spcAft>
              <a:buClr>
                <a:srgbClr val="000000"/>
              </a:buClr>
              <a:buSzPts val="1300"/>
              <a:buFont typeface="Calibri"/>
              <a:buChar char="∙"/>
            </a:pPr>
            <a:r>
              <a:rPr lang="en-US" sz="1300">
                <a:solidFill>
                  <a:srgbClr val="000000"/>
                </a:solidFill>
                <a:latin typeface="Calibri"/>
                <a:ea typeface="Calibri"/>
                <a:cs typeface="Calibri"/>
                <a:sym typeface="Calibri"/>
              </a:rPr>
              <a:t>Angie and I met with Daphne Baker, a CPA with Byrd, Smalley &amp; Adams, P.C.  She is going to start handling all the books on the Alabama Bass Trail.  We have spoken with Doug Logan regarding this and he will continue to do the Alabama Bass Trail</a:t>
            </a:r>
            <a:r>
              <a:rPr lang="en-US" sz="1300">
                <a:latin typeface="Calibri"/>
                <a:ea typeface="Calibri"/>
                <a:cs typeface="Calibri"/>
                <a:sym typeface="Calibri"/>
              </a:rPr>
              <a:t>’</a:t>
            </a:r>
            <a:r>
              <a:rPr lang="en-US" sz="1300">
                <a:solidFill>
                  <a:srgbClr val="000000"/>
                </a:solidFill>
                <a:latin typeface="Calibri"/>
                <a:ea typeface="Calibri"/>
                <a:cs typeface="Calibri"/>
                <a:sym typeface="Calibri"/>
              </a:rPr>
              <a:t>s annual audits.  </a:t>
            </a:r>
            <a:endParaRPr sz="1300">
              <a:latin typeface="Calibri"/>
              <a:ea typeface="Calibri"/>
              <a:cs typeface="Calibri"/>
              <a:sym typeface="Calibri"/>
            </a:endParaRPr>
          </a:p>
          <a:p>
            <a:pPr marL="342900" marR="0" lvl="0" indent="-273050" algn="l" rtl="0">
              <a:spcBef>
                <a:spcPts val="0"/>
              </a:spcBef>
              <a:spcAft>
                <a:spcPts val="0"/>
              </a:spcAft>
              <a:buClr>
                <a:schemeClr val="dk1"/>
              </a:buClr>
              <a:buSzPts val="1100"/>
              <a:buFont typeface="Noto Sans Symbols"/>
              <a:buNone/>
            </a:pPr>
            <a:endParaRPr sz="1300">
              <a:solidFill>
                <a:srgbClr val="000000"/>
              </a:solidFill>
              <a:latin typeface="Calibri"/>
              <a:ea typeface="Calibri"/>
              <a:cs typeface="Calibri"/>
              <a:sym typeface="Calibri"/>
            </a:endParaRPr>
          </a:p>
          <a:p>
            <a:pPr marL="342900" marR="0" lvl="0" indent="-355600" algn="l" rtl="0">
              <a:spcBef>
                <a:spcPts val="0"/>
              </a:spcBef>
              <a:spcAft>
                <a:spcPts val="0"/>
              </a:spcAft>
              <a:buClr>
                <a:srgbClr val="000000"/>
              </a:buClr>
              <a:buSzPts val="1300"/>
              <a:buFont typeface="Calibri"/>
              <a:buChar char="∙"/>
            </a:pPr>
            <a:r>
              <a:rPr lang="en-US" sz="1300">
                <a:solidFill>
                  <a:srgbClr val="000000"/>
                </a:solidFill>
                <a:latin typeface="Calibri"/>
                <a:ea typeface="Calibri"/>
                <a:cs typeface="Calibri"/>
                <a:sym typeface="Calibri"/>
              </a:rPr>
              <a:t> Met with Hannah Kirby with the Tennessee Riverline she is going to assist us with a grant for Flawless Delivery.</a:t>
            </a:r>
            <a:endParaRPr sz="1300">
              <a:solidFill>
                <a:srgbClr val="000000"/>
              </a:solidFill>
              <a:latin typeface="Calibri"/>
              <a:ea typeface="Calibri"/>
              <a:cs typeface="Calibri"/>
              <a:sym typeface="Calibri"/>
            </a:endParaRPr>
          </a:p>
        </p:txBody>
      </p:sp>
    </p:spTree>
  </p:cSld>
  <p:clrMapOvr>
    <a:masterClrMapping/>
  </p:clrMapOvr>
  <p:transition spd="slow">
    <p:push dir="r"/>
  </p:transition>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Shape 573"/>
        <p:cNvGrpSpPr/>
        <p:nvPr/>
      </p:nvGrpSpPr>
      <p:grpSpPr>
        <a:xfrm>
          <a:off x="0" y="0"/>
          <a:ext cx="0" cy="0"/>
          <a:chOff x="0" y="0"/>
          <a:chExt cx="0" cy="0"/>
        </a:xfrm>
      </p:grpSpPr>
      <p:sp>
        <p:nvSpPr>
          <p:cNvPr id="574" name="Google Shape;574;p59"/>
          <p:cNvSpPr/>
          <p:nvPr/>
        </p:nvSpPr>
        <p:spPr>
          <a:xfrm>
            <a:off x="0" y="0"/>
            <a:ext cx="9143244" cy="609600"/>
          </a:xfrm>
          <a:prstGeom prst="rect">
            <a:avLst/>
          </a:prstGeom>
          <a:solidFill>
            <a:srgbClr val="205867"/>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5" name="Google Shape;575;p59"/>
          <p:cNvSpPr txBox="1"/>
          <p:nvPr/>
        </p:nvSpPr>
        <p:spPr>
          <a:xfrm>
            <a:off x="463550" y="67136"/>
            <a:ext cx="8229600" cy="53611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600"/>
              <a:buFont typeface="Calibri"/>
              <a:buNone/>
            </a:pPr>
            <a:r>
              <a:rPr lang="en-US" sz="3600" b="1">
                <a:solidFill>
                  <a:schemeClr val="lt1"/>
                </a:solidFill>
                <a:latin typeface="Calibri"/>
                <a:ea typeface="Calibri"/>
                <a:cs typeface="Calibri"/>
                <a:sym typeface="Calibri"/>
              </a:rPr>
              <a:t>APRIL PRESIDENT’S REPORT</a:t>
            </a:r>
            <a:endParaRPr/>
          </a:p>
        </p:txBody>
      </p:sp>
      <p:sp>
        <p:nvSpPr>
          <p:cNvPr id="576" name="Google Shape;576;p59"/>
          <p:cNvSpPr txBox="1"/>
          <p:nvPr/>
        </p:nvSpPr>
        <p:spPr>
          <a:xfrm>
            <a:off x="4571622" y="676736"/>
            <a:ext cx="4458900" cy="5033400"/>
          </a:xfrm>
          <a:prstGeom prst="rect">
            <a:avLst/>
          </a:prstGeom>
          <a:noFill/>
          <a:ln>
            <a:noFill/>
          </a:ln>
        </p:spPr>
        <p:txBody>
          <a:bodyPr spcFirstLastPara="1" wrap="square" lIns="91425" tIns="45700" rIns="91425" bIns="45700" anchor="t" anchorCtr="0">
            <a:spAutoFit/>
          </a:bodyPr>
          <a:lstStyle/>
          <a:p>
            <a:pPr marL="457200" marR="0" lvl="0" indent="0" algn="l" rtl="0">
              <a:spcBef>
                <a:spcPts val="0"/>
              </a:spcBef>
              <a:spcAft>
                <a:spcPts val="0"/>
              </a:spcAft>
              <a:buNone/>
            </a:pPr>
            <a:endParaRPr sz="1300">
              <a:latin typeface="Calibri"/>
              <a:ea typeface="Calibri"/>
              <a:cs typeface="Calibri"/>
              <a:sym typeface="Calibri"/>
            </a:endParaRPr>
          </a:p>
          <a:p>
            <a:pPr marL="342900" marR="0" lvl="0" indent="-355600" algn="l" rtl="0">
              <a:spcBef>
                <a:spcPts val="0"/>
              </a:spcBef>
              <a:spcAft>
                <a:spcPts val="0"/>
              </a:spcAft>
              <a:buClr>
                <a:srgbClr val="000000"/>
              </a:buClr>
              <a:buSzPts val="1300"/>
              <a:buFont typeface="Noto Sans Symbols"/>
              <a:buChar char="∙"/>
            </a:pPr>
            <a:r>
              <a:rPr lang="en-US" sz="1300">
                <a:solidFill>
                  <a:srgbClr val="000000"/>
                </a:solidFill>
                <a:latin typeface="Calibri"/>
                <a:ea typeface="Calibri"/>
                <a:cs typeface="Calibri"/>
                <a:sym typeface="Calibri"/>
              </a:rPr>
              <a:t>Neville Bhada with Applied Strategies and Principles are   working with Julie Graham and myself.   We are creating a case study related to the work we have done with the Tennessee River Valley Geo Tourism group.  We will be presenting this information to the TVA Board of Directors at their upcoming meeting being held in Huntsville.</a:t>
            </a:r>
            <a:endParaRPr sz="1600"/>
          </a:p>
          <a:p>
            <a:pPr marL="342900" marR="0" lvl="0" indent="-273050" algn="l" rtl="0">
              <a:spcBef>
                <a:spcPts val="0"/>
              </a:spcBef>
              <a:spcAft>
                <a:spcPts val="0"/>
              </a:spcAft>
              <a:buClr>
                <a:schemeClr val="dk1"/>
              </a:buClr>
              <a:buSzPts val="1100"/>
              <a:buFont typeface="Noto Sans Symbols"/>
              <a:buNone/>
            </a:pPr>
            <a:endParaRPr sz="1300">
              <a:solidFill>
                <a:srgbClr val="000000"/>
              </a:solidFill>
              <a:latin typeface="Calibri"/>
              <a:ea typeface="Calibri"/>
              <a:cs typeface="Calibri"/>
              <a:sym typeface="Calibri"/>
            </a:endParaRPr>
          </a:p>
          <a:p>
            <a:pPr marL="342900" marR="0" lvl="0" indent="-355600" algn="l" rtl="0">
              <a:spcBef>
                <a:spcPts val="0"/>
              </a:spcBef>
              <a:spcAft>
                <a:spcPts val="0"/>
              </a:spcAft>
              <a:buClr>
                <a:srgbClr val="000000"/>
              </a:buClr>
              <a:buSzPts val="1300"/>
              <a:buFont typeface="Noto Sans Symbols"/>
              <a:buChar char="∙"/>
            </a:pPr>
            <a:r>
              <a:rPr lang="en-US" sz="1300">
                <a:solidFill>
                  <a:srgbClr val="000000"/>
                </a:solidFill>
                <a:latin typeface="Calibri"/>
                <a:ea typeface="Calibri"/>
                <a:cs typeface="Calibri"/>
                <a:sym typeface="Calibri"/>
              </a:rPr>
              <a:t>Working with William Hargrove with Alta Planning + Design on the Sweet Trails Alabama project. </a:t>
            </a:r>
            <a:endParaRPr sz="1600"/>
          </a:p>
          <a:p>
            <a:pPr marL="342900" marR="0" lvl="0" indent="-273050" algn="l" rtl="0">
              <a:spcBef>
                <a:spcPts val="0"/>
              </a:spcBef>
              <a:spcAft>
                <a:spcPts val="0"/>
              </a:spcAft>
              <a:buClr>
                <a:schemeClr val="dk1"/>
              </a:buClr>
              <a:buSzPts val="1100"/>
              <a:buFont typeface="Noto Sans Symbols"/>
              <a:buNone/>
            </a:pPr>
            <a:endParaRPr sz="1300">
              <a:solidFill>
                <a:srgbClr val="000000"/>
              </a:solidFill>
              <a:latin typeface="Calibri"/>
              <a:ea typeface="Calibri"/>
              <a:cs typeface="Calibri"/>
              <a:sym typeface="Calibri"/>
            </a:endParaRPr>
          </a:p>
          <a:p>
            <a:pPr marL="342900" marR="0" lvl="0" indent="-355600" algn="l" rtl="0">
              <a:spcBef>
                <a:spcPts val="0"/>
              </a:spcBef>
              <a:spcAft>
                <a:spcPts val="0"/>
              </a:spcAft>
              <a:buClr>
                <a:srgbClr val="000000"/>
              </a:buClr>
              <a:buSzPts val="1300"/>
              <a:buFont typeface="Noto Sans Symbols"/>
              <a:buChar char="∙"/>
            </a:pPr>
            <a:r>
              <a:rPr lang="en-US" sz="1300">
                <a:solidFill>
                  <a:srgbClr val="000000"/>
                </a:solidFill>
                <a:latin typeface="Calibri"/>
                <a:ea typeface="Calibri"/>
                <a:cs typeface="Calibri"/>
                <a:sym typeface="Calibri"/>
              </a:rPr>
              <a:t>We have created a video to share what ALL-a-Bama is and how you can participate.  We are trying to build up our partners so we can use the information on our new accessible website mini-site we will be adding in our next years budget.   </a:t>
            </a:r>
            <a:endParaRPr sz="1600"/>
          </a:p>
          <a:p>
            <a:pPr marL="342900" marR="0" lvl="0" indent="-273050" algn="l" rtl="0">
              <a:spcBef>
                <a:spcPts val="0"/>
              </a:spcBef>
              <a:spcAft>
                <a:spcPts val="0"/>
              </a:spcAft>
              <a:buClr>
                <a:schemeClr val="dk1"/>
              </a:buClr>
              <a:buSzPts val="1100"/>
              <a:buFont typeface="Noto Sans Symbols"/>
              <a:buNone/>
            </a:pPr>
            <a:endParaRPr sz="1300">
              <a:solidFill>
                <a:srgbClr val="000000"/>
              </a:solidFill>
              <a:latin typeface="Calibri"/>
              <a:ea typeface="Calibri"/>
              <a:cs typeface="Calibri"/>
              <a:sym typeface="Calibri"/>
            </a:endParaRPr>
          </a:p>
          <a:p>
            <a:pPr marL="342900" marR="0" lvl="0" indent="-355600" algn="l" rtl="0">
              <a:spcBef>
                <a:spcPts val="0"/>
              </a:spcBef>
              <a:spcAft>
                <a:spcPts val="0"/>
              </a:spcAft>
              <a:buClr>
                <a:srgbClr val="000000"/>
              </a:buClr>
              <a:buSzPts val="1300"/>
              <a:buFont typeface="Noto Sans Symbols"/>
              <a:buChar char="∙"/>
            </a:pPr>
            <a:r>
              <a:rPr lang="en-US" sz="1300">
                <a:solidFill>
                  <a:srgbClr val="000000"/>
                </a:solidFill>
                <a:latin typeface="Calibri"/>
                <a:ea typeface="Calibri"/>
                <a:cs typeface="Calibri"/>
                <a:sym typeface="Calibri"/>
              </a:rPr>
              <a:t>We will be working on the Economic Health books.  Please submit information to Abby so we can get all our counties completed.</a:t>
            </a:r>
            <a:endParaRPr sz="1300">
              <a:solidFill>
                <a:srgbClr val="000000"/>
              </a:solidFill>
              <a:latin typeface="Calibri"/>
              <a:ea typeface="Calibri"/>
              <a:cs typeface="Calibri"/>
              <a:sym typeface="Calibri"/>
            </a:endParaRPr>
          </a:p>
          <a:p>
            <a:pPr marL="342900" marR="0" lvl="0" indent="-273050" algn="l" rtl="0">
              <a:spcBef>
                <a:spcPts val="0"/>
              </a:spcBef>
              <a:spcAft>
                <a:spcPts val="0"/>
              </a:spcAft>
              <a:buClr>
                <a:schemeClr val="dk1"/>
              </a:buClr>
              <a:buSzPts val="1100"/>
              <a:buFont typeface="Noto Sans Symbols"/>
              <a:buNone/>
            </a:pPr>
            <a:endParaRPr sz="1300">
              <a:solidFill>
                <a:srgbClr val="000000"/>
              </a:solidFill>
              <a:latin typeface="Calibri"/>
              <a:ea typeface="Calibri"/>
              <a:cs typeface="Calibri"/>
              <a:sym typeface="Calibri"/>
            </a:endParaRPr>
          </a:p>
          <a:p>
            <a:pPr marL="342900" marR="0" lvl="0" indent="-355600" algn="l" rtl="0">
              <a:spcBef>
                <a:spcPts val="0"/>
              </a:spcBef>
              <a:spcAft>
                <a:spcPts val="0"/>
              </a:spcAft>
              <a:buClr>
                <a:schemeClr val="dk1"/>
              </a:buClr>
              <a:buSzPts val="1300"/>
              <a:buFont typeface="Noto Sans Symbols"/>
              <a:buChar char="∙"/>
            </a:pPr>
            <a:r>
              <a:rPr lang="en-US" sz="1300">
                <a:solidFill>
                  <a:schemeClr val="dk1"/>
                </a:solidFill>
                <a:latin typeface="Calibri"/>
                <a:ea typeface="Calibri"/>
                <a:cs typeface="Calibri"/>
                <a:sym typeface="Calibri"/>
              </a:rPr>
              <a:t>We have updated the 2024 Lodging tax recap for the entire state </a:t>
            </a:r>
            <a:endParaRPr sz="1300">
              <a:solidFill>
                <a:schemeClr val="dk1"/>
              </a:solidFill>
              <a:latin typeface="Calibri"/>
              <a:ea typeface="Calibri"/>
              <a:cs typeface="Calibri"/>
              <a:sym typeface="Calibri"/>
            </a:endParaRPr>
          </a:p>
          <a:p>
            <a:pPr marL="171450" marR="0" lvl="0" indent="-101600" algn="l" rtl="0">
              <a:spcBef>
                <a:spcPts val="0"/>
              </a:spcBef>
              <a:spcAft>
                <a:spcPts val="0"/>
              </a:spcAft>
              <a:buClr>
                <a:schemeClr val="dk1"/>
              </a:buClr>
              <a:buSzPts val="1100"/>
              <a:buFont typeface="Arial"/>
              <a:buNone/>
            </a:pPr>
            <a:endParaRPr sz="1100">
              <a:solidFill>
                <a:schemeClr val="dk1"/>
              </a:solidFill>
              <a:latin typeface="Calibri"/>
              <a:ea typeface="Calibri"/>
              <a:cs typeface="Calibri"/>
              <a:sym typeface="Calibri"/>
            </a:endParaRPr>
          </a:p>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577" name="Google Shape;577;p59"/>
          <p:cNvSpPr txBox="1"/>
          <p:nvPr/>
        </p:nvSpPr>
        <p:spPr>
          <a:xfrm>
            <a:off x="311129" y="676736"/>
            <a:ext cx="4260600" cy="5895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00" b="1">
                <a:solidFill>
                  <a:schemeClr val="dk1"/>
                </a:solidFill>
                <a:latin typeface="Calibri"/>
                <a:ea typeface="Calibri"/>
                <a:cs typeface="Calibri"/>
                <a:sym typeface="Calibri"/>
              </a:rPr>
              <a:t>NEW PRODUCT DEVELOPMENT</a:t>
            </a:r>
            <a:endParaRPr sz="1300" b="1">
              <a:solidFill>
                <a:schemeClr val="dk1"/>
              </a:solidFill>
              <a:latin typeface="Calibri"/>
              <a:ea typeface="Calibri"/>
              <a:cs typeface="Calibri"/>
              <a:sym typeface="Calibri"/>
            </a:endParaRPr>
          </a:p>
          <a:p>
            <a:pPr marL="0" marR="0" lvl="0" indent="0" algn="l" rtl="0">
              <a:spcBef>
                <a:spcPts val="0"/>
              </a:spcBef>
              <a:spcAft>
                <a:spcPts val="0"/>
              </a:spcAft>
              <a:buNone/>
            </a:pPr>
            <a:endParaRPr sz="1300" b="1">
              <a:solidFill>
                <a:schemeClr val="dk1"/>
              </a:solidFill>
              <a:latin typeface="Calibri"/>
              <a:ea typeface="Calibri"/>
              <a:cs typeface="Calibri"/>
              <a:sym typeface="Calibri"/>
            </a:endParaRPr>
          </a:p>
          <a:p>
            <a:pPr marL="342900" marR="0" lvl="0" indent="-355600" algn="l" rtl="0">
              <a:spcBef>
                <a:spcPts val="0"/>
              </a:spcBef>
              <a:spcAft>
                <a:spcPts val="0"/>
              </a:spcAft>
              <a:buClr>
                <a:srgbClr val="000000"/>
              </a:buClr>
              <a:buSzPts val="1300"/>
              <a:buFont typeface="Noto Sans Symbols"/>
              <a:buChar char="∙"/>
            </a:pPr>
            <a:r>
              <a:rPr lang="en-US" sz="1300">
                <a:solidFill>
                  <a:srgbClr val="000000"/>
                </a:solidFill>
                <a:latin typeface="Calibri"/>
                <a:ea typeface="Calibri"/>
                <a:cs typeface="Calibri"/>
                <a:sym typeface="Calibri"/>
              </a:rPr>
              <a:t>Met with Trevor Hixson, a student with the University of Georgia Hospitality &amp; Food Industry Management and the team working on our I-65 Project.  They presented a great presentation focusing on a strategy starting from Indianapolis to Mobile. We are going to  tweak the brochure and share with the other states listed and see if we can get some buy-in.  We would like to have these brochures at all the welcome centers, create billboards and have throughout I65.  Our main goal is to create something similar to  route 66.</a:t>
            </a:r>
            <a:endParaRPr sz="1600"/>
          </a:p>
          <a:p>
            <a:pPr marL="342900" marR="0" lvl="0" indent="-273050" algn="l" rtl="0">
              <a:spcBef>
                <a:spcPts val="0"/>
              </a:spcBef>
              <a:spcAft>
                <a:spcPts val="0"/>
              </a:spcAft>
              <a:buClr>
                <a:schemeClr val="dk1"/>
              </a:buClr>
              <a:buSzPts val="1100"/>
              <a:buFont typeface="Noto Sans Symbols"/>
              <a:buNone/>
            </a:pPr>
            <a:endParaRPr sz="1300">
              <a:solidFill>
                <a:srgbClr val="000000"/>
              </a:solidFill>
              <a:latin typeface="Calibri"/>
              <a:ea typeface="Calibri"/>
              <a:cs typeface="Calibri"/>
              <a:sym typeface="Calibri"/>
            </a:endParaRPr>
          </a:p>
          <a:p>
            <a:pPr marL="342900" marR="0" lvl="0" indent="-355600" algn="l" rtl="0">
              <a:spcBef>
                <a:spcPts val="0"/>
              </a:spcBef>
              <a:spcAft>
                <a:spcPts val="0"/>
              </a:spcAft>
              <a:buClr>
                <a:srgbClr val="000000"/>
              </a:buClr>
              <a:buSzPts val="1300"/>
              <a:buFont typeface="Noto Sans Symbols"/>
              <a:buChar char="∙"/>
            </a:pPr>
            <a:r>
              <a:rPr lang="en-US" sz="1300">
                <a:solidFill>
                  <a:srgbClr val="000000"/>
                </a:solidFill>
                <a:latin typeface="Calibri"/>
                <a:ea typeface="Calibri"/>
                <a:cs typeface="Calibri"/>
                <a:sym typeface="Calibri"/>
              </a:rPr>
              <a:t>We have completed the Patriot Trail brochure.  We have sent it to the printers.  We will be putting a press release out on the new brochure and mailing out to those on the trail.</a:t>
            </a:r>
            <a:endParaRPr sz="1600"/>
          </a:p>
          <a:p>
            <a:pPr marL="342900" marR="0" lvl="0" indent="-273050" algn="l" rtl="0">
              <a:spcBef>
                <a:spcPts val="0"/>
              </a:spcBef>
              <a:spcAft>
                <a:spcPts val="0"/>
              </a:spcAft>
              <a:buClr>
                <a:schemeClr val="dk1"/>
              </a:buClr>
              <a:buSzPts val="1100"/>
              <a:buFont typeface="Noto Sans Symbols"/>
              <a:buNone/>
            </a:pPr>
            <a:endParaRPr sz="1300">
              <a:solidFill>
                <a:srgbClr val="000000"/>
              </a:solidFill>
              <a:latin typeface="Calibri"/>
              <a:ea typeface="Calibri"/>
              <a:cs typeface="Calibri"/>
              <a:sym typeface="Calibri"/>
            </a:endParaRPr>
          </a:p>
          <a:p>
            <a:pPr marL="342900" marR="0" lvl="0" indent="-355600" algn="l" rtl="0">
              <a:spcBef>
                <a:spcPts val="0"/>
              </a:spcBef>
              <a:spcAft>
                <a:spcPts val="0"/>
              </a:spcAft>
              <a:buClr>
                <a:srgbClr val="000000"/>
              </a:buClr>
              <a:buSzPts val="1300"/>
              <a:buFont typeface="Noto Sans Symbols"/>
              <a:buChar char="∙"/>
            </a:pPr>
            <a:r>
              <a:rPr lang="en-US" sz="1300">
                <a:solidFill>
                  <a:srgbClr val="000000"/>
                </a:solidFill>
                <a:latin typeface="Calibri"/>
                <a:ea typeface="Calibri"/>
                <a:cs typeface="Calibri"/>
                <a:sym typeface="Calibri"/>
              </a:rPr>
              <a:t>We continue to work on the “Get Social” Book for the Tennessee RiverLine. This will be a guidebook sharing how to use the social platforms they use to promote the Tennessee RiverLine.  At the Tennessee RiverLine Summit, we worked in teams to develop goals for the organization.  Ours was to work on this piece and give as part of our partnership for the Tennessee RiverLine.  North Alabama has several River Towns that are partners with the Tennessee RiverLine: The Shoals, Decatur, Huntsville, Guntersville, Jackson County and Bridgeport.</a:t>
            </a:r>
            <a:endParaRPr sz="1300">
              <a:solidFill>
                <a:srgbClr val="000000"/>
              </a:solidFill>
              <a:latin typeface="Calibri"/>
              <a:ea typeface="Calibri"/>
              <a:cs typeface="Calibri"/>
              <a:sym typeface="Calibri"/>
            </a:endParaRPr>
          </a:p>
        </p:txBody>
      </p:sp>
    </p:spTree>
  </p:cSld>
  <p:clrMapOvr>
    <a:masterClrMapping/>
  </p:clrMapOvr>
  <p:transition spd="slow">
    <p:push dir="r"/>
  </p:transition>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Shape 581"/>
        <p:cNvGrpSpPr/>
        <p:nvPr/>
      </p:nvGrpSpPr>
      <p:grpSpPr>
        <a:xfrm>
          <a:off x="0" y="0"/>
          <a:ext cx="0" cy="0"/>
          <a:chOff x="0" y="0"/>
          <a:chExt cx="0" cy="0"/>
        </a:xfrm>
      </p:grpSpPr>
      <p:sp>
        <p:nvSpPr>
          <p:cNvPr id="582" name="Google Shape;582;p60"/>
          <p:cNvSpPr/>
          <p:nvPr/>
        </p:nvSpPr>
        <p:spPr>
          <a:xfrm>
            <a:off x="0" y="0"/>
            <a:ext cx="9143244" cy="609600"/>
          </a:xfrm>
          <a:prstGeom prst="rect">
            <a:avLst/>
          </a:prstGeom>
          <a:solidFill>
            <a:srgbClr val="205867"/>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3" name="Google Shape;583;p60"/>
          <p:cNvSpPr txBox="1"/>
          <p:nvPr/>
        </p:nvSpPr>
        <p:spPr>
          <a:xfrm>
            <a:off x="463550" y="67136"/>
            <a:ext cx="8229600" cy="53611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600"/>
              <a:buFont typeface="Calibri"/>
              <a:buNone/>
            </a:pPr>
            <a:r>
              <a:rPr lang="en-US" sz="3600" b="1">
                <a:solidFill>
                  <a:schemeClr val="lt1"/>
                </a:solidFill>
                <a:latin typeface="Calibri"/>
                <a:ea typeface="Calibri"/>
                <a:cs typeface="Calibri"/>
                <a:sym typeface="Calibri"/>
              </a:rPr>
              <a:t>MAY PRESIDENT’S REPORT</a:t>
            </a:r>
            <a:endParaRPr/>
          </a:p>
        </p:txBody>
      </p:sp>
      <p:sp>
        <p:nvSpPr>
          <p:cNvPr id="584" name="Google Shape;584;p60"/>
          <p:cNvSpPr txBox="1"/>
          <p:nvPr/>
        </p:nvSpPr>
        <p:spPr>
          <a:xfrm>
            <a:off x="4571622" y="905336"/>
            <a:ext cx="4458900" cy="6049800"/>
          </a:xfrm>
          <a:prstGeom prst="rect">
            <a:avLst/>
          </a:prstGeom>
          <a:noFill/>
          <a:ln>
            <a:noFill/>
          </a:ln>
        </p:spPr>
        <p:txBody>
          <a:bodyPr spcFirstLastPara="1" wrap="square" lIns="91425" tIns="45700" rIns="91425" bIns="45700" anchor="t" anchorCtr="0">
            <a:normAutofit/>
          </a:bodyPr>
          <a:lstStyle/>
          <a:p>
            <a:pPr marL="457200" lvl="0" indent="0" algn="l" rtl="0">
              <a:lnSpc>
                <a:spcPct val="115000"/>
              </a:lnSpc>
              <a:spcBef>
                <a:spcPts val="0"/>
              </a:spcBef>
              <a:spcAft>
                <a:spcPts val="0"/>
              </a:spcAft>
              <a:buNone/>
            </a:pPr>
            <a:endParaRPr sz="1300">
              <a:solidFill>
                <a:schemeClr val="dk1"/>
              </a:solidFill>
              <a:latin typeface="Calibri"/>
              <a:ea typeface="Calibri"/>
              <a:cs typeface="Calibri"/>
              <a:sym typeface="Calibri"/>
            </a:endParaRPr>
          </a:p>
          <a:p>
            <a:pPr marL="457200" lvl="0" indent="-307975" algn="l" rtl="0">
              <a:lnSpc>
                <a:spcPct val="100000"/>
              </a:lnSpc>
              <a:spcBef>
                <a:spcPts val="0"/>
              </a:spcBef>
              <a:spcAft>
                <a:spcPts val="0"/>
              </a:spcAft>
              <a:buClr>
                <a:schemeClr val="dk1"/>
              </a:buClr>
              <a:buSzPts val="1250"/>
              <a:buFont typeface="Calibri"/>
              <a:buChar char="●"/>
            </a:pPr>
            <a:r>
              <a:rPr lang="en-US" sz="1250">
                <a:solidFill>
                  <a:schemeClr val="dk1"/>
                </a:solidFill>
                <a:latin typeface="Calibri"/>
                <a:ea typeface="Calibri"/>
                <a:cs typeface="Calibri"/>
                <a:sym typeface="Calibri"/>
              </a:rPr>
              <a:t>There are several members I am training on “Who we are at AMLA” and what we do to help your tourism organization.</a:t>
            </a:r>
            <a:endParaRPr sz="1250">
              <a:solidFill>
                <a:schemeClr val="dk1"/>
              </a:solidFill>
              <a:latin typeface="Calibri"/>
              <a:ea typeface="Calibri"/>
              <a:cs typeface="Calibri"/>
              <a:sym typeface="Calibri"/>
            </a:endParaRPr>
          </a:p>
          <a:p>
            <a:pPr marL="457200" lvl="0" indent="0" algn="l" rtl="0">
              <a:lnSpc>
                <a:spcPct val="100000"/>
              </a:lnSpc>
              <a:spcBef>
                <a:spcPts val="0"/>
              </a:spcBef>
              <a:spcAft>
                <a:spcPts val="0"/>
              </a:spcAft>
              <a:buNone/>
            </a:pPr>
            <a:endParaRPr sz="1250">
              <a:solidFill>
                <a:schemeClr val="dk1"/>
              </a:solidFill>
              <a:latin typeface="Calibri"/>
              <a:ea typeface="Calibri"/>
              <a:cs typeface="Calibri"/>
              <a:sym typeface="Calibri"/>
            </a:endParaRPr>
          </a:p>
          <a:p>
            <a:pPr marL="457200" lvl="0" indent="-307975" algn="l" rtl="0">
              <a:lnSpc>
                <a:spcPct val="100000"/>
              </a:lnSpc>
              <a:spcBef>
                <a:spcPts val="0"/>
              </a:spcBef>
              <a:spcAft>
                <a:spcPts val="0"/>
              </a:spcAft>
              <a:buClr>
                <a:schemeClr val="dk1"/>
              </a:buClr>
              <a:buSzPts val="1250"/>
              <a:buFont typeface="Calibri"/>
              <a:buChar char="●"/>
            </a:pPr>
            <a:r>
              <a:rPr lang="en-US" sz="1250">
                <a:solidFill>
                  <a:schemeClr val="dk1"/>
                </a:solidFill>
                <a:latin typeface="Calibri"/>
                <a:ea typeface="Calibri"/>
                <a:cs typeface="Calibri"/>
                <a:sym typeface="Calibri"/>
              </a:rPr>
              <a:t>We are finalizing our Welcome Center FAM Tour event.  This is scheduled for August 26</a:t>
            </a:r>
            <a:r>
              <a:rPr lang="en-US" sz="1250" baseline="30000">
                <a:solidFill>
                  <a:schemeClr val="dk1"/>
                </a:solidFill>
                <a:latin typeface="Calibri"/>
                <a:ea typeface="Calibri"/>
                <a:cs typeface="Calibri"/>
                <a:sym typeface="Calibri"/>
              </a:rPr>
              <a:t>th</a:t>
            </a:r>
            <a:r>
              <a:rPr lang="en-US" sz="1250">
                <a:solidFill>
                  <a:schemeClr val="dk1"/>
                </a:solidFill>
                <a:latin typeface="Calibri"/>
                <a:ea typeface="Calibri"/>
                <a:cs typeface="Calibri"/>
                <a:sym typeface="Calibri"/>
              </a:rPr>
              <a:t>- 30</a:t>
            </a:r>
            <a:r>
              <a:rPr lang="en-US" sz="1250" baseline="30000">
                <a:solidFill>
                  <a:schemeClr val="dk1"/>
                </a:solidFill>
                <a:latin typeface="Calibri"/>
                <a:ea typeface="Calibri"/>
                <a:cs typeface="Calibri"/>
                <a:sym typeface="Calibri"/>
              </a:rPr>
              <a:t>th</a:t>
            </a:r>
            <a:r>
              <a:rPr lang="en-US" sz="1250">
                <a:solidFill>
                  <a:schemeClr val="dk1"/>
                </a:solidFill>
                <a:latin typeface="Calibri"/>
                <a:ea typeface="Calibri"/>
                <a:cs typeface="Calibri"/>
                <a:sym typeface="Calibri"/>
              </a:rPr>
              <a:t>.</a:t>
            </a:r>
            <a:endParaRPr sz="1250">
              <a:solidFill>
                <a:schemeClr val="dk1"/>
              </a:solidFill>
              <a:latin typeface="Calibri"/>
              <a:ea typeface="Calibri"/>
              <a:cs typeface="Calibri"/>
              <a:sym typeface="Calibri"/>
            </a:endParaRPr>
          </a:p>
          <a:p>
            <a:pPr marL="457200" lvl="0" indent="0" algn="l" rtl="0">
              <a:lnSpc>
                <a:spcPct val="100000"/>
              </a:lnSpc>
              <a:spcBef>
                <a:spcPts val="0"/>
              </a:spcBef>
              <a:spcAft>
                <a:spcPts val="0"/>
              </a:spcAft>
              <a:buNone/>
            </a:pPr>
            <a:endParaRPr sz="1250">
              <a:solidFill>
                <a:schemeClr val="dk1"/>
              </a:solidFill>
              <a:latin typeface="Calibri"/>
              <a:ea typeface="Calibri"/>
              <a:cs typeface="Calibri"/>
              <a:sym typeface="Calibri"/>
            </a:endParaRPr>
          </a:p>
          <a:p>
            <a:pPr marL="457200" lvl="0" indent="-307975" algn="l" rtl="0">
              <a:lnSpc>
                <a:spcPct val="100000"/>
              </a:lnSpc>
              <a:spcBef>
                <a:spcPts val="0"/>
              </a:spcBef>
              <a:spcAft>
                <a:spcPts val="0"/>
              </a:spcAft>
              <a:buClr>
                <a:schemeClr val="dk1"/>
              </a:buClr>
              <a:buSzPts val="1250"/>
              <a:buFont typeface="Calibri"/>
              <a:buChar char="●"/>
            </a:pPr>
            <a:r>
              <a:rPr lang="en-US" sz="1250">
                <a:solidFill>
                  <a:schemeClr val="dk1"/>
                </a:solidFill>
                <a:latin typeface="Calibri"/>
                <a:ea typeface="Calibri"/>
                <a:cs typeface="Calibri"/>
                <a:sym typeface="Calibri"/>
              </a:rPr>
              <a:t>We are finalizing our upcoming golf fam scheduled for September 16</a:t>
            </a:r>
            <a:r>
              <a:rPr lang="en-US" sz="1250" baseline="30000">
                <a:solidFill>
                  <a:schemeClr val="dk1"/>
                </a:solidFill>
                <a:latin typeface="Calibri"/>
                <a:ea typeface="Calibri"/>
                <a:cs typeface="Calibri"/>
                <a:sym typeface="Calibri"/>
              </a:rPr>
              <a:t>th</a:t>
            </a:r>
            <a:r>
              <a:rPr lang="en-US" sz="1250">
                <a:solidFill>
                  <a:schemeClr val="dk1"/>
                </a:solidFill>
                <a:latin typeface="Calibri"/>
                <a:ea typeface="Calibri"/>
                <a:cs typeface="Calibri"/>
                <a:sym typeface="Calibri"/>
              </a:rPr>
              <a:t>-20</a:t>
            </a:r>
            <a:r>
              <a:rPr lang="en-US" sz="1250" baseline="30000">
                <a:solidFill>
                  <a:schemeClr val="dk1"/>
                </a:solidFill>
                <a:latin typeface="Calibri"/>
                <a:ea typeface="Calibri"/>
                <a:cs typeface="Calibri"/>
                <a:sym typeface="Calibri"/>
              </a:rPr>
              <a:t>th</a:t>
            </a:r>
            <a:r>
              <a:rPr lang="en-US" sz="1250">
                <a:solidFill>
                  <a:schemeClr val="dk1"/>
                </a:solidFill>
                <a:latin typeface="Calibri"/>
                <a:ea typeface="Calibri"/>
                <a:cs typeface="Calibri"/>
                <a:sym typeface="Calibri"/>
              </a:rPr>
              <a:t>.  Sights on the fam include The General at Joe Wheeler State Park, RTJ Golf Trail at The Shoals, Gunter’s Landing in Guntersville, Goose Pond Colony Course in Scottsboro and RTJ at Hampton Cove in Huntsville.</a:t>
            </a:r>
            <a:endParaRPr sz="1250">
              <a:solidFill>
                <a:schemeClr val="dk1"/>
              </a:solidFill>
              <a:latin typeface="Calibri"/>
              <a:ea typeface="Calibri"/>
              <a:cs typeface="Calibri"/>
              <a:sym typeface="Calibri"/>
            </a:endParaRPr>
          </a:p>
          <a:p>
            <a:pPr marL="457200" lvl="0" indent="0" algn="l" rtl="0">
              <a:lnSpc>
                <a:spcPct val="100000"/>
              </a:lnSpc>
              <a:spcBef>
                <a:spcPts val="0"/>
              </a:spcBef>
              <a:spcAft>
                <a:spcPts val="0"/>
              </a:spcAft>
              <a:buNone/>
            </a:pPr>
            <a:endParaRPr sz="1250">
              <a:solidFill>
                <a:schemeClr val="dk1"/>
              </a:solidFill>
              <a:latin typeface="Calibri"/>
              <a:ea typeface="Calibri"/>
              <a:cs typeface="Calibri"/>
              <a:sym typeface="Calibri"/>
            </a:endParaRPr>
          </a:p>
          <a:p>
            <a:pPr marL="457200" lvl="0" indent="-307975" algn="l" rtl="0">
              <a:lnSpc>
                <a:spcPct val="100000"/>
              </a:lnSpc>
              <a:spcBef>
                <a:spcPts val="0"/>
              </a:spcBef>
              <a:spcAft>
                <a:spcPts val="0"/>
              </a:spcAft>
              <a:buClr>
                <a:schemeClr val="dk1"/>
              </a:buClr>
              <a:buSzPts val="1250"/>
              <a:buFont typeface="Calibri"/>
              <a:buChar char="●"/>
            </a:pPr>
            <a:r>
              <a:rPr lang="en-US" sz="1250">
                <a:solidFill>
                  <a:schemeClr val="dk1"/>
                </a:solidFill>
                <a:latin typeface="Calibri"/>
                <a:ea typeface="Calibri"/>
                <a:cs typeface="Calibri"/>
                <a:sym typeface="Calibri"/>
              </a:rPr>
              <a:t>Karen and Penne attended Huntsville/Madison County CVB’s 2024 Tourism Summit at the U. S. Space and Rocket Center in celebration of National Tourism Month</a:t>
            </a:r>
            <a:endParaRPr sz="1250">
              <a:solidFill>
                <a:schemeClr val="dk1"/>
              </a:solidFill>
              <a:latin typeface="Calibri"/>
              <a:ea typeface="Calibri"/>
              <a:cs typeface="Calibri"/>
              <a:sym typeface="Calibri"/>
            </a:endParaRPr>
          </a:p>
          <a:p>
            <a:pPr marL="457200" lvl="0" indent="0" algn="l" rtl="0">
              <a:lnSpc>
                <a:spcPct val="100000"/>
              </a:lnSpc>
              <a:spcBef>
                <a:spcPts val="0"/>
              </a:spcBef>
              <a:spcAft>
                <a:spcPts val="0"/>
              </a:spcAft>
              <a:buNone/>
            </a:pPr>
            <a:endParaRPr sz="1250">
              <a:solidFill>
                <a:schemeClr val="dk1"/>
              </a:solidFill>
              <a:latin typeface="Calibri"/>
              <a:ea typeface="Calibri"/>
              <a:cs typeface="Calibri"/>
              <a:sym typeface="Calibri"/>
            </a:endParaRPr>
          </a:p>
          <a:p>
            <a:pPr marL="457200" lvl="0" indent="-307975" algn="l" rtl="0">
              <a:lnSpc>
                <a:spcPct val="100000"/>
              </a:lnSpc>
              <a:spcBef>
                <a:spcPts val="0"/>
              </a:spcBef>
              <a:spcAft>
                <a:spcPts val="0"/>
              </a:spcAft>
              <a:buClr>
                <a:schemeClr val="dk1"/>
              </a:buClr>
              <a:buSzPts val="1250"/>
              <a:buFont typeface="Calibri"/>
              <a:buChar char="●"/>
            </a:pPr>
            <a:r>
              <a:rPr lang="en-US" sz="1250">
                <a:solidFill>
                  <a:schemeClr val="dk1"/>
                </a:solidFill>
                <a:latin typeface="Calibri"/>
                <a:ea typeface="Calibri"/>
                <a:cs typeface="Calibri"/>
                <a:sym typeface="Calibri"/>
              </a:rPr>
              <a:t>Reviewed the membership report.</a:t>
            </a:r>
            <a:endParaRPr sz="1250">
              <a:solidFill>
                <a:schemeClr val="dk1"/>
              </a:solidFill>
              <a:latin typeface="Calibri"/>
              <a:ea typeface="Calibri"/>
              <a:cs typeface="Calibri"/>
              <a:sym typeface="Calibri"/>
            </a:endParaRPr>
          </a:p>
        </p:txBody>
      </p:sp>
      <p:sp>
        <p:nvSpPr>
          <p:cNvPr id="585" name="Google Shape;585;p60"/>
          <p:cNvSpPr txBox="1"/>
          <p:nvPr/>
        </p:nvSpPr>
        <p:spPr>
          <a:xfrm>
            <a:off x="258435" y="797330"/>
            <a:ext cx="4260493" cy="5929291"/>
          </a:xfrm>
          <a:prstGeom prst="rect">
            <a:avLst/>
          </a:prstGeom>
          <a:noFill/>
          <a:ln>
            <a:noFill/>
          </a:ln>
        </p:spPr>
        <p:txBody>
          <a:bodyPr spcFirstLastPara="1" wrap="square" lIns="91425" tIns="45700" rIns="91425" bIns="45700" anchor="t" anchorCtr="0">
            <a:normAutofit/>
          </a:bodyPr>
          <a:lstStyle/>
          <a:p>
            <a:pPr marL="0" marR="0" lvl="0" indent="0" algn="l" rtl="0">
              <a:spcBef>
                <a:spcPts val="0"/>
              </a:spcBef>
              <a:spcAft>
                <a:spcPts val="0"/>
              </a:spcAft>
              <a:buNone/>
            </a:pPr>
            <a:r>
              <a:rPr lang="en-US" sz="1424" b="1">
                <a:solidFill>
                  <a:schemeClr val="dk1"/>
                </a:solidFill>
                <a:latin typeface="Calibri"/>
                <a:ea typeface="Calibri"/>
                <a:cs typeface="Calibri"/>
                <a:sym typeface="Calibri"/>
              </a:rPr>
              <a:t>MEMBER SERVICES</a:t>
            </a:r>
            <a:endParaRPr sz="1424" b="1">
              <a:solidFill>
                <a:schemeClr val="dk1"/>
              </a:solidFill>
              <a:latin typeface="Calibri"/>
              <a:ea typeface="Calibri"/>
              <a:cs typeface="Calibri"/>
              <a:sym typeface="Calibri"/>
            </a:endParaRPr>
          </a:p>
          <a:p>
            <a:pPr marL="0" marR="0" lvl="0" indent="0" algn="l" rtl="0">
              <a:spcBef>
                <a:spcPts val="0"/>
              </a:spcBef>
              <a:spcAft>
                <a:spcPts val="0"/>
              </a:spcAft>
              <a:buNone/>
            </a:pPr>
            <a:endParaRPr sz="1100" b="1">
              <a:solidFill>
                <a:schemeClr val="dk1"/>
              </a:solidFill>
              <a:latin typeface="Calibri"/>
              <a:ea typeface="Calibri"/>
              <a:cs typeface="Calibri"/>
              <a:sym typeface="Calibri"/>
            </a:endParaRPr>
          </a:p>
          <a:p>
            <a:pPr marL="457200" lvl="0" indent="-307975" algn="l" rtl="0">
              <a:lnSpc>
                <a:spcPct val="100000"/>
              </a:lnSpc>
              <a:spcBef>
                <a:spcPts val="0"/>
              </a:spcBef>
              <a:spcAft>
                <a:spcPts val="0"/>
              </a:spcAft>
              <a:buClr>
                <a:schemeClr val="dk1"/>
              </a:buClr>
              <a:buSzPts val="1250"/>
              <a:buFont typeface="Calibri"/>
              <a:buChar char="●"/>
            </a:pPr>
            <a:r>
              <a:rPr lang="en-US" sz="1250">
                <a:solidFill>
                  <a:schemeClr val="dk1"/>
                </a:solidFill>
                <a:latin typeface="Calibri"/>
                <a:ea typeface="Calibri"/>
                <a:cs typeface="Calibri"/>
                <a:sym typeface="Calibri"/>
              </a:rPr>
              <a:t>Chris Flores completed our video on the ARC and the Appalachian Gateway Communities Initiative 2024 Training and Funding event.  The Appalachia Regional Commission is going to share this video on their website as part of National Tourism Month.</a:t>
            </a:r>
            <a:endParaRPr sz="1250">
              <a:solidFill>
                <a:schemeClr val="dk1"/>
              </a:solidFill>
              <a:latin typeface="Calibri"/>
              <a:ea typeface="Calibri"/>
              <a:cs typeface="Calibri"/>
              <a:sym typeface="Calibri"/>
            </a:endParaRPr>
          </a:p>
          <a:p>
            <a:pPr marL="457200" lvl="0" indent="0" algn="l" rtl="0">
              <a:lnSpc>
                <a:spcPct val="100000"/>
              </a:lnSpc>
              <a:spcBef>
                <a:spcPts val="0"/>
              </a:spcBef>
              <a:spcAft>
                <a:spcPts val="0"/>
              </a:spcAft>
              <a:buNone/>
            </a:pPr>
            <a:endParaRPr sz="1250">
              <a:solidFill>
                <a:schemeClr val="dk1"/>
              </a:solidFill>
              <a:latin typeface="Calibri"/>
              <a:ea typeface="Calibri"/>
              <a:cs typeface="Calibri"/>
              <a:sym typeface="Calibri"/>
            </a:endParaRPr>
          </a:p>
          <a:p>
            <a:pPr marL="457200" lvl="0" indent="-307975" algn="l" rtl="0">
              <a:lnSpc>
                <a:spcPct val="100000"/>
              </a:lnSpc>
              <a:spcBef>
                <a:spcPts val="0"/>
              </a:spcBef>
              <a:spcAft>
                <a:spcPts val="0"/>
              </a:spcAft>
              <a:buClr>
                <a:schemeClr val="dk1"/>
              </a:buClr>
              <a:buSzPts val="1250"/>
              <a:buFont typeface="Calibri"/>
              <a:buChar char="●"/>
            </a:pPr>
            <a:r>
              <a:rPr lang="en-US" sz="1250">
                <a:solidFill>
                  <a:schemeClr val="dk1"/>
                </a:solidFill>
                <a:latin typeface="Calibri"/>
                <a:ea typeface="Calibri"/>
                <a:cs typeface="Calibri"/>
                <a:sym typeface="Calibri"/>
              </a:rPr>
              <a:t>We are hosting a free education seminar at the Alabama Veterans Museum on June 25</a:t>
            </a:r>
            <a:r>
              <a:rPr lang="en-US" sz="1250" baseline="30000">
                <a:solidFill>
                  <a:schemeClr val="dk1"/>
                </a:solidFill>
                <a:latin typeface="Calibri"/>
                <a:ea typeface="Calibri"/>
                <a:cs typeface="Calibri"/>
                <a:sym typeface="Calibri"/>
              </a:rPr>
              <a:t>th</a:t>
            </a:r>
            <a:r>
              <a:rPr lang="en-US" sz="1250">
                <a:solidFill>
                  <a:schemeClr val="dk1"/>
                </a:solidFill>
                <a:latin typeface="Calibri"/>
                <a:ea typeface="Calibri"/>
                <a:cs typeface="Calibri"/>
                <a:sym typeface="Calibri"/>
              </a:rPr>
              <a:t> – 10am-2pm.  This seminar will be put on by the Southeast Festival and Events Association.  The topic will be “How to Create Volunteers for your Event,” “Data Gathering to Show Results,” “How to get sponsors” and “How to Use AI to Help Market your Events.”</a:t>
            </a:r>
            <a:endParaRPr sz="1250">
              <a:solidFill>
                <a:schemeClr val="dk1"/>
              </a:solidFill>
              <a:latin typeface="Calibri"/>
              <a:ea typeface="Calibri"/>
              <a:cs typeface="Calibri"/>
              <a:sym typeface="Calibri"/>
            </a:endParaRPr>
          </a:p>
          <a:p>
            <a:pPr marL="457200" lvl="0" indent="0" algn="l" rtl="0">
              <a:lnSpc>
                <a:spcPct val="100000"/>
              </a:lnSpc>
              <a:spcBef>
                <a:spcPts val="0"/>
              </a:spcBef>
              <a:spcAft>
                <a:spcPts val="0"/>
              </a:spcAft>
              <a:buNone/>
            </a:pPr>
            <a:endParaRPr sz="1250">
              <a:solidFill>
                <a:schemeClr val="dk1"/>
              </a:solidFill>
              <a:latin typeface="Calibri"/>
              <a:ea typeface="Calibri"/>
              <a:cs typeface="Calibri"/>
              <a:sym typeface="Calibri"/>
            </a:endParaRPr>
          </a:p>
          <a:p>
            <a:pPr marL="457200" lvl="0" indent="-307975" algn="l" rtl="0">
              <a:lnSpc>
                <a:spcPct val="100000"/>
              </a:lnSpc>
              <a:spcBef>
                <a:spcPts val="0"/>
              </a:spcBef>
              <a:spcAft>
                <a:spcPts val="0"/>
              </a:spcAft>
              <a:buClr>
                <a:schemeClr val="dk1"/>
              </a:buClr>
              <a:buSzPts val="1250"/>
              <a:buFont typeface="Calibri"/>
              <a:buChar char="●"/>
            </a:pPr>
            <a:r>
              <a:rPr lang="en-US" sz="1250">
                <a:solidFill>
                  <a:schemeClr val="dk1"/>
                </a:solidFill>
                <a:latin typeface="Calibri"/>
                <a:ea typeface="Calibri"/>
                <a:cs typeface="Calibri"/>
                <a:sym typeface="Calibri"/>
              </a:rPr>
              <a:t>We are currently working on the 2024 North Alabama Economic Health Books for our 16 counties.</a:t>
            </a:r>
            <a:endParaRPr sz="1250">
              <a:solidFill>
                <a:schemeClr val="dk1"/>
              </a:solidFill>
              <a:latin typeface="Calibri"/>
              <a:ea typeface="Calibri"/>
              <a:cs typeface="Calibri"/>
              <a:sym typeface="Calibri"/>
            </a:endParaRPr>
          </a:p>
          <a:p>
            <a:pPr marL="457200" lvl="0" indent="0" algn="l" rtl="0">
              <a:lnSpc>
                <a:spcPct val="100000"/>
              </a:lnSpc>
              <a:spcBef>
                <a:spcPts val="0"/>
              </a:spcBef>
              <a:spcAft>
                <a:spcPts val="0"/>
              </a:spcAft>
              <a:buNone/>
            </a:pPr>
            <a:endParaRPr sz="1250">
              <a:solidFill>
                <a:schemeClr val="dk1"/>
              </a:solidFill>
              <a:latin typeface="Calibri"/>
              <a:ea typeface="Calibri"/>
              <a:cs typeface="Calibri"/>
              <a:sym typeface="Calibri"/>
            </a:endParaRPr>
          </a:p>
          <a:p>
            <a:pPr marL="457200" lvl="0" indent="-307975" algn="l" rtl="0">
              <a:lnSpc>
                <a:spcPct val="100000"/>
              </a:lnSpc>
              <a:spcBef>
                <a:spcPts val="0"/>
              </a:spcBef>
              <a:spcAft>
                <a:spcPts val="0"/>
              </a:spcAft>
              <a:buClr>
                <a:schemeClr val="dk1"/>
              </a:buClr>
              <a:buSzPts val="1250"/>
              <a:buFont typeface="Calibri"/>
              <a:buChar char="●"/>
            </a:pPr>
            <a:r>
              <a:rPr lang="en-US" sz="1250">
                <a:solidFill>
                  <a:schemeClr val="dk1"/>
                </a:solidFill>
                <a:latin typeface="Calibri"/>
                <a:ea typeface="Calibri"/>
                <a:cs typeface="Calibri"/>
                <a:sym typeface="Calibri"/>
              </a:rPr>
              <a:t>We had a successful North Alabama Film Commission board meeting.  We are going to work with several of film festivals throughout North Alabama.  We are a sponsor of the Southern Fried Film Festival which will be held in Huntsville on June 6-9, 2024. </a:t>
            </a:r>
            <a:endParaRPr sz="1250">
              <a:solidFill>
                <a:schemeClr val="dk1"/>
              </a:solidFill>
              <a:latin typeface="Calibri"/>
              <a:ea typeface="Calibri"/>
              <a:cs typeface="Calibri"/>
              <a:sym typeface="Calibri"/>
            </a:endParaRPr>
          </a:p>
          <a:p>
            <a:pPr marL="457200" lvl="0" indent="0" algn="l" rtl="0">
              <a:lnSpc>
                <a:spcPct val="100000"/>
              </a:lnSpc>
              <a:spcBef>
                <a:spcPts val="0"/>
              </a:spcBef>
              <a:spcAft>
                <a:spcPts val="0"/>
              </a:spcAft>
              <a:buNone/>
            </a:pPr>
            <a:endParaRPr sz="1250">
              <a:solidFill>
                <a:schemeClr val="dk1"/>
              </a:solidFill>
              <a:latin typeface="Calibri"/>
              <a:ea typeface="Calibri"/>
              <a:cs typeface="Calibri"/>
              <a:sym typeface="Calibri"/>
            </a:endParaRPr>
          </a:p>
          <a:p>
            <a:pPr marL="457200" lvl="0" indent="-307975" algn="l" rtl="0">
              <a:lnSpc>
                <a:spcPct val="100000"/>
              </a:lnSpc>
              <a:spcBef>
                <a:spcPts val="0"/>
              </a:spcBef>
              <a:spcAft>
                <a:spcPts val="0"/>
              </a:spcAft>
              <a:buClr>
                <a:schemeClr val="dk1"/>
              </a:buClr>
              <a:buSzPts val="1250"/>
              <a:buFont typeface="Calibri"/>
              <a:buChar char="●"/>
            </a:pPr>
            <a:r>
              <a:rPr lang="en-US" sz="1250">
                <a:solidFill>
                  <a:schemeClr val="dk1"/>
                </a:solidFill>
                <a:latin typeface="Calibri"/>
                <a:ea typeface="Calibri"/>
                <a:cs typeface="Calibri"/>
                <a:sym typeface="Calibri"/>
              </a:rPr>
              <a:t>I met with Meghann Bridgeman, President/CEO for Create Birmingham and Film Birmingham. She had asked if we could meet to discuss the film opportunities throughout the state of Alabama.</a:t>
            </a:r>
            <a:endParaRPr sz="1250">
              <a:solidFill>
                <a:schemeClr val="dk1"/>
              </a:solidFill>
              <a:latin typeface="Calibri"/>
              <a:ea typeface="Calibri"/>
              <a:cs typeface="Calibri"/>
              <a:sym typeface="Calibri"/>
            </a:endParaRPr>
          </a:p>
          <a:p>
            <a:pPr marL="171450" marR="0" lvl="0" indent="-101600" algn="l" rtl="0">
              <a:spcBef>
                <a:spcPts val="0"/>
              </a:spcBef>
              <a:spcAft>
                <a:spcPts val="0"/>
              </a:spcAft>
              <a:buClr>
                <a:schemeClr val="dk1"/>
              </a:buClr>
              <a:buSzPts val="1100"/>
              <a:buFont typeface="Arial"/>
              <a:buNone/>
            </a:pPr>
            <a:endParaRPr sz="1500">
              <a:solidFill>
                <a:schemeClr val="dk1"/>
              </a:solidFill>
              <a:latin typeface="Calibri"/>
              <a:ea typeface="Calibri"/>
              <a:cs typeface="Calibri"/>
              <a:sym typeface="Calibri"/>
            </a:endParaRPr>
          </a:p>
        </p:txBody>
      </p:sp>
    </p:spTree>
  </p:cSld>
  <p:clrMapOvr>
    <a:masterClrMapping/>
  </p:clrMapOvr>
  <p:transition spd="slow">
    <p:push dir="r"/>
  </p:transition>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Shape 589"/>
        <p:cNvGrpSpPr/>
        <p:nvPr/>
      </p:nvGrpSpPr>
      <p:grpSpPr>
        <a:xfrm>
          <a:off x="0" y="0"/>
          <a:ext cx="0" cy="0"/>
          <a:chOff x="0" y="0"/>
          <a:chExt cx="0" cy="0"/>
        </a:xfrm>
      </p:grpSpPr>
      <p:sp>
        <p:nvSpPr>
          <p:cNvPr id="590" name="Google Shape;590;p61"/>
          <p:cNvSpPr/>
          <p:nvPr/>
        </p:nvSpPr>
        <p:spPr>
          <a:xfrm>
            <a:off x="0" y="0"/>
            <a:ext cx="9143244" cy="609600"/>
          </a:xfrm>
          <a:prstGeom prst="rect">
            <a:avLst/>
          </a:prstGeom>
          <a:solidFill>
            <a:srgbClr val="205867"/>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1" name="Google Shape;591;p61"/>
          <p:cNvSpPr txBox="1"/>
          <p:nvPr/>
        </p:nvSpPr>
        <p:spPr>
          <a:xfrm>
            <a:off x="463550" y="67136"/>
            <a:ext cx="8229600" cy="53611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600"/>
              <a:buFont typeface="Calibri"/>
              <a:buNone/>
            </a:pPr>
            <a:r>
              <a:rPr lang="en-US" sz="3600" b="1">
                <a:solidFill>
                  <a:schemeClr val="lt1"/>
                </a:solidFill>
                <a:latin typeface="Calibri"/>
                <a:ea typeface="Calibri"/>
                <a:cs typeface="Calibri"/>
                <a:sym typeface="Calibri"/>
              </a:rPr>
              <a:t>MAY PRESIDENT’S REPORT</a:t>
            </a:r>
            <a:endParaRPr/>
          </a:p>
        </p:txBody>
      </p:sp>
      <p:sp>
        <p:nvSpPr>
          <p:cNvPr id="592" name="Google Shape;592;p61"/>
          <p:cNvSpPr txBox="1"/>
          <p:nvPr/>
        </p:nvSpPr>
        <p:spPr>
          <a:xfrm>
            <a:off x="4571625" y="797425"/>
            <a:ext cx="4458900" cy="5929200"/>
          </a:xfrm>
          <a:prstGeom prst="rect">
            <a:avLst/>
          </a:prstGeom>
          <a:noFill/>
          <a:ln>
            <a:noFill/>
          </a:ln>
        </p:spPr>
        <p:txBody>
          <a:bodyPr spcFirstLastPara="1" wrap="square" lIns="91425" tIns="45700" rIns="91425" bIns="45700" anchor="t" anchorCtr="0">
            <a:noAutofit/>
          </a:bodyPr>
          <a:lstStyle/>
          <a:p>
            <a:pPr marL="457200" lvl="0" indent="0" algn="l" rtl="0">
              <a:lnSpc>
                <a:spcPct val="115000"/>
              </a:lnSpc>
              <a:spcBef>
                <a:spcPts val="0"/>
              </a:spcBef>
              <a:spcAft>
                <a:spcPts val="0"/>
              </a:spcAft>
              <a:buNone/>
            </a:pPr>
            <a:endParaRPr sz="1100">
              <a:solidFill>
                <a:schemeClr val="dk1"/>
              </a:solidFill>
              <a:latin typeface="Calibri"/>
              <a:ea typeface="Calibri"/>
              <a:cs typeface="Calibri"/>
              <a:sym typeface="Calibri"/>
            </a:endParaRPr>
          </a:p>
          <a:p>
            <a:pPr marL="457200" lvl="0" indent="-298450" algn="l" rtl="0">
              <a:lnSpc>
                <a:spcPct val="115000"/>
              </a:lnSpc>
              <a:spcBef>
                <a:spcPts val="0"/>
              </a:spcBef>
              <a:spcAft>
                <a:spcPts val="0"/>
              </a:spcAft>
              <a:buClr>
                <a:schemeClr val="dk1"/>
              </a:buClr>
              <a:buSzPts val="1100"/>
              <a:buFont typeface="Calibri"/>
              <a:buChar char="●"/>
            </a:pPr>
            <a:r>
              <a:rPr lang="en-US" sz="1100">
                <a:solidFill>
                  <a:schemeClr val="dk1"/>
                </a:solidFill>
                <a:latin typeface="Calibri"/>
                <a:ea typeface="Calibri"/>
                <a:cs typeface="Calibri"/>
                <a:sym typeface="Calibri"/>
              </a:rPr>
              <a:t>The film bill HB 325 was introduced by Representative Kiel passed. This requires Secretary of Commerce to appoint and establish the salary for a director of the Alabama Film Office.  Kathy Faulk has been an interim for the past 10 years.</a:t>
            </a:r>
            <a:endParaRPr sz="1100">
              <a:solidFill>
                <a:schemeClr val="dk1"/>
              </a:solidFill>
              <a:latin typeface="Calibri"/>
              <a:ea typeface="Calibri"/>
              <a:cs typeface="Calibri"/>
              <a:sym typeface="Calibri"/>
            </a:endParaRPr>
          </a:p>
          <a:p>
            <a:pPr marL="457200" lvl="0" indent="0" algn="l" rtl="0">
              <a:lnSpc>
                <a:spcPct val="115000"/>
              </a:lnSpc>
              <a:spcBef>
                <a:spcPts val="0"/>
              </a:spcBef>
              <a:spcAft>
                <a:spcPts val="0"/>
              </a:spcAft>
              <a:buNone/>
            </a:pPr>
            <a:endParaRPr sz="1100">
              <a:solidFill>
                <a:schemeClr val="dk1"/>
              </a:solidFill>
              <a:latin typeface="Calibri"/>
              <a:ea typeface="Calibri"/>
              <a:cs typeface="Calibri"/>
              <a:sym typeface="Calibri"/>
            </a:endParaRPr>
          </a:p>
          <a:p>
            <a:pPr marL="457200" lvl="0" indent="-298450" algn="l" rtl="0">
              <a:lnSpc>
                <a:spcPct val="115000"/>
              </a:lnSpc>
              <a:spcBef>
                <a:spcPts val="0"/>
              </a:spcBef>
              <a:spcAft>
                <a:spcPts val="0"/>
              </a:spcAft>
              <a:buClr>
                <a:schemeClr val="dk1"/>
              </a:buClr>
              <a:buSzPts val="1100"/>
              <a:buFont typeface="Calibri"/>
              <a:buChar char="●"/>
            </a:pPr>
            <a:r>
              <a:rPr lang="en-US" sz="1100">
                <a:solidFill>
                  <a:schemeClr val="dk1"/>
                </a:solidFill>
                <a:latin typeface="Calibri"/>
                <a:ea typeface="Calibri"/>
                <a:cs typeface="Calibri"/>
                <a:sym typeface="Calibri"/>
              </a:rPr>
              <a:t>Karen sent a survey to those who participated in the event. Please see the results from the surveys.</a:t>
            </a:r>
            <a:endParaRPr sz="1100">
              <a:solidFill>
                <a:schemeClr val="dk1"/>
              </a:solidFill>
              <a:latin typeface="Calibri"/>
              <a:ea typeface="Calibri"/>
              <a:cs typeface="Calibri"/>
              <a:sym typeface="Calibri"/>
            </a:endParaRPr>
          </a:p>
          <a:p>
            <a:pPr marL="457200" lvl="0" indent="0" algn="l" rtl="0">
              <a:lnSpc>
                <a:spcPct val="115000"/>
              </a:lnSpc>
              <a:spcBef>
                <a:spcPts val="0"/>
              </a:spcBef>
              <a:spcAft>
                <a:spcPts val="0"/>
              </a:spcAft>
              <a:buNone/>
            </a:pPr>
            <a:endParaRPr sz="1100">
              <a:solidFill>
                <a:schemeClr val="dk1"/>
              </a:solidFill>
              <a:latin typeface="Calibri"/>
              <a:ea typeface="Calibri"/>
              <a:cs typeface="Calibri"/>
              <a:sym typeface="Calibri"/>
            </a:endParaRPr>
          </a:p>
          <a:p>
            <a:pPr marL="457200" lvl="0" indent="-298450" algn="l" rtl="0">
              <a:lnSpc>
                <a:spcPct val="115000"/>
              </a:lnSpc>
              <a:spcBef>
                <a:spcPts val="0"/>
              </a:spcBef>
              <a:spcAft>
                <a:spcPts val="0"/>
              </a:spcAft>
              <a:buClr>
                <a:schemeClr val="dk1"/>
              </a:buClr>
              <a:buSzPts val="1100"/>
              <a:buFont typeface="Calibri"/>
              <a:buChar char="●"/>
            </a:pPr>
            <a:r>
              <a:rPr lang="en-US" sz="1100">
                <a:solidFill>
                  <a:schemeClr val="dk1"/>
                </a:solidFill>
                <a:latin typeface="Calibri"/>
                <a:ea typeface="Calibri"/>
                <a:cs typeface="Calibri"/>
                <a:sym typeface="Calibri"/>
              </a:rPr>
              <a:t>I received several notes regarding the picnic and an email from Senator Orr.</a:t>
            </a:r>
            <a:endParaRPr sz="1100">
              <a:solidFill>
                <a:schemeClr val="dk1"/>
              </a:solidFill>
              <a:latin typeface="Calibri"/>
              <a:ea typeface="Calibri"/>
              <a:cs typeface="Calibri"/>
              <a:sym typeface="Calibri"/>
            </a:endParaRPr>
          </a:p>
          <a:p>
            <a:pPr marL="457200" lvl="0" indent="0" algn="l" rtl="0">
              <a:lnSpc>
                <a:spcPct val="115000"/>
              </a:lnSpc>
              <a:spcBef>
                <a:spcPts val="0"/>
              </a:spcBef>
              <a:spcAft>
                <a:spcPts val="0"/>
              </a:spcAft>
              <a:buNone/>
            </a:pPr>
            <a:endParaRPr sz="1100">
              <a:solidFill>
                <a:schemeClr val="dk1"/>
              </a:solidFill>
              <a:latin typeface="Calibri"/>
              <a:ea typeface="Calibri"/>
              <a:cs typeface="Calibri"/>
              <a:sym typeface="Calibri"/>
            </a:endParaRPr>
          </a:p>
          <a:p>
            <a:pPr marL="457200" lvl="0" indent="-298450" algn="l" rtl="0">
              <a:lnSpc>
                <a:spcPct val="115000"/>
              </a:lnSpc>
              <a:spcBef>
                <a:spcPts val="0"/>
              </a:spcBef>
              <a:spcAft>
                <a:spcPts val="0"/>
              </a:spcAft>
              <a:buClr>
                <a:schemeClr val="dk1"/>
              </a:buClr>
              <a:buSzPts val="1100"/>
              <a:buFont typeface="Calibri"/>
              <a:buChar char="●"/>
            </a:pPr>
            <a:r>
              <a:rPr lang="en-US" sz="1100">
                <a:solidFill>
                  <a:schemeClr val="dk1"/>
                </a:solidFill>
                <a:latin typeface="Calibri"/>
                <a:ea typeface="Calibri"/>
                <a:cs typeface="Calibri"/>
                <a:sym typeface="Calibri"/>
              </a:rPr>
              <a:t>Craig and I attended the Alabama League of Municipalities Annual Convention. Craig spoke to the group about the Flawless Delivery Training.  We had a booth representing North Alabama and gave out visitor information to the 900 attendees.</a:t>
            </a:r>
            <a:endParaRPr sz="1100">
              <a:solidFill>
                <a:schemeClr val="dk1"/>
              </a:solidFill>
              <a:latin typeface="Calibri"/>
              <a:ea typeface="Calibri"/>
              <a:cs typeface="Calibri"/>
              <a:sym typeface="Calibri"/>
            </a:endParaRPr>
          </a:p>
          <a:p>
            <a:pPr marL="457200" lvl="0" indent="0" algn="l" rtl="0">
              <a:lnSpc>
                <a:spcPct val="115000"/>
              </a:lnSpc>
              <a:spcBef>
                <a:spcPts val="0"/>
              </a:spcBef>
              <a:spcAft>
                <a:spcPts val="0"/>
              </a:spcAft>
              <a:buNone/>
            </a:pPr>
            <a:endParaRPr sz="1100">
              <a:solidFill>
                <a:schemeClr val="dk1"/>
              </a:solidFill>
              <a:latin typeface="Calibri"/>
              <a:ea typeface="Calibri"/>
              <a:cs typeface="Calibri"/>
              <a:sym typeface="Calibri"/>
            </a:endParaRPr>
          </a:p>
          <a:p>
            <a:pPr marL="457200" lvl="0" indent="-298450" algn="l" rtl="0">
              <a:lnSpc>
                <a:spcPct val="115000"/>
              </a:lnSpc>
              <a:spcBef>
                <a:spcPts val="0"/>
              </a:spcBef>
              <a:spcAft>
                <a:spcPts val="0"/>
              </a:spcAft>
              <a:buClr>
                <a:schemeClr val="dk1"/>
              </a:buClr>
              <a:buSzPts val="1100"/>
              <a:buFont typeface="Calibri"/>
              <a:buChar char="●"/>
            </a:pPr>
            <a:r>
              <a:rPr lang="en-US" sz="1100">
                <a:solidFill>
                  <a:schemeClr val="dk1"/>
                </a:solidFill>
                <a:latin typeface="Calibri"/>
                <a:ea typeface="Calibri"/>
                <a:cs typeface="Calibri"/>
                <a:sym typeface="Calibri"/>
              </a:rPr>
              <a:t>We finalized the Alabama Congressional Fly-In appointments.  The date of the fly-in will be June 9</a:t>
            </a:r>
            <a:r>
              <a:rPr lang="en-US" sz="1100" baseline="30000">
                <a:solidFill>
                  <a:schemeClr val="dk1"/>
                </a:solidFill>
                <a:latin typeface="Calibri"/>
                <a:ea typeface="Calibri"/>
                <a:cs typeface="Calibri"/>
                <a:sym typeface="Calibri"/>
              </a:rPr>
              <a:t>th</a:t>
            </a:r>
            <a:r>
              <a:rPr lang="en-US" sz="1100">
                <a:solidFill>
                  <a:schemeClr val="dk1"/>
                </a:solidFill>
                <a:latin typeface="Calibri"/>
                <a:ea typeface="Calibri"/>
                <a:cs typeface="Calibri"/>
                <a:sym typeface="Calibri"/>
              </a:rPr>
              <a:t> – 12</a:t>
            </a:r>
            <a:r>
              <a:rPr lang="en-US" sz="1100" baseline="30000">
                <a:solidFill>
                  <a:schemeClr val="dk1"/>
                </a:solidFill>
                <a:latin typeface="Calibri"/>
                <a:ea typeface="Calibri"/>
                <a:cs typeface="Calibri"/>
                <a:sym typeface="Calibri"/>
              </a:rPr>
              <a:t>th</a:t>
            </a:r>
            <a:r>
              <a:rPr lang="en-US" sz="1100">
                <a:solidFill>
                  <a:schemeClr val="dk1"/>
                </a:solidFill>
                <a:latin typeface="Calibri"/>
                <a:ea typeface="Calibri"/>
                <a:cs typeface="Calibri"/>
                <a:sym typeface="Calibri"/>
              </a:rPr>
              <a:t>.  In addition to making calls on the Alabama delegation, we will visit the following offices on Monday: Brand USA, Appalachian Regional Commission (ARC), U.S. Travel, US Department of Transportation and The National Parks Service. Video Strategist/Producer Chris Flores will be accompanying us and creating a video on “How to build Advocacy in our Tourism Industry.”  </a:t>
            </a:r>
            <a:endParaRPr sz="1100">
              <a:solidFill>
                <a:schemeClr val="dk1"/>
              </a:solidFill>
              <a:latin typeface="Calibri"/>
              <a:ea typeface="Calibri"/>
              <a:cs typeface="Calibri"/>
              <a:sym typeface="Calibri"/>
            </a:endParaRPr>
          </a:p>
        </p:txBody>
      </p:sp>
      <p:sp>
        <p:nvSpPr>
          <p:cNvPr id="593" name="Google Shape;593;p61"/>
          <p:cNvSpPr txBox="1"/>
          <p:nvPr/>
        </p:nvSpPr>
        <p:spPr>
          <a:xfrm>
            <a:off x="258425" y="797325"/>
            <a:ext cx="4260600" cy="5929200"/>
          </a:xfrm>
          <a:prstGeom prst="rect">
            <a:avLst/>
          </a:prstGeom>
          <a:noFill/>
          <a:ln>
            <a:noFill/>
          </a:ln>
        </p:spPr>
        <p:txBody>
          <a:bodyPr spcFirstLastPara="1" wrap="square" lIns="91425" tIns="45700" rIns="91425" bIns="45700" anchor="t" anchorCtr="0">
            <a:normAutofit fontScale="62500"/>
          </a:bodyPr>
          <a:lstStyle/>
          <a:p>
            <a:pPr marL="0" marR="0" lvl="0" indent="0" algn="l" rtl="0">
              <a:spcBef>
                <a:spcPts val="0"/>
              </a:spcBef>
              <a:spcAft>
                <a:spcPts val="0"/>
              </a:spcAft>
              <a:buNone/>
            </a:pPr>
            <a:r>
              <a:rPr lang="en-US" sz="2050" b="1">
                <a:solidFill>
                  <a:schemeClr val="dk1"/>
                </a:solidFill>
                <a:latin typeface="Calibri"/>
                <a:ea typeface="Calibri"/>
                <a:cs typeface="Calibri"/>
                <a:sym typeface="Calibri"/>
              </a:rPr>
              <a:t>ADVOCACY</a:t>
            </a:r>
            <a:endParaRPr sz="2050" b="1">
              <a:solidFill>
                <a:schemeClr val="dk1"/>
              </a:solidFill>
              <a:latin typeface="Calibri"/>
              <a:ea typeface="Calibri"/>
              <a:cs typeface="Calibri"/>
              <a:sym typeface="Calibri"/>
            </a:endParaRPr>
          </a:p>
          <a:p>
            <a:pPr marL="457200" lvl="0" indent="-300037" algn="l" rtl="0">
              <a:lnSpc>
                <a:spcPct val="115000"/>
              </a:lnSpc>
              <a:spcBef>
                <a:spcPts val="0"/>
              </a:spcBef>
              <a:spcAft>
                <a:spcPts val="0"/>
              </a:spcAft>
              <a:buClr>
                <a:schemeClr val="dk1"/>
              </a:buClr>
              <a:buSzPct val="100000"/>
              <a:buFont typeface="Calibri"/>
              <a:buChar char="●"/>
            </a:pPr>
            <a:r>
              <a:rPr lang="en-US" sz="1800">
                <a:solidFill>
                  <a:schemeClr val="dk1"/>
                </a:solidFill>
                <a:latin typeface="Calibri"/>
                <a:ea typeface="Calibri"/>
                <a:cs typeface="Calibri"/>
                <a:sym typeface="Calibri"/>
              </a:rPr>
              <a:t>We were approved in the EFB for one million dollars to offer the Flawless Delivery certification program statewide. It is listed as Hospitality Training under the Education Fund.  We cut $100,000 out of the Flawless budget and Lee Sentell approved a grant for $200,000, the additional funds needed for the 2024/2025 budget.  AMLA will be handling both grants and budget for the Alabama Flawless Training statewide.</a:t>
            </a:r>
            <a:endParaRPr sz="1800">
              <a:solidFill>
                <a:schemeClr val="dk1"/>
              </a:solidFill>
              <a:latin typeface="Calibri"/>
              <a:ea typeface="Calibri"/>
              <a:cs typeface="Calibri"/>
              <a:sym typeface="Calibri"/>
            </a:endParaRPr>
          </a:p>
          <a:p>
            <a:pPr marL="457200" lvl="0" indent="0" algn="l" rtl="0">
              <a:lnSpc>
                <a:spcPct val="115000"/>
              </a:lnSpc>
              <a:spcBef>
                <a:spcPts val="0"/>
              </a:spcBef>
              <a:spcAft>
                <a:spcPts val="0"/>
              </a:spcAft>
              <a:buNone/>
            </a:pPr>
            <a:endParaRPr sz="1800">
              <a:solidFill>
                <a:schemeClr val="dk1"/>
              </a:solidFill>
              <a:latin typeface="Calibri"/>
              <a:ea typeface="Calibri"/>
              <a:cs typeface="Calibri"/>
              <a:sym typeface="Calibri"/>
            </a:endParaRPr>
          </a:p>
          <a:p>
            <a:pPr marL="457200" lvl="0" indent="-300037" algn="l" rtl="0">
              <a:lnSpc>
                <a:spcPct val="115000"/>
              </a:lnSpc>
              <a:spcBef>
                <a:spcPts val="0"/>
              </a:spcBef>
              <a:spcAft>
                <a:spcPts val="0"/>
              </a:spcAft>
              <a:buClr>
                <a:schemeClr val="dk1"/>
              </a:buClr>
              <a:buSzPct val="100000"/>
              <a:buFont typeface="Calibri"/>
              <a:buChar char="●"/>
            </a:pPr>
            <a:r>
              <a:rPr lang="en-US" sz="1800">
                <a:solidFill>
                  <a:schemeClr val="dk1"/>
                </a:solidFill>
                <a:latin typeface="Calibri"/>
                <a:ea typeface="Calibri"/>
                <a:cs typeface="Calibri"/>
                <a:sym typeface="Calibri"/>
              </a:rPr>
              <a:t>I will be speaking to Mayor Craig Ford and his Council on STR so they can finalize their compliance efforts.</a:t>
            </a:r>
            <a:endParaRPr sz="1800">
              <a:solidFill>
                <a:schemeClr val="dk1"/>
              </a:solidFill>
              <a:latin typeface="Calibri"/>
              <a:ea typeface="Calibri"/>
              <a:cs typeface="Calibri"/>
              <a:sym typeface="Calibri"/>
            </a:endParaRPr>
          </a:p>
          <a:p>
            <a:pPr marL="457200" lvl="0" indent="0" algn="l" rtl="0">
              <a:lnSpc>
                <a:spcPct val="115000"/>
              </a:lnSpc>
              <a:spcBef>
                <a:spcPts val="0"/>
              </a:spcBef>
              <a:spcAft>
                <a:spcPts val="0"/>
              </a:spcAft>
              <a:buNone/>
            </a:pPr>
            <a:endParaRPr sz="1800">
              <a:solidFill>
                <a:schemeClr val="dk1"/>
              </a:solidFill>
              <a:latin typeface="Calibri"/>
              <a:ea typeface="Calibri"/>
              <a:cs typeface="Calibri"/>
              <a:sym typeface="Calibri"/>
            </a:endParaRPr>
          </a:p>
          <a:p>
            <a:pPr marL="457200" lvl="0" indent="-300037" algn="l" rtl="0">
              <a:lnSpc>
                <a:spcPct val="115000"/>
              </a:lnSpc>
              <a:spcBef>
                <a:spcPts val="0"/>
              </a:spcBef>
              <a:spcAft>
                <a:spcPts val="0"/>
              </a:spcAft>
              <a:buClr>
                <a:schemeClr val="dk1"/>
              </a:buClr>
              <a:buSzPct val="100000"/>
              <a:buFont typeface="Calibri"/>
              <a:buChar char="●"/>
            </a:pPr>
            <a:r>
              <a:rPr lang="en-US" sz="1800">
                <a:solidFill>
                  <a:schemeClr val="dk1"/>
                </a:solidFill>
                <a:latin typeface="Calibri"/>
                <a:ea typeface="Calibri"/>
                <a:cs typeface="Calibri"/>
                <a:sym typeface="Calibri"/>
              </a:rPr>
              <a:t>We have a meeting scheduled with all those participating in the Flawless training on June 14</a:t>
            </a:r>
            <a:r>
              <a:rPr lang="en-US" sz="1800" baseline="30000">
                <a:solidFill>
                  <a:schemeClr val="dk1"/>
                </a:solidFill>
                <a:latin typeface="Calibri"/>
                <a:ea typeface="Calibri"/>
                <a:cs typeface="Calibri"/>
                <a:sym typeface="Calibri"/>
              </a:rPr>
              <a:t>th</a:t>
            </a:r>
            <a:r>
              <a:rPr lang="en-US" sz="1800">
                <a:solidFill>
                  <a:schemeClr val="dk1"/>
                </a:solidFill>
                <a:latin typeface="Calibri"/>
                <a:ea typeface="Calibri"/>
                <a:cs typeface="Calibri"/>
                <a:sym typeface="Calibri"/>
              </a:rPr>
              <a:t>.  The training will be held at the Decatur Morgan County Tourism office.</a:t>
            </a:r>
            <a:endParaRPr sz="1800">
              <a:solidFill>
                <a:schemeClr val="dk1"/>
              </a:solidFill>
              <a:latin typeface="Calibri"/>
              <a:ea typeface="Calibri"/>
              <a:cs typeface="Calibri"/>
              <a:sym typeface="Calibri"/>
            </a:endParaRPr>
          </a:p>
          <a:p>
            <a:pPr marL="457200" lvl="0" indent="0" algn="l" rtl="0">
              <a:lnSpc>
                <a:spcPct val="115000"/>
              </a:lnSpc>
              <a:spcBef>
                <a:spcPts val="0"/>
              </a:spcBef>
              <a:spcAft>
                <a:spcPts val="0"/>
              </a:spcAft>
              <a:buNone/>
            </a:pPr>
            <a:endParaRPr sz="1800">
              <a:solidFill>
                <a:schemeClr val="dk1"/>
              </a:solidFill>
              <a:latin typeface="Calibri"/>
              <a:ea typeface="Calibri"/>
              <a:cs typeface="Calibri"/>
              <a:sym typeface="Calibri"/>
            </a:endParaRPr>
          </a:p>
          <a:p>
            <a:pPr marL="457200" lvl="0" indent="-300037" algn="l" rtl="0">
              <a:lnSpc>
                <a:spcPct val="115000"/>
              </a:lnSpc>
              <a:spcBef>
                <a:spcPts val="0"/>
              </a:spcBef>
              <a:spcAft>
                <a:spcPts val="0"/>
              </a:spcAft>
              <a:buClr>
                <a:schemeClr val="dk1"/>
              </a:buClr>
              <a:buSzPct val="100000"/>
              <a:buFont typeface="Calibri"/>
              <a:buChar char="●"/>
            </a:pPr>
            <a:r>
              <a:rPr lang="en-US" sz="1800">
                <a:solidFill>
                  <a:schemeClr val="dk1"/>
                </a:solidFill>
                <a:latin typeface="Calibri"/>
                <a:ea typeface="Calibri"/>
                <a:cs typeface="Calibri"/>
                <a:sym typeface="Calibri"/>
              </a:rPr>
              <a:t>I met with Dr. Hodges, president of Calhoun Community College, Diane Peck, and Doug Brazier regarding Flawless Delivery.  We were able to get the Flawless certifications reduced in order to help with budget shortfall.</a:t>
            </a:r>
            <a:endParaRPr sz="1800">
              <a:solidFill>
                <a:schemeClr val="dk1"/>
              </a:solidFill>
              <a:latin typeface="Calibri"/>
              <a:ea typeface="Calibri"/>
              <a:cs typeface="Calibri"/>
              <a:sym typeface="Calibri"/>
            </a:endParaRPr>
          </a:p>
          <a:p>
            <a:pPr marL="457200" lvl="0" indent="0" algn="l" rtl="0">
              <a:lnSpc>
                <a:spcPct val="115000"/>
              </a:lnSpc>
              <a:spcBef>
                <a:spcPts val="0"/>
              </a:spcBef>
              <a:spcAft>
                <a:spcPts val="0"/>
              </a:spcAft>
              <a:buNone/>
            </a:pPr>
            <a:endParaRPr sz="1800">
              <a:solidFill>
                <a:schemeClr val="dk1"/>
              </a:solidFill>
              <a:latin typeface="Calibri"/>
              <a:ea typeface="Calibri"/>
              <a:cs typeface="Calibri"/>
              <a:sym typeface="Calibri"/>
            </a:endParaRPr>
          </a:p>
          <a:p>
            <a:pPr marL="457200" lvl="0" indent="-300037" algn="l" rtl="0">
              <a:lnSpc>
                <a:spcPct val="115000"/>
              </a:lnSpc>
              <a:spcBef>
                <a:spcPts val="0"/>
              </a:spcBef>
              <a:spcAft>
                <a:spcPts val="0"/>
              </a:spcAft>
              <a:buClr>
                <a:schemeClr val="dk1"/>
              </a:buClr>
              <a:buSzPct val="100000"/>
              <a:buFont typeface="Calibri"/>
              <a:buChar char="●"/>
            </a:pPr>
            <a:r>
              <a:rPr lang="en-US" sz="1800">
                <a:solidFill>
                  <a:schemeClr val="dk1"/>
                </a:solidFill>
                <a:latin typeface="Calibri"/>
                <a:ea typeface="Calibri"/>
                <a:cs typeface="Calibri"/>
                <a:sym typeface="Calibri"/>
              </a:rPr>
              <a:t>The Alabama Tourism Tax Protection Act introduced by Senator Gudger (SB 150 )regarding the collections of STR taxes passed.  It has been given to Governor Ivey to sign into law.  This will go into effect October 1, 2024.  We should see a substantial increase in our lodging taxes due to this bill.</a:t>
            </a:r>
            <a:endParaRPr sz="1800">
              <a:solidFill>
                <a:schemeClr val="dk1"/>
              </a:solidFill>
              <a:latin typeface="Calibri"/>
              <a:ea typeface="Calibri"/>
              <a:cs typeface="Calibri"/>
              <a:sym typeface="Calibri"/>
            </a:endParaRPr>
          </a:p>
          <a:p>
            <a:pPr marL="457200" lvl="0" indent="0" algn="l" rtl="0">
              <a:lnSpc>
                <a:spcPct val="115000"/>
              </a:lnSpc>
              <a:spcBef>
                <a:spcPts val="0"/>
              </a:spcBef>
              <a:spcAft>
                <a:spcPts val="0"/>
              </a:spcAft>
              <a:buNone/>
            </a:pPr>
            <a:endParaRPr sz="1800">
              <a:solidFill>
                <a:schemeClr val="dk1"/>
              </a:solidFill>
              <a:latin typeface="Calibri"/>
              <a:ea typeface="Calibri"/>
              <a:cs typeface="Calibri"/>
              <a:sym typeface="Calibri"/>
            </a:endParaRPr>
          </a:p>
          <a:p>
            <a:pPr marL="457200" lvl="0" indent="-300037" algn="l" rtl="0">
              <a:lnSpc>
                <a:spcPct val="115000"/>
              </a:lnSpc>
              <a:spcBef>
                <a:spcPts val="0"/>
              </a:spcBef>
              <a:spcAft>
                <a:spcPts val="0"/>
              </a:spcAft>
              <a:buClr>
                <a:schemeClr val="dk1"/>
              </a:buClr>
              <a:buSzPct val="100000"/>
              <a:buFont typeface="Calibri"/>
              <a:buChar char="●"/>
            </a:pPr>
            <a:r>
              <a:rPr lang="en-US" sz="1800">
                <a:solidFill>
                  <a:schemeClr val="dk1"/>
                </a:solidFill>
                <a:latin typeface="Calibri"/>
                <a:ea typeface="Calibri"/>
                <a:cs typeface="Calibri"/>
                <a:sym typeface="Calibri"/>
              </a:rPr>
              <a:t>We had a successful Legislative Picnic on May 1</a:t>
            </a:r>
            <a:r>
              <a:rPr lang="en-US" sz="1800" baseline="30000">
                <a:solidFill>
                  <a:schemeClr val="dk1"/>
                </a:solidFill>
                <a:latin typeface="Calibri"/>
                <a:ea typeface="Calibri"/>
                <a:cs typeface="Calibri"/>
                <a:sym typeface="Calibri"/>
              </a:rPr>
              <a:t>st</a:t>
            </a:r>
            <a:r>
              <a:rPr lang="en-US" sz="1800">
                <a:solidFill>
                  <a:schemeClr val="dk1"/>
                </a:solidFill>
                <a:latin typeface="Calibri"/>
                <a:ea typeface="Calibri"/>
                <a:cs typeface="Calibri"/>
                <a:sym typeface="Calibri"/>
              </a:rPr>
              <a:t>.  Members loved the table pull-ups we ordered for all of our 16 counties.</a:t>
            </a:r>
            <a:endParaRPr sz="1800">
              <a:solidFill>
                <a:schemeClr val="dk1"/>
              </a:solidFill>
              <a:latin typeface="Calibri"/>
              <a:ea typeface="Calibri"/>
              <a:cs typeface="Calibri"/>
              <a:sym typeface="Calibri"/>
            </a:endParaRPr>
          </a:p>
          <a:p>
            <a:pPr marL="457200" marR="0" lvl="0" indent="0" algn="l" rtl="0">
              <a:spcBef>
                <a:spcPts val="0"/>
              </a:spcBef>
              <a:spcAft>
                <a:spcPts val="0"/>
              </a:spcAft>
              <a:buNone/>
            </a:pPr>
            <a:endParaRPr sz="1100">
              <a:solidFill>
                <a:schemeClr val="dk1"/>
              </a:solidFill>
              <a:latin typeface="Calibri"/>
              <a:ea typeface="Calibri"/>
              <a:cs typeface="Calibri"/>
              <a:sym typeface="Calibri"/>
            </a:endParaRPr>
          </a:p>
        </p:txBody>
      </p:sp>
    </p:spTree>
  </p:cSld>
  <p:clrMapOvr>
    <a:masterClrMapping/>
  </p:clrMapOvr>
  <p:transition spd="slow">
    <p:push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7"/>
          <p:cNvSpPr/>
          <p:nvPr/>
        </p:nvSpPr>
        <p:spPr>
          <a:xfrm>
            <a:off x="0" y="0"/>
            <a:ext cx="9143244" cy="609600"/>
          </a:xfrm>
          <a:prstGeom prst="rect">
            <a:avLst/>
          </a:prstGeom>
          <a:solidFill>
            <a:schemeClr val="accent2"/>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5" name="Google Shape;125;p17"/>
          <p:cNvSpPr/>
          <p:nvPr/>
        </p:nvSpPr>
        <p:spPr>
          <a:xfrm>
            <a:off x="0" y="6520883"/>
            <a:ext cx="9143244" cy="336550"/>
          </a:xfrm>
          <a:prstGeom prst="rect">
            <a:avLst/>
          </a:prstGeom>
          <a:solidFill>
            <a:srgbClr val="0C0C0C"/>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6" name="Google Shape;126;p17"/>
          <p:cNvSpPr txBox="1"/>
          <p:nvPr/>
        </p:nvSpPr>
        <p:spPr>
          <a:xfrm>
            <a:off x="1701800" y="6491942"/>
            <a:ext cx="574675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ALABAMA MOUNTAIN LAKES TOURIST ASSOCIATION</a:t>
            </a:r>
            <a:endParaRPr/>
          </a:p>
        </p:txBody>
      </p:sp>
      <p:sp>
        <p:nvSpPr>
          <p:cNvPr id="127" name="Google Shape;127;p17"/>
          <p:cNvSpPr txBox="1"/>
          <p:nvPr/>
        </p:nvSpPr>
        <p:spPr>
          <a:xfrm>
            <a:off x="463550" y="67136"/>
            <a:ext cx="8229600" cy="53611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600"/>
              <a:buFont typeface="Calibri"/>
              <a:buNone/>
            </a:pPr>
            <a:r>
              <a:rPr lang="en-US" sz="3600" b="1" i="0" u="none" strike="noStrike" cap="none">
                <a:solidFill>
                  <a:schemeClr val="lt1"/>
                </a:solidFill>
                <a:latin typeface="Calibri"/>
                <a:ea typeface="Calibri"/>
                <a:cs typeface="Calibri"/>
                <a:sym typeface="Calibri"/>
              </a:rPr>
              <a:t>ECONOMIC IMPACT</a:t>
            </a:r>
            <a:endParaRPr/>
          </a:p>
        </p:txBody>
      </p:sp>
      <p:pic>
        <p:nvPicPr>
          <p:cNvPr id="128" name="Google Shape;128;p17"/>
          <p:cNvPicPr preferRelativeResize="0"/>
          <p:nvPr/>
        </p:nvPicPr>
        <p:blipFill>
          <a:blip r:embed="rId3">
            <a:alphaModFix/>
          </a:blip>
          <a:stretch>
            <a:fillRect/>
          </a:stretch>
        </p:blipFill>
        <p:spPr>
          <a:xfrm>
            <a:off x="924500" y="758825"/>
            <a:ext cx="7294254" cy="5577540"/>
          </a:xfrm>
          <a:prstGeom prst="rect">
            <a:avLst/>
          </a:prstGeom>
          <a:noFill/>
          <a:ln>
            <a:noFill/>
          </a:ln>
        </p:spPr>
      </p:pic>
    </p:spTree>
  </p:cSld>
  <p:clrMapOvr>
    <a:masterClrMapping/>
  </p:clrMapOvr>
  <p:transition spd="slow">
    <p:push dir="r"/>
  </p:transition>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Shape 597"/>
        <p:cNvGrpSpPr/>
        <p:nvPr/>
      </p:nvGrpSpPr>
      <p:grpSpPr>
        <a:xfrm>
          <a:off x="0" y="0"/>
          <a:ext cx="0" cy="0"/>
          <a:chOff x="0" y="0"/>
          <a:chExt cx="0" cy="0"/>
        </a:xfrm>
      </p:grpSpPr>
      <p:sp>
        <p:nvSpPr>
          <p:cNvPr id="598" name="Google Shape;598;p62"/>
          <p:cNvSpPr/>
          <p:nvPr/>
        </p:nvSpPr>
        <p:spPr>
          <a:xfrm>
            <a:off x="0" y="0"/>
            <a:ext cx="9143244" cy="609600"/>
          </a:xfrm>
          <a:prstGeom prst="rect">
            <a:avLst/>
          </a:prstGeom>
          <a:solidFill>
            <a:srgbClr val="205867"/>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9" name="Google Shape;599;p62"/>
          <p:cNvSpPr txBox="1"/>
          <p:nvPr/>
        </p:nvSpPr>
        <p:spPr>
          <a:xfrm>
            <a:off x="463550" y="67136"/>
            <a:ext cx="8229600" cy="53611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600"/>
              <a:buFont typeface="Calibri"/>
              <a:buNone/>
            </a:pPr>
            <a:r>
              <a:rPr lang="en-US" sz="3600" b="1">
                <a:solidFill>
                  <a:schemeClr val="lt1"/>
                </a:solidFill>
                <a:latin typeface="Calibri"/>
                <a:ea typeface="Calibri"/>
                <a:cs typeface="Calibri"/>
                <a:sym typeface="Calibri"/>
              </a:rPr>
              <a:t>MAY PRESIDENT’S REPORT</a:t>
            </a:r>
            <a:endParaRPr/>
          </a:p>
        </p:txBody>
      </p:sp>
      <p:sp>
        <p:nvSpPr>
          <p:cNvPr id="600" name="Google Shape;600;p62"/>
          <p:cNvSpPr txBox="1"/>
          <p:nvPr/>
        </p:nvSpPr>
        <p:spPr>
          <a:xfrm>
            <a:off x="4518925" y="797325"/>
            <a:ext cx="4458900" cy="5853000"/>
          </a:xfrm>
          <a:prstGeom prst="rect">
            <a:avLst/>
          </a:prstGeom>
          <a:noFill/>
          <a:ln>
            <a:noFill/>
          </a:ln>
        </p:spPr>
        <p:txBody>
          <a:bodyPr spcFirstLastPara="1" wrap="square" lIns="91425" tIns="45700" rIns="91425" bIns="45700" anchor="t" anchorCtr="0">
            <a:normAutofit/>
          </a:bodyPr>
          <a:lstStyle/>
          <a:p>
            <a:pPr marL="457200" lvl="0" indent="-304800" algn="l" rtl="0">
              <a:lnSpc>
                <a:spcPct val="115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I was asked to speak at the Appalachian Leadership Institute held at Berea College in Kentucky.  I spoke on a panel and the focus was on Fostering Tourism Using Natural and Cultural Assets.  I have had several emails and LinkedIn messages following the panel discussions.</a:t>
            </a:r>
            <a:endParaRPr sz="1200">
              <a:solidFill>
                <a:schemeClr val="dk1"/>
              </a:solidFill>
              <a:latin typeface="Calibri"/>
              <a:ea typeface="Calibri"/>
              <a:cs typeface="Calibri"/>
              <a:sym typeface="Calibri"/>
            </a:endParaRPr>
          </a:p>
          <a:p>
            <a:pPr marL="457200" lvl="0" indent="0" algn="l" rtl="0">
              <a:lnSpc>
                <a:spcPct val="115000"/>
              </a:lnSpc>
              <a:spcBef>
                <a:spcPts val="0"/>
              </a:spcBef>
              <a:spcAft>
                <a:spcPts val="0"/>
              </a:spcAft>
              <a:buNone/>
            </a:pPr>
            <a:endParaRPr sz="12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Attended the Limestone County EDA 70 years luncheon.</a:t>
            </a:r>
            <a:endParaRPr sz="1200">
              <a:solidFill>
                <a:schemeClr val="dk1"/>
              </a:solidFill>
              <a:latin typeface="Calibri"/>
              <a:ea typeface="Calibri"/>
              <a:cs typeface="Calibri"/>
              <a:sym typeface="Calibri"/>
            </a:endParaRPr>
          </a:p>
          <a:p>
            <a:pPr marL="457200" lvl="0" indent="0" algn="l" rtl="0">
              <a:lnSpc>
                <a:spcPct val="115000"/>
              </a:lnSpc>
              <a:spcBef>
                <a:spcPts val="0"/>
              </a:spcBef>
              <a:spcAft>
                <a:spcPts val="0"/>
              </a:spcAft>
              <a:buNone/>
            </a:pPr>
            <a:endParaRPr sz="12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I have been asked to speak at the Mississippi Excellence Program via zoom on June 27</a:t>
            </a:r>
            <a:r>
              <a:rPr lang="en-US" sz="1200" baseline="30000">
                <a:solidFill>
                  <a:schemeClr val="dk1"/>
                </a:solidFill>
                <a:latin typeface="Calibri"/>
                <a:ea typeface="Calibri"/>
                <a:cs typeface="Calibri"/>
                <a:sym typeface="Calibri"/>
              </a:rPr>
              <a:t>th</a:t>
            </a:r>
            <a:r>
              <a:rPr lang="en-US"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a:p>
            <a:pPr marL="457200" lvl="0" indent="0" algn="l" rtl="0">
              <a:lnSpc>
                <a:spcPct val="115000"/>
              </a:lnSpc>
              <a:spcBef>
                <a:spcPts val="0"/>
              </a:spcBef>
              <a:spcAft>
                <a:spcPts val="0"/>
              </a:spcAft>
              <a:buNone/>
            </a:pPr>
            <a:endParaRPr sz="12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I have been asked to speak on September 9</a:t>
            </a:r>
            <a:r>
              <a:rPr lang="en-US" sz="1200" baseline="30000">
                <a:solidFill>
                  <a:schemeClr val="dk1"/>
                </a:solidFill>
                <a:latin typeface="Calibri"/>
                <a:ea typeface="Calibri"/>
                <a:cs typeface="Calibri"/>
                <a:sym typeface="Calibri"/>
              </a:rPr>
              <a:t>th</a:t>
            </a:r>
            <a:r>
              <a:rPr lang="en-US" sz="1200">
                <a:solidFill>
                  <a:schemeClr val="dk1"/>
                </a:solidFill>
                <a:latin typeface="Calibri"/>
                <a:ea typeface="Calibri"/>
                <a:cs typeface="Calibri"/>
                <a:sym typeface="Calibri"/>
              </a:rPr>
              <a:t>  at STS Connections in Auburn.  I will be speaking to the TMP alumni on The Balancing Act: Work-Life Balance in Hospitality &amp; Tourism.</a:t>
            </a:r>
            <a:endParaRPr sz="1200">
              <a:solidFill>
                <a:schemeClr val="dk1"/>
              </a:solidFill>
              <a:latin typeface="Calibri"/>
              <a:ea typeface="Calibri"/>
              <a:cs typeface="Calibri"/>
              <a:sym typeface="Calibri"/>
            </a:endParaRPr>
          </a:p>
          <a:p>
            <a:pPr marL="457200" lvl="0" indent="0" algn="l" rtl="0">
              <a:lnSpc>
                <a:spcPct val="115000"/>
              </a:lnSpc>
              <a:spcBef>
                <a:spcPts val="0"/>
              </a:spcBef>
              <a:spcAft>
                <a:spcPts val="0"/>
              </a:spcAft>
              <a:buNone/>
            </a:pPr>
            <a:endParaRPr sz="12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I have been asked to speak at the Intensive Course 40</a:t>
            </a:r>
            <a:r>
              <a:rPr lang="en-US" sz="1200" baseline="30000">
                <a:solidFill>
                  <a:schemeClr val="dk1"/>
                </a:solidFill>
                <a:latin typeface="Calibri"/>
                <a:ea typeface="Calibri"/>
                <a:cs typeface="Calibri"/>
                <a:sym typeface="Calibri"/>
              </a:rPr>
              <a:t>th</a:t>
            </a:r>
            <a:r>
              <a:rPr lang="en-US" sz="1200">
                <a:solidFill>
                  <a:schemeClr val="dk1"/>
                </a:solidFill>
                <a:latin typeface="Calibri"/>
                <a:ea typeface="Calibri"/>
                <a:cs typeface="Calibri"/>
                <a:sym typeface="Calibri"/>
              </a:rPr>
              <a:t> Anniversary Alumni Reunion Event in Auburn scheduled for October 28-30</a:t>
            </a:r>
            <a:r>
              <a:rPr lang="en-US" sz="1200" baseline="30000">
                <a:solidFill>
                  <a:schemeClr val="dk1"/>
                </a:solidFill>
                <a:latin typeface="Calibri"/>
                <a:ea typeface="Calibri"/>
                <a:cs typeface="Calibri"/>
                <a:sym typeface="Calibri"/>
              </a:rPr>
              <a:t>th</a:t>
            </a:r>
            <a:r>
              <a:rPr lang="en-US"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a:p>
            <a:pPr marL="457200" lvl="0" indent="0" algn="l" rtl="0">
              <a:lnSpc>
                <a:spcPct val="115000"/>
              </a:lnSpc>
              <a:spcBef>
                <a:spcPts val="0"/>
              </a:spcBef>
              <a:spcAft>
                <a:spcPts val="0"/>
              </a:spcAft>
              <a:buNone/>
            </a:pPr>
            <a:endParaRPr sz="12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We placed ads showcasing the new North Alabama Patriot Trail in </a:t>
            </a:r>
            <a:r>
              <a:rPr lang="en-US" sz="1200" i="1">
                <a:solidFill>
                  <a:schemeClr val="dk1"/>
                </a:solidFill>
                <a:latin typeface="Calibri"/>
                <a:ea typeface="Calibri"/>
                <a:cs typeface="Calibri"/>
                <a:sym typeface="Calibri"/>
              </a:rPr>
              <a:t>Alabama Magazine</a:t>
            </a:r>
            <a:r>
              <a:rPr lang="en-US" sz="1200">
                <a:solidFill>
                  <a:schemeClr val="dk1"/>
                </a:solidFill>
                <a:latin typeface="Calibri"/>
                <a:ea typeface="Calibri"/>
                <a:cs typeface="Calibri"/>
                <a:sym typeface="Calibri"/>
              </a:rPr>
              <a:t>  and </a:t>
            </a:r>
            <a:r>
              <a:rPr lang="en-US" sz="1200" i="1">
                <a:solidFill>
                  <a:schemeClr val="dk1"/>
                </a:solidFill>
                <a:latin typeface="Calibri"/>
                <a:ea typeface="Calibri"/>
                <a:cs typeface="Calibri"/>
                <a:sym typeface="Calibri"/>
              </a:rPr>
              <a:t>Alabama Living</a:t>
            </a:r>
            <a:r>
              <a:rPr lang="en-US" sz="1200">
                <a:solidFill>
                  <a:schemeClr val="dk1"/>
                </a:solidFill>
                <a:latin typeface="Calibri"/>
                <a:ea typeface="Calibri"/>
                <a:cs typeface="Calibri"/>
                <a:sym typeface="Calibri"/>
              </a:rPr>
              <a:t> for the May/June issue. </a:t>
            </a:r>
            <a:endParaRPr sz="1200">
              <a:solidFill>
                <a:schemeClr val="dk1"/>
              </a:solidFill>
              <a:latin typeface="Calibri"/>
              <a:ea typeface="Calibri"/>
              <a:cs typeface="Calibri"/>
              <a:sym typeface="Calibri"/>
            </a:endParaRPr>
          </a:p>
          <a:p>
            <a:pPr marL="457200" lvl="0" indent="0" algn="l" rtl="0">
              <a:lnSpc>
                <a:spcPct val="115000"/>
              </a:lnSpc>
              <a:spcBef>
                <a:spcPts val="0"/>
              </a:spcBef>
              <a:spcAft>
                <a:spcPts val="0"/>
              </a:spcAft>
              <a:buNone/>
            </a:pPr>
            <a:endParaRPr sz="12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We placed a two-page spread in </a:t>
            </a:r>
            <a:r>
              <a:rPr lang="en-US" sz="1200" i="1">
                <a:solidFill>
                  <a:schemeClr val="dk1"/>
                </a:solidFill>
                <a:latin typeface="Calibri"/>
                <a:ea typeface="Calibri"/>
                <a:cs typeface="Calibri"/>
                <a:sym typeface="Calibri"/>
              </a:rPr>
              <a:t>Alabama Living</a:t>
            </a:r>
            <a:r>
              <a:rPr lang="en-US" sz="1200">
                <a:solidFill>
                  <a:schemeClr val="dk1"/>
                </a:solidFill>
                <a:latin typeface="Calibri"/>
                <a:ea typeface="Calibri"/>
                <a:cs typeface="Calibri"/>
                <a:sym typeface="Calibri"/>
              </a:rPr>
              <a:t> featuring North Alabama’s 8 great lakes to fish.</a:t>
            </a:r>
            <a:endParaRPr sz="1200">
              <a:solidFill>
                <a:schemeClr val="dk1"/>
              </a:solidFill>
              <a:latin typeface="Calibri"/>
              <a:ea typeface="Calibri"/>
              <a:cs typeface="Calibri"/>
              <a:sym typeface="Calibri"/>
            </a:endParaRPr>
          </a:p>
        </p:txBody>
      </p:sp>
      <p:sp>
        <p:nvSpPr>
          <p:cNvPr id="601" name="Google Shape;601;p62"/>
          <p:cNvSpPr txBox="1"/>
          <p:nvPr/>
        </p:nvSpPr>
        <p:spPr>
          <a:xfrm>
            <a:off x="258435" y="797330"/>
            <a:ext cx="4260493" cy="5929291"/>
          </a:xfrm>
          <a:prstGeom prst="rect">
            <a:avLst/>
          </a:prstGeom>
          <a:noFill/>
          <a:ln>
            <a:noFill/>
          </a:ln>
        </p:spPr>
        <p:txBody>
          <a:bodyPr spcFirstLastPara="1" wrap="square" lIns="91425" tIns="45700" rIns="91425" bIns="45700" anchor="t" anchorCtr="0">
            <a:normAutofit fontScale="70000" lnSpcReduction="20000"/>
          </a:bodyPr>
          <a:lstStyle/>
          <a:p>
            <a:pPr marL="0" marR="0" lvl="0" indent="0" algn="l" rtl="0">
              <a:spcBef>
                <a:spcPts val="0"/>
              </a:spcBef>
              <a:spcAft>
                <a:spcPts val="0"/>
              </a:spcAft>
              <a:buNone/>
            </a:pPr>
            <a:r>
              <a:rPr lang="en-US" sz="1850" b="1">
                <a:solidFill>
                  <a:schemeClr val="dk1"/>
                </a:solidFill>
                <a:latin typeface="Calibri"/>
                <a:ea typeface="Calibri"/>
                <a:cs typeface="Calibri"/>
                <a:sym typeface="Calibri"/>
              </a:rPr>
              <a:t>MARKETING AND PUBLIC RELATIONS</a:t>
            </a:r>
            <a:endParaRPr sz="1850">
              <a:solidFill>
                <a:schemeClr val="dk1"/>
              </a:solidFill>
              <a:latin typeface="Calibri"/>
              <a:ea typeface="Calibri"/>
              <a:cs typeface="Calibri"/>
              <a:sym typeface="Calibri"/>
            </a:endParaRPr>
          </a:p>
          <a:p>
            <a:pPr marL="457200" lvl="0" indent="-306387" algn="l" rtl="0">
              <a:lnSpc>
                <a:spcPct val="115000"/>
              </a:lnSpc>
              <a:spcBef>
                <a:spcPts val="0"/>
              </a:spcBef>
              <a:spcAft>
                <a:spcPts val="0"/>
              </a:spcAft>
              <a:buClr>
                <a:schemeClr val="dk1"/>
              </a:buClr>
              <a:buSzPct val="100000"/>
              <a:buFont typeface="Calibri"/>
              <a:buChar char="●"/>
            </a:pPr>
            <a:r>
              <a:rPr lang="en-US" sz="1750">
                <a:solidFill>
                  <a:schemeClr val="dk1"/>
                </a:solidFill>
                <a:latin typeface="Calibri"/>
                <a:ea typeface="Calibri"/>
                <a:cs typeface="Calibri"/>
                <a:sym typeface="Calibri"/>
              </a:rPr>
              <a:t>Craig, Angie, Karen and I attended the Athens-Limestone County Chamber of Commerce 60</a:t>
            </a:r>
            <a:r>
              <a:rPr lang="en-US" sz="1750" baseline="30000">
                <a:solidFill>
                  <a:schemeClr val="dk1"/>
                </a:solidFill>
                <a:latin typeface="Calibri"/>
                <a:ea typeface="Calibri"/>
                <a:cs typeface="Calibri"/>
                <a:sym typeface="Calibri"/>
              </a:rPr>
              <a:t>th</a:t>
            </a:r>
            <a:r>
              <a:rPr lang="en-US" sz="1750">
                <a:solidFill>
                  <a:schemeClr val="dk1"/>
                </a:solidFill>
                <a:latin typeface="Calibri"/>
                <a:ea typeface="Calibri"/>
                <a:cs typeface="Calibri"/>
                <a:sym typeface="Calibri"/>
              </a:rPr>
              <a:t> Annual Meeting.  I was honored to have been a finalist in the 2024 Executive Leadership Award.</a:t>
            </a:r>
            <a:endParaRPr sz="1750">
              <a:solidFill>
                <a:schemeClr val="dk1"/>
              </a:solidFill>
              <a:latin typeface="Calibri"/>
              <a:ea typeface="Calibri"/>
              <a:cs typeface="Calibri"/>
              <a:sym typeface="Calibri"/>
            </a:endParaRPr>
          </a:p>
          <a:p>
            <a:pPr marL="457200" lvl="0" indent="0" algn="l" rtl="0">
              <a:lnSpc>
                <a:spcPct val="115000"/>
              </a:lnSpc>
              <a:spcBef>
                <a:spcPts val="0"/>
              </a:spcBef>
              <a:spcAft>
                <a:spcPts val="0"/>
              </a:spcAft>
              <a:buNone/>
            </a:pPr>
            <a:endParaRPr sz="1750">
              <a:solidFill>
                <a:schemeClr val="dk1"/>
              </a:solidFill>
              <a:latin typeface="Calibri"/>
              <a:ea typeface="Calibri"/>
              <a:cs typeface="Calibri"/>
              <a:sym typeface="Calibri"/>
            </a:endParaRPr>
          </a:p>
          <a:p>
            <a:pPr marL="457200" lvl="0" indent="-306387" algn="l" rtl="0">
              <a:lnSpc>
                <a:spcPct val="115000"/>
              </a:lnSpc>
              <a:spcBef>
                <a:spcPts val="0"/>
              </a:spcBef>
              <a:spcAft>
                <a:spcPts val="0"/>
              </a:spcAft>
              <a:buClr>
                <a:schemeClr val="dk1"/>
              </a:buClr>
              <a:buSzPct val="100000"/>
              <a:buFont typeface="Calibri"/>
              <a:buChar char="●"/>
            </a:pPr>
            <a:r>
              <a:rPr lang="en-US" sz="1750" i="1">
                <a:solidFill>
                  <a:schemeClr val="dk1"/>
                </a:solidFill>
                <a:latin typeface="Calibri"/>
                <a:ea typeface="Calibri"/>
                <a:cs typeface="Calibri"/>
                <a:sym typeface="Calibri"/>
              </a:rPr>
              <a:t>Alabama Living</a:t>
            </a:r>
            <a:r>
              <a:rPr lang="en-US" sz="1750">
                <a:solidFill>
                  <a:schemeClr val="dk1"/>
                </a:solidFill>
                <a:latin typeface="Calibri"/>
                <a:ea typeface="Calibri"/>
                <a:cs typeface="Calibri"/>
                <a:sym typeface="Calibri"/>
              </a:rPr>
              <a:t> did a feature story on me for the “Alabama People” portion that will be featured in the June issue.</a:t>
            </a:r>
            <a:endParaRPr sz="1750">
              <a:solidFill>
                <a:schemeClr val="dk1"/>
              </a:solidFill>
              <a:latin typeface="Calibri"/>
              <a:ea typeface="Calibri"/>
              <a:cs typeface="Calibri"/>
              <a:sym typeface="Calibri"/>
            </a:endParaRPr>
          </a:p>
          <a:p>
            <a:pPr marL="457200" lvl="0" indent="0" algn="l" rtl="0">
              <a:lnSpc>
                <a:spcPct val="115000"/>
              </a:lnSpc>
              <a:spcBef>
                <a:spcPts val="0"/>
              </a:spcBef>
              <a:spcAft>
                <a:spcPts val="0"/>
              </a:spcAft>
              <a:buNone/>
            </a:pPr>
            <a:endParaRPr sz="1750">
              <a:solidFill>
                <a:schemeClr val="dk1"/>
              </a:solidFill>
              <a:latin typeface="Calibri"/>
              <a:ea typeface="Calibri"/>
              <a:cs typeface="Calibri"/>
              <a:sym typeface="Calibri"/>
            </a:endParaRPr>
          </a:p>
          <a:p>
            <a:pPr marL="457200" lvl="0" indent="-306387" algn="l" rtl="0">
              <a:lnSpc>
                <a:spcPct val="115000"/>
              </a:lnSpc>
              <a:spcBef>
                <a:spcPts val="0"/>
              </a:spcBef>
              <a:spcAft>
                <a:spcPts val="0"/>
              </a:spcAft>
              <a:buClr>
                <a:schemeClr val="dk1"/>
              </a:buClr>
              <a:buSzPct val="100000"/>
              <a:buFont typeface="Calibri"/>
              <a:buChar char="●"/>
            </a:pPr>
            <a:r>
              <a:rPr lang="en-US" sz="1750">
                <a:solidFill>
                  <a:schemeClr val="dk1"/>
                </a:solidFill>
                <a:latin typeface="Calibri"/>
                <a:ea typeface="Calibri"/>
                <a:cs typeface="Calibri"/>
                <a:sym typeface="Calibri"/>
              </a:rPr>
              <a:t>I attended the Alabama Main Street Meeting in Birmingham.  This was a great event and the Alabama Main Street Team put on a wonderful event.  I will roll off the Alabama Main Street Board in October.</a:t>
            </a:r>
            <a:endParaRPr sz="1750">
              <a:solidFill>
                <a:schemeClr val="dk1"/>
              </a:solidFill>
              <a:latin typeface="Calibri"/>
              <a:ea typeface="Calibri"/>
              <a:cs typeface="Calibri"/>
              <a:sym typeface="Calibri"/>
            </a:endParaRPr>
          </a:p>
          <a:p>
            <a:pPr marL="457200" lvl="0" indent="0" algn="l" rtl="0">
              <a:lnSpc>
                <a:spcPct val="115000"/>
              </a:lnSpc>
              <a:spcBef>
                <a:spcPts val="0"/>
              </a:spcBef>
              <a:spcAft>
                <a:spcPts val="0"/>
              </a:spcAft>
              <a:buNone/>
            </a:pPr>
            <a:endParaRPr sz="1750">
              <a:solidFill>
                <a:schemeClr val="dk1"/>
              </a:solidFill>
              <a:latin typeface="Calibri"/>
              <a:ea typeface="Calibri"/>
              <a:cs typeface="Calibri"/>
              <a:sym typeface="Calibri"/>
            </a:endParaRPr>
          </a:p>
          <a:p>
            <a:pPr marL="457200" lvl="0" indent="-306387" algn="l" rtl="0">
              <a:lnSpc>
                <a:spcPct val="115000"/>
              </a:lnSpc>
              <a:spcBef>
                <a:spcPts val="0"/>
              </a:spcBef>
              <a:spcAft>
                <a:spcPts val="0"/>
              </a:spcAft>
              <a:buClr>
                <a:schemeClr val="dk1"/>
              </a:buClr>
              <a:buSzPct val="100000"/>
              <a:buFont typeface="Calibri"/>
              <a:buChar char="●"/>
            </a:pPr>
            <a:r>
              <a:rPr lang="en-US" sz="1750">
                <a:solidFill>
                  <a:schemeClr val="dk1"/>
                </a:solidFill>
                <a:latin typeface="Calibri"/>
                <a:ea typeface="Calibri"/>
                <a:cs typeface="Calibri"/>
                <a:sym typeface="Calibri"/>
              </a:rPr>
              <a:t>We received our second story board to review for a video we will showcase at the 60</a:t>
            </a:r>
            <a:r>
              <a:rPr lang="en-US" sz="1750" baseline="30000">
                <a:solidFill>
                  <a:schemeClr val="dk1"/>
                </a:solidFill>
                <a:latin typeface="Calibri"/>
                <a:ea typeface="Calibri"/>
                <a:cs typeface="Calibri"/>
                <a:sym typeface="Calibri"/>
              </a:rPr>
              <a:t>th</a:t>
            </a:r>
            <a:r>
              <a:rPr lang="en-US" sz="1750">
                <a:solidFill>
                  <a:schemeClr val="dk1"/>
                </a:solidFill>
                <a:latin typeface="Calibri"/>
                <a:ea typeface="Calibri"/>
                <a:cs typeface="Calibri"/>
                <a:sym typeface="Calibri"/>
              </a:rPr>
              <a:t> Annual Meeting in September.</a:t>
            </a:r>
            <a:endParaRPr sz="1750">
              <a:solidFill>
                <a:schemeClr val="dk1"/>
              </a:solidFill>
              <a:latin typeface="Calibri"/>
              <a:ea typeface="Calibri"/>
              <a:cs typeface="Calibri"/>
              <a:sym typeface="Calibri"/>
            </a:endParaRPr>
          </a:p>
          <a:p>
            <a:pPr marL="457200" lvl="0" indent="0" algn="l" rtl="0">
              <a:lnSpc>
                <a:spcPct val="115000"/>
              </a:lnSpc>
              <a:spcBef>
                <a:spcPts val="0"/>
              </a:spcBef>
              <a:spcAft>
                <a:spcPts val="0"/>
              </a:spcAft>
              <a:buNone/>
            </a:pPr>
            <a:endParaRPr sz="1750">
              <a:solidFill>
                <a:schemeClr val="dk1"/>
              </a:solidFill>
              <a:latin typeface="Calibri"/>
              <a:ea typeface="Calibri"/>
              <a:cs typeface="Calibri"/>
              <a:sym typeface="Calibri"/>
            </a:endParaRPr>
          </a:p>
          <a:p>
            <a:pPr marL="457200" lvl="0" indent="-306387" algn="l" rtl="0">
              <a:lnSpc>
                <a:spcPct val="115000"/>
              </a:lnSpc>
              <a:spcBef>
                <a:spcPts val="0"/>
              </a:spcBef>
              <a:spcAft>
                <a:spcPts val="0"/>
              </a:spcAft>
              <a:buClr>
                <a:schemeClr val="dk1"/>
              </a:buClr>
              <a:buSzPct val="100000"/>
              <a:buFont typeface="Calibri"/>
              <a:buChar char="●"/>
            </a:pPr>
            <a:r>
              <a:rPr lang="en-US" sz="1750">
                <a:solidFill>
                  <a:schemeClr val="dk1"/>
                </a:solidFill>
                <a:latin typeface="Calibri"/>
                <a:ea typeface="Calibri"/>
                <a:cs typeface="Calibri"/>
                <a:sym typeface="Calibri"/>
              </a:rPr>
              <a:t>Karen attended IPW in Los Angeles, California. She was asked by Grey Brennan to manage one of four appointment books in the trade booth. Over the course of three days, she met with 42 different tour operators, receptive tour operators and travel companies from Australia, Netherlands, Italy, France, Vietnam, Japan, Canada, India, Mexico, UK, Bulgaria, Peru, Brazil and China during 20 minute one-on-one appointments.  </a:t>
            </a:r>
            <a:endParaRPr sz="1750">
              <a:solidFill>
                <a:schemeClr val="dk1"/>
              </a:solidFill>
              <a:latin typeface="Calibri"/>
              <a:ea typeface="Calibri"/>
              <a:cs typeface="Calibri"/>
              <a:sym typeface="Calibri"/>
            </a:endParaRPr>
          </a:p>
          <a:p>
            <a:pPr marL="457200" lvl="0" indent="0" algn="l" rtl="0">
              <a:lnSpc>
                <a:spcPct val="115000"/>
              </a:lnSpc>
              <a:spcBef>
                <a:spcPts val="0"/>
              </a:spcBef>
              <a:spcAft>
                <a:spcPts val="0"/>
              </a:spcAft>
              <a:buNone/>
            </a:pPr>
            <a:endParaRPr sz="1750">
              <a:solidFill>
                <a:schemeClr val="dk1"/>
              </a:solidFill>
              <a:latin typeface="Calibri"/>
              <a:ea typeface="Calibri"/>
              <a:cs typeface="Calibri"/>
              <a:sym typeface="Calibri"/>
            </a:endParaRPr>
          </a:p>
          <a:p>
            <a:pPr marL="457200" lvl="0" indent="-306387" algn="l" rtl="0">
              <a:lnSpc>
                <a:spcPct val="115000"/>
              </a:lnSpc>
              <a:spcBef>
                <a:spcPts val="0"/>
              </a:spcBef>
              <a:spcAft>
                <a:spcPts val="0"/>
              </a:spcAft>
              <a:buClr>
                <a:schemeClr val="dk1"/>
              </a:buClr>
              <a:buSzPct val="100000"/>
              <a:buFont typeface="Calibri"/>
              <a:buChar char="●"/>
            </a:pPr>
            <a:r>
              <a:rPr lang="en-US" sz="1750">
                <a:solidFill>
                  <a:schemeClr val="dk1"/>
                </a:solidFill>
                <a:latin typeface="Calibri"/>
                <a:ea typeface="Calibri"/>
                <a:cs typeface="Calibri"/>
                <a:sym typeface="Calibri"/>
              </a:rPr>
              <a:t>AMLA hosted a table for the 5</a:t>
            </a:r>
            <a:r>
              <a:rPr lang="en-US" sz="1750" baseline="30000">
                <a:solidFill>
                  <a:schemeClr val="dk1"/>
                </a:solidFill>
                <a:latin typeface="Calibri"/>
                <a:ea typeface="Calibri"/>
                <a:cs typeface="Calibri"/>
                <a:sym typeface="Calibri"/>
              </a:rPr>
              <a:t>th</a:t>
            </a:r>
            <a:r>
              <a:rPr lang="en-US" sz="1750">
                <a:solidFill>
                  <a:schemeClr val="dk1"/>
                </a:solidFill>
                <a:latin typeface="Calibri"/>
                <a:ea typeface="Calibri"/>
                <a:cs typeface="Calibri"/>
                <a:sym typeface="Calibri"/>
              </a:rPr>
              <a:t> Anniversary of the Cook Museum of Natural Science event.  We asked Senator Orr and his wife Amy, Tami Allen and her husband John Allen, Representative Terri Collins and her daughter Tricia and Danielle Gibson to join us for this event.</a:t>
            </a:r>
            <a:endParaRPr sz="1750">
              <a:solidFill>
                <a:schemeClr val="dk1"/>
              </a:solidFill>
              <a:latin typeface="Calibri"/>
              <a:ea typeface="Calibri"/>
              <a:cs typeface="Calibri"/>
              <a:sym typeface="Calibri"/>
            </a:endParaRPr>
          </a:p>
        </p:txBody>
      </p:sp>
    </p:spTree>
  </p:cSld>
  <p:clrMapOvr>
    <a:masterClrMapping/>
  </p:clrMapOvr>
  <p:transition spd="slow">
    <p:push dir="r"/>
  </p:transition>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Shape 605"/>
        <p:cNvGrpSpPr/>
        <p:nvPr/>
      </p:nvGrpSpPr>
      <p:grpSpPr>
        <a:xfrm>
          <a:off x="0" y="0"/>
          <a:ext cx="0" cy="0"/>
          <a:chOff x="0" y="0"/>
          <a:chExt cx="0" cy="0"/>
        </a:xfrm>
      </p:grpSpPr>
      <p:sp>
        <p:nvSpPr>
          <p:cNvPr id="606" name="Google Shape;606;p63"/>
          <p:cNvSpPr/>
          <p:nvPr/>
        </p:nvSpPr>
        <p:spPr>
          <a:xfrm>
            <a:off x="0" y="0"/>
            <a:ext cx="9143100" cy="609600"/>
          </a:xfrm>
          <a:prstGeom prst="rect">
            <a:avLst/>
          </a:prstGeom>
          <a:solidFill>
            <a:srgbClr val="205867"/>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07" name="Google Shape;607;p63"/>
          <p:cNvSpPr txBox="1"/>
          <p:nvPr/>
        </p:nvSpPr>
        <p:spPr>
          <a:xfrm>
            <a:off x="463550" y="67136"/>
            <a:ext cx="8229600" cy="5361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600"/>
              <a:buFont typeface="Calibri"/>
              <a:buNone/>
            </a:pPr>
            <a:r>
              <a:rPr lang="en-US" sz="3600" b="1">
                <a:solidFill>
                  <a:schemeClr val="lt1"/>
                </a:solidFill>
                <a:latin typeface="Calibri"/>
                <a:ea typeface="Calibri"/>
                <a:cs typeface="Calibri"/>
                <a:sym typeface="Calibri"/>
              </a:rPr>
              <a:t>MAY PRESIDENT’S REPORT</a:t>
            </a:r>
            <a:endParaRPr/>
          </a:p>
        </p:txBody>
      </p:sp>
      <p:sp>
        <p:nvSpPr>
          <p:cNvPr id="608" name="Google Shape;608;p63"/>
          <p:cNvSpPr txBox="1"/>
          <p:nvPr/>
        </p:nvSpPr>
        <p:spPr>
          <a:xfrm>
            <a:off x="4571622" y="829136"/>
            <a:ext cx="4458900" cy="6049800"/>
          </a:xfrm>
          <a:prstGeom prst="rect">
            <a:avLst/>
          </a:prstGeom>
          <a:noFill/>
          <a:ln>
            <a:noFill/>
          </a:ln>
        </p:spPr>
        <p:txBody>
          <a:bodyPr spcFirstLastPara="1" wrap="square" lIns="91425" tIns="45700" rIns="91425" bIns="45700" anchor="t" anchorCtr="0">
            <a:normAutofit fontScale="62500"/>
          </a:bodyPr>
          <a:lstStyle/>
          <a:p>
            <a:pPr marL="0" lvl="0" indent="0" algn="l" rtl="0">
              <a:spcBef>
                <a:spcPts val="0"/>
              </a:spcBef>
              <a:spcAft>
                <a:spcPts val="0"/>
              </a:spcAft>
              <a:buNone/>
            </a:pPr>
            <a:r>
              <a:rPr lang="en-US" sz="2050" b="1">
                <a:solidFill>
                  <a:schemeClr val="dk1"/>
                </a:solidFill>
                <a:latin typeface="Calibri"/>
                <a:ea typeface="Calibri"/>
                <a:cs typeface="Calibri"/>
                <a:sym typeface="Calibri"/>
              </a:rPr>
              <a:t>WORKFORCE TRAINING</a:t>
            </a:r>
            <a:endParaRPr sz="2050" b="1">
              <a:solidFill>
                <a:schemeClr val="dk1"/>
              </a:solidFill>
              <a:latin typeface="Calibri"/>
              <a:ea typeface="Calibri"/>
              <a:cs typeface="Calibri"/>
              <a:sym typeface="Calibri"/>
            </a:endParaRPr>
          </a:p>
          <a:p>
            <a:pPr marL="457200" lvl="0" indent="-304006" algn="l" rtl="0">
              <a:lnSpc>
                <a:spcPct val="115000"/>
              </a:lnSpc>
              <a:spcBef>
                <a:spcPts val="0"/>
              </a:spcBef>
              <a:spcAft>
                <a:spcPts val="0"/>
              </a:spcAft>
              <a:buClr>
                <a:schemeClr val="dk1"/>
              </a:buClr>
              <a:buSzPct val="100000"/>
              <a:buFont typeface="Calibri"/>
              <a:buChar char="●"/>
            </a:pPr>
            <a:r>
              <a:rPr lang="en-US" sz="1900">
                <a:solidFill>
                  <a:schemeClr val="dk1"/>
                </a:solidFill>
                <a:latin typeface="Calibri"/>
                <a:ea typeface="Calibri"/>
                <a:cs typeface="Calibri"/>
                <a:sym typeface="Calibri"/>
              </a:rPr>
              <a:t>Met with Danielle Gibson and Maegan Schwindling, Facilitator for the Decatur Morgan County CEO Students.  We are trying to find a way to partner with them with the Flawless Delivery training program.  I have reached out to Maegan to offer her some assistance with this program. </a:t>
            </a:r>
            <a:endParaRPr sz="1900">
              <a:solidFill>
                <a:schemeClr val="dk1"/>
              </a:solidFill>
              <a:latin typeface="Calibri"/>
              <a:ea typeface="Calibri"/>
              <a:cs typeface="Calibri"/>
              <a:sym typeface="Calibri"/>
            </a:endParaRPr>
          </a:p>
          <a:p>
            <a:pPr marL="457200" lvl="0" indent="0" algn="l" rtl="0">
              <a:lnSpc>
                <a:spcPct val="115000"/>
              </a:lnSpc>
              <a:spcBef>
                <a:spcPts val="0"/>
              </a:spcBef>
              <a:spcAft>
                <a:spcPts val="0"/>
              </a:spcAft>
              <a:buNone/>
            </a:pPr>
            <a:endParaRPr sz="1900">
              <a:solidFill>
                <a:schemeClr val="dk1"/>
              </a:solidFill>
              <a:latin typeface="Calibri"/>
              <a:ea typeface="Calibri"/>
              <a:cs typeface="Calibri"/>
              <a:sym typeface="Calibri"/>
            </a:endParaRPr>
          </a:p>
          <a:p>
            <a:pPr marL="457200" lvl="0" indent="-304006" algn="l" rtl="0">
              <a:lnSpc>
                <a:spcPct val="115000"/>
              </a:lnSpc>
              <a:spcBef>
                <a:spcPts val="0"/>
              </a:spcBef>
              <a:spcAft>
                <a:spcPts val="0"/>
              </a:spcAft>
              <a:buClr>
                <a:schemeClr val="dk1"/>
              </a:buClr>
              <a:buSzPct val="100000"/>
              <a:buFont typeface="Calibri"/>
              <a:buChar char="●"/>
            </a:pPr>
            <a:r>
              <a:rPr lang="en-US" sz="1900">
                <a:solidFill>
                  <a:schemeClr val="dk1"/>
                </a:solidFill>
                <a:latin typeface="Calibri"/>
                <a:ea typeface="Calibri"/>
                <a:cs typeface="Calibri"/>
                <a:sym typeface="Calibri"/>
              </a:rPr>
              <a:t>Attended our weekly call with The Holistic Performance Group and our staff that works on the Flawless Delivery Team.</a:t>
            </a:r>
            <a:endParaRPr sz="1900">
              <a:solidFill>
                <a:schemeClr val="dk1"/>
              </a:solidFill>
              <a:latin typeface="Calibri"/>
              <a:ea typeface="Calibri"/>
              <a:cs typeface="Calibri"/>
              <a:sym typeface="Calibri"/>
            </a:endParaRPr>
          </a:p>
          <a:p>
            <a:pPr marL="457200" lvl="0" indent="0" algn="l" rtl="0">
              <a:lnSpc>
                <a:spcPct val="115000"/>
              </a:lnSpc>
              <a:spcBef>
                <a:spcPts val="0"/>
              </a:spcBef>
              <a:spcAft>
                <a:spcPts val="0"/>
              </a:spcAft>
              <a:buNone/>
            </a:pPr>
            <a:endParaRPr sz="1900">
              <a:solidFill>
                <a:schemeClr val="dk1"/>
              </a:solidFill>
              <a:latin typeface="Calibri"/>
              <a:ea typeface="Calibri"/>
              <a:cs typeface="Calibri"/>
              <a:sym typeface="Calibri"/>
            </a:endParaRPr>
          </a:p>
          <a:p>
            <a:pPr marL="457200" lvl="0" indent="-304006" algn="l" rtl="0">
              <a:lnSpc>
                <a:spcPct val="115000"/>
              </a:lnSpc>
              <a:spcBef>
                <a:spcPts val="0"/>
              </a:spcBef>
              <a:spcAft>
                <a:spcPts val="0"/>
              </a:spcAft>
              <a:buClr>
                <a:schemeClr val="dk1"/>
              </a:buClr>
              <a:buSzPct val="100000"/>
              <a:buFont typeface="Calibri"/>
              <a:buChar char="●"/>
            </a:pPr>
            <a:r>
              <a:rPr lang="en-US" sz="1900">
                <a:solidFill>
                  <a:schemeClr val="dk1"/>
                </a:solidFill>
                <a:latin typeface="Calibri"/>
                <a:ea typeface="Calibri"/>
                <a:cs typeface="Calibri"/>
                <a:sym typeface="Calibri"/>
              </a:rPr>
              <a:t>We have been contacted by the FCCLA (Family, Career and Community Leaders of America) to start allowing hospitality and tourism students to complete the Flawless Delivery Program.  This would also give us access to the future workforce in our industry.</a:t>
            </a:r>
            <a:endParaRPr sz="1900">
              <a:solidFill>
                <a:schemeClr val="dk1"/>
              </a:solidFill>
              <a:latin typeface="Calibri"/>
              <a:ea typeface="Calibri"/>
              <a:cs typeface="Calibri"/>
              <a:sym typeface="Calibri"/>
            </a:endParaRPr>
          </a:p>
          <a:p>
            <a:pPr marL="457200" lvl="0" indent="0" algn="l" rtl="0">
              <a:lnSpc>
                <a:spcPct val="115000"/>
              </a:lnSpc>
              <a:spcBef>
                <a:spcPts val="0"/>
              </a:spcBef>
              <a:spcAft>
                <a:spcPts val="0"/>
              </a:spcAft>
              <a:buNone/>
            </a:pPr>
            <a:endParaRPr sz="1900">
              <a:solidFill>
                <a:schemeClr val="dk1"/>
              </a:solidFill>
              <a:latin typeface="Calibri"/>
              <a:ea typeface="Calibri"/>
              <a:cs typeface="Calibri"/>
              <a:sym typeface="Calibri"/>
            </a:endParaRPr>
          </a:p>
          <a:p>
            <a:pPr marL="457200" lvl="0" indent="-304006" algn="l" rtl="0">
              <a:lnSpc>
                <a:spcPct val="115000"/>
              </a:lnSpc>
              <a:spcBef>
                <a:spcPts val="0"/>
              </a:spcBef>
              <a:spcAft>
                <a:spcPts val="0"/>
              </a:spcAft>
              <a:buClr>
                <a:schemeClr val="dk1"/>
              </a:buClr>
              <a:buSzPct val="100000"/>
              <a:buFont typeface="Calibri"/>
              <a:buChar char="●"/>
            </a:pPr>
            <a:r>
              <a:rPr lang="en-US" sz="1900">
                <a:solidFill>
                  <a:schemeClr val="dk1"/>
                </a:solidFill>
                <a:latin typeface="Calibri"/>
                <a:ea typeface="Calibri"/>
                <a:cs typeface="Calibri"/>
                <a:sym typeface="Calibri"/>
              </a:rPr>
              <a:t>I met with Hannah Kirby with the Tennessee Riverline who is going to assist us with an ARC grant for Flawless Delivery.</a:t>
            </a:r>
            <a:endParaRPr sz="1900">
              <a:solidFill>
                <a:schemeClr val="dk1"/>
              </a:solidFill>
              <a:latin typeface="Calibri"/>
              <a:ea typeface="Calibri"/>
              <a:cs typeface="Calibri"/>
              <a:sym typeface="Calibri"/>
            </a:endParaRPr>
          </a:p>
          <a:p>
            <a:pPr marL="457200" lvl="0" indent="0" algn="l" rtl="0">
              <a:lnSpc>
                <a:spcPct val="115000"/>
              </a:lnSpc>
              <a:spcBef>
                <a:spcPts val="0"/>
              </a:spcBef>
              <a:spcAft>
                <a:spcPts val="0"/>
              </a:spcAft>
              <a:buNone/>
            </a:pPr>
            <a:endParaRPr sz="1900">
              <a:solidFill>
                <a:schemeClr val="dk1"/>
              </a:solidFill>
              <a:latin typeface="Calibri"/>
              <a:ea typeface="Calibri"/>
              <a:cs typeface="Calibri"/>
              <a:sym typeface="Calibri"/>
            </a:endParaRPr>
          </a:p>
          <a:p>
            <a:pPr marL="457200" lvl="0" indent="-304006" algn="l" rtl="0">
              <a:lnSpc>
                <a:spcPct val="115000"/>
              </a:lnSpc>
              <a:spcBef>
                <a:spcPts val="0"/>
              </a:spcBef>
              <a:spcAft>
                <a:spcPts val="0"/>
              </a:spcAft>
              <a:buClr>
                <a:schemeClr val="dk1"/>
              </a:buClr>
              <a:buSzPct val="100000"/>
              <a:buFont typeface="Calibri"/>
              <a:buChar char="●"/>
            </a:pPr>
            <a:r>
              <a:rPr lang="en-US" sz="1900">
                <a:solidFill>
                  <a:schemeClr val="dk1"/>
                </a:solidFill>
                <a:latin typeface="Calibri"/>
                <a:ea typeface="Calibri"/>
                <a:cs typeface="Calibri"/>
                <a:sym typeface="Calibri"/>
              </a:rPr>
              <a:t>I have updated my STS Marketing College presentation.  I have emailed out questions to the students on what are issues they need assistance with?  I have incorporated those topics into my presentation.  STS Marketing College is from June 2</a:t>
            </a:r>
            <a:r>
              <a:rPr lang="en-US" sz="1900" baseline="30000">
                <a:solidFill>
                  <a:schemeClr val="dk1"/>
                </a:solidFill>
                <a:latin typeface="Calibri"/>
                <a:ea typeface="Calibri"/>
                <a:cs typeface="Calibri"/>
                <a:sym typeface="Calibri"/>
              </a:rPr>
              <a:t>nd</a:t>
            </a:r>
            <a:r>
              <a:rPr lang="en-US" sz="1900">
                <a:solidFill>
                  <a:schemeClr val="dk1"/>
                </a:solidFill>
                <a:latin typeface="Calibri"/>
                <a:ea typeface="Calibri"/>
                <a:cs typeface="Calibri"/>
                <a:sym typeface="Calibri"/>
              </a:rPr>
              <a:t> to the 7</a:t>
            </a:r>
            <a:r>
              <a:rPr lang="en-US" sz="1900" baseline="30000">
                <a:solidFill>
                  <a:schemeClr val="dk1"/>
                </a:solidFill>
                <a:latin typeface="Calibri"/>
                <a:ea typeface="Calibri"/>
                <a:cs typeface="Calibri"/>
                <a:sym typeface="Calibri"/>
              </a:rPr>
              <a:t>th</a:t>
            </a:r>
            <a:r>
              <a:rPr lang="en-US" sz="1900">
                <a:solidFill>
                  <a:schemeClr val="dk1"/>
                </a:solidFill>
                <a:latin typeface="Calibri"/>
                <a:ea typeface="Calibri"/>
                <a:cs typeface="Calibri"/>
                <a:sym typeface="Calibri"/>
              </a:rPr>
              <a:t> and will be held at Mercer College.</a:t>
            </a:r>
            <a:endParaRPr sz="1900">
              <a:solidFill>
                <a:schemeClr val="dk1"/>
              </a:solidFill>
              <a:latin typeface="Calibri"/>
              <a:ea typeface="Calibri"/>
              <a:cs typeface="Calibri"/>
              <a:sym typeface="Calibri"/>
            </a:endParaRPr>
          </a:p>
          <a:p>
            <a:pPr marL="457200" lvl="0" indent="0" algn="l" rtl="0">
              <a:lnSpc>
                <a:spcPct val="115000"/>
              </a:lnSpc>
              <a:spcBef>
                <a:spcPts val="0"/>
              </a:spcBef>
              <a:spcAft>
                <a:spcPts val="0"/>
              </a:spcAft>
              <a:buNone/>
            </a:pPr>
            <a:endParaRPr sz="1900">
              <a:solidFill>
                <a:schemeClr val="dk1"/>
              </a:solidFill>
              <a:latin typeface="Calibri"/>
              <a:ea typeface="Calibri"/>
              <a:cs typeface="Calibri"/>
              <a:sym typeface="Calibri"/>
            </a:endParaRPr>
          </a:p>
          <a:p>
            <a:pPr marL="457200" lvl="0" indent="-304006" algn="l" rtl="0">
              <a:lnSpc>
                <a:spcPct val="115000"/>
              </a:lnSpc>
              <a:spcBef>
                <a:spcPts val="0"/>
              </a:spcBef>
              <a:spcAft>
                <a:spcPts val="0"/>
              </a:spcAft>
              <a:buClr>
                <a:schemeClr val="dk1"/>
              </a:buClr>
              <a:buSzPct val="100000"/>
              <a:buFont typeface="Calibri"/>
              <a:buChar char="●"/>
            </a:pPr>
            <a:r>
              <a:rPr lang="en-US" sz="1900">
                <a:solidFill>
                  <a:schemeClr val="dk1"/>
                </a:solidFill>
                <a:latin typeface="Calibri"/>
                <a:ea typeface="Calibri"/>
                <a:cs typeface="Calibri"/>
                <a:sym typeface="Calibri"/>
              </a:rPr>
              <a:t>Updated our Flawless Delivery budget and our Program of Work that coordinates with the Budget.</a:t>
            </a:r>
            <a:endParaRPr sz="1900">
              <a:solidFill>
                <a:schemeClr val="dk1"/>
              </a:solidFill>
              <a:latin typeface="Calibri"/>
              <a:ea typeface="Calibri"/>
              <a:cs typeface="Calibri"/>
              <a:sym typeface="Calibri"/>
            </a:endParaRPr>
          </a:p>
          <a:p>
            <a:pPr marL="0" lvl="0" indent="0" algn="l" rtl="0">
              <a:spcBef>
                <a:spcPts val="0"/>
              </a:spcBef>
              <a:spcAft>
                <a:spcPts val="0"/>
              </a:spcAft>
              <a:buNone/>
            </a:pPr>
            <a:endParaRPr sz="1900" b="1">
              <a:solidFill>
                <a:schemeClr val="dk1"/>
              </a:solidFill>
              <a:latin typeface="Calibri"/>
              <a:ea typeface="Calibri"/>
              <a:cs typeface="Calibri"/>
              <a:sym typeface="Calibri"/>
            </a:endParaRPr>
          </a:p>
        </p:txBody>
      </p:sp>
      <p:sp>
        <p:nvSpPr>
          <p:cNvPr id="609" name="Google Shape;609;p63"/>
          <p:cNvSpPr txBox="1"/>
          <p:nvPr/>
        </p:nvSpPr>
        <p:spPr>
          <a:xfrm>
            <a:off x="258435" y="797330"/>
            <a:ext cx="4260600" cy="5929200"/>
          </a:xfrm>
          <a:prstGeom prst="rect">
            <a:avLst/>
          </a:prstGeom>
          <a:noFill/>
          <a:ln>
            <a:noFill/>
          </a:ln>
        </p:spPr>
        <p:txBody>
          <a:bodyPr spcFirstLastPara="1" wrap="square" lIns="91425" tIns="45700" rIns="91425" bIns="45700" anchor="t" anchorCtr="0">
            <a:normAutofit/>
          </a:bodyPr>
          <a:lstStyle/>
          <a:p>
            <a:pPr marL="0" marR="0" lvl="0" indent="0" algn="l" rtl="0">
              <a:spcBef>
                <a:spcPts val="0"/>
              </a:spcBef>
              <a:spcAft>
                <a:spcPts val="0"/>
              </a:spcAft>
              <a:buNone/>
            </a:pPr>
            <a:r>
              <a:rPr lang="en-US" sz="1300" b="1">
                <a:solidFill>
                  <a:schemeClr val="dk1"/>
                </a:solidFill>
                <a:latin typeface="Calibri"/>
                <a:ea typeface="Calibri"/>
                <a:cs typeface="Calibri"/>
                <a:sym typeface="Calibri"/>
              </a:rPr>
              <a:t>MARKETING AND PUBLIC RELATIONS (CONTINUED)</a:t>
            </a:r>
            <a:endParaRPr sz="13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sz="1200" i="1">
                <a:solidFill>
                  <a:schemeClr val="dk1"/>
                </a:solidFill>
                <a:latin typeface="Calibri"/>
                <a:ea typeface="Calibri"/>
                <a:cs typeface="Calibri"/>
                <a:sym typeface="Calibri"/>
              </a:rPr>
              <a:t>SoulGrown</a:t>
            </a:r>
            <a:r>
              <a:rPr lang="en-US" sz="1200">
                <a:solidFill>
                  <a:schemeClr val="dk1"/>
                </a:solidFill>
                <a:latin typeface="Calibri"/>
                <a:ea typeface="Calibri"/>
                <a:cs typeface="Calibri"/>
                <a:sym typeface="Calibri"/>
              </a:rPr>
              <a:t> will do a story on the new North Alabama Patriot Trail.</a:t>
            </a:r>
            <a:endParaRPr sz="1200">
              <a:solidFill>
                <a:schemeClr val="dk1"/>
              </a:solidFill>
              <a:latin typeface="Calibri"/>
              <a:ea typeface="Calibri"/>
              <a:cs typeface="Calibri"/>
              <a:sym typeface="Calibri"/>
            </a:endParaRPr>
          </a:p>
          <a:p>
            <a:pPr marL="457200" lvl="0" indent="0" algn="l" rtl="0">
              <a:lnSpc>
                <a:spcPct val="115000"/>
              </a:lnSpc>
              <a:spcBef>
                <a:spcPts val="0"/>
              </a:spcBef>
              <a:spcAft>
                <a:spcPts val="0"/>
              </a:spcAft>
              <a:buNone/>
            </a:pPr>
            <a:endParaRPr sz="12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Continue to receive updates from Janin Nachtweh, Germany, Austria and Switzerland representative.</a:t>
            </a:r>
            <a:endParaRPr sz="1200">
              <a:solidFill>
                <a:schemeClr val="dk1"/>
              </a:solidFill>
              <a:latin typeface="Calibri"/>
              <a:ea typeface="Calibri"/>
              <a:cs typeface="Calibri"/>
              <a:sym typeface="Calibri"/>
            </a:endParaRPr>
          </a:p>
          <a:p>
            <a:pPr marL="457200" lvl="0" indent="0" algn="l" rtl="0">
              <a:lnSpc>
                <a:spcPct val="115000"/>
              </a:lnSpc>
              <a:spcBef>
                <a:spcPts val="0"/>
              </a:spcBef>
              <a:spcAft>
                <a:spcPts val="0"/>
              </a:spcAft>
              <a:buNone/>
            </a:pPr>
            <a:endParaRPr sz="12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Reviewed the podcast Unexpected Adventures report from Relic.</a:t>
            </a:r>
            <a:endParaRPr sz="1200">
              <a:solidFill>
                <a:schemeClr val="dk1"/>
              </a:solidFill>
              <a:latin typeface="Calibri"/>
              <a:ea typeface="Calibri"/>
              <a:cs typeface="Calibri"/>
              <a:sym typeface="Calibri"/>
            </a:endParaRPr>
          </a:p>
          <a:p>
            <a:pPr marL="457200" lvl="0" indent="0" algn="l" rtl="0">
              <a:lnSpc>
                <a:spcPct val="115000"/>
              </a:lnSpc>
              <a:spcBef>
                <a:spcPts val="0"/>
              </a:spcBef>
              <a:spcAft>
                <a:spcPts val="0"/>
              </a:spcAft>
              <a:buNone/>
            </a:pPr>
            <a:endParaRPr sz="12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Reviewed stats for the Alabama Ambassador Program.  This is a report generated from Klear.</a:t>
            </a:r>
            <a:endParaRPr sz="1200">
              <a:solidFill>
                <a:schemeClr val="dk1"/>
              </a:solidFill>
              <a:latin typeface="Calibri"/>
              <a:ea typeface="Calibri"/>
              <a:cs typeface="Calibri"/>
              <a:sym typeface="Calibri"/>
            </a:endParaRPr>
          </a:p>
          <a:p>
            <a:pPr marL="457200" lvl="0" indent="0" algn="l" rtl="0">
              <a:lnSpc>
                <a:spcPct val="115000"/>
              </a:lnSpc>
              <a:spcBef>
                <a:spcPts val="0"/>
              </a:spcBef>
              <a:spcAft>
                <a:spcPts val="0"/>
              </a:spcAft>
              <a:buNone/>
            </a:pPr>
            <a:endParaRPr sz="12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Reviewed the Google Analytics report.</a:t>
            </a:r>
            <a:endParaRPr sz="1200">
              <a:solidFill>
                <a:schemeClr val="dk1"/>
              </a:solidFill>
              <a:latin typeface="Calibri"/>
              <a:ea typeface="Calibri"/>
              <a:cs typeface="Calibri"/>
              <a:sym typeface="Calibri"/>
            </a:endParaRPr>
          </a:p>
          <a:p>
            <a:pPr marL="457200" lvl="0" indent="0" algn="l" rtl="0">
              <a:lnSpc>
                <a:spcPct val="115000"/>
              </a:lnSpc>
              <a:spcBef>
                <a:spcPts val="0"/>
              </a:spcBef>
              <a:spcAft>
                <a:spcPts val="0"/>
              </a:spcAft>
              <a:buNone/>
            </a:pPr>
            <a:endParaRPr sz="12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Reviewed advertising responses by month.</a:t>
            </a:r>
            <a:endParaRPr sz="1200">
              <a:solidFill>
                <a:schemeClr val="dk1"/>
              </a:solidFill>
              <a:latin typeface="Calibri"/>
              <a:ea typeface="Calibri"/>
              <a:cs typeface="Calibri"/>
              <a:sym typeface="Calibri"/>
            </a:endParaRPr>
          </a:p>
          <a:p>
            <a:pPr marL="457200" lvl="0" indent="0" algn="l" rtl="0">
              <a:lnSpc>
                <a:spcPct val="115000"/>
              </a:lnSpc>
              <a:spcBef>
                <a:spcPts val="0"/>
              </a:spcBef>
              <a:spcAft>
                <a:spcPts val="0"/>
              </a:spcAft>
              <a:buNone/>
            </a:pPr>
            <a:endParaRPr sz="12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Received the Smith Travel report for the month of April.</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1260">
              <a:solidFill>
                <a:schemeClr val="dk1"/>
              </a:solidFill>
              <a:latin typeface="Calibri"/>
              <a:ea typeface="Calibri"/>
              <a:cs typeface="Calibri"/>
              <a:sym typeface="Calibri"/>
            </a:endParaRPr>
          </a:p>
        </p:txBody>
      </p:sp>
    </p:spTree>
  </p:cSld>
  <p:clrMapOvr>
    <a:masterClrMapping/>
  </p:clrMapOvr>
  <p:transition spd="slow">
    <p:push dir="r"/>
  </p:transition>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Shape 613"/>
        <p:cNvGrpSpPr/>
        <p:nvPr/>
      </p:nvGrpSpPr>
      <p:grpSpPr>
        <a:xfrm>
          <a:off x="0" y="0"/>
          <a:ext cx="0" cy="0"/>
          <a:chOff x="0" y="0"/>
          <a:chExt cx="0" cy="0"/>
        </a:xfrm>
      </p:grpSpPr>
      <p:sp>
        <p:nvSpPr>
          <p:cNvPr id="614" name="Google Shape;614;p64"/>
          <p:cNvSpPr/>
          <p:nvPr/>
        </p:nvSpPr>
        <p:spPr>
          <a:xfrm>
            <a:off x="0" y="0"/>
            <a:ext cx="9143244" cy="609600"/>
          </a:xfrm>
          <a:prstGeom prst="rect">
            <a:avLst/>
          </a:prstGeom>
          <a:solidFill>
            <a:srgbClr val="205867"/>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5" name="Google Shape;615;p64"/>
          <p:cNvSpPr txBox="1"/>
          <p:nvPr/>
        </p:nvSpPr>
        <p:spPr>
          <a:xfrm>
            <a:off x="463550" y="67136"/>
            <a:ext cx="8229600" cy="53611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600"/>
              <a:buFont typeface="Calibri"/>
              <a:buNone/>
            </a:pPr>
            <a:r>
              <a:rPr lang="en-US" sz="3600" b="1">
                <a:solidFill>
                  <a:schemeClr val="lt1"/>
                </a:solidFill>
                <a:latin typeface="Calibri"/>
                <a:ea typeface="Calibri"/>
                <a:cs typeface="Calibri"/>
                <a:sym typeface="Calibri"/>
              </a:rPr>
              <a:t>MAY PRESIDENT’S REPORT</a:t>
            </a:r>
            <a:endParaRPr/>
          </a:p>
        </p:txBody>
      </p:sp>
      <p:sp>
        <p:nvSpPr>
          <p:cNvPr id="616" name="Google Shape;616;p64"/>
          <p:cNvSpPr txBox="1"/>
          <p:nvPr/>
        </p:nvSpPr>
        <p:spPr>
          <a:xfrm>
            <a:off x="4571622" y="676736"/>
            <a:ext cx="4458867" cy="6049885"/>
          </a:xfrm>
          <a:prstGeom prst="rect">
            <a:avLst/>
          </a:prstGeom>
          <a:noFill/>
          <a:ln>
            <a:noFill/>
          </a:ln>
        </p:spPr>
        <p:txBody>
          <a:bodyPr spcFirstLastPara="1" wrap="square" lIns="91425" tIns="45700" rIns="91425" bIns="45700" anchor="t" anchorCtr="0">
            <a:normAutofit/>
          </a:bodyPr>
          <a:lstStyle/>
          <a:p>
            <a:pPr marL="457200" lvl="0" indent="0" algn="l" rtl="0">
              <a:spcBef>
                <a:spcPts val="0"/>
              </a:spcBef>
              <a:spcAft>
                <a:spcPts val="0"/>
              </a:spcAft>
              <a:buNone/>
            </a:pPr>
            <a:endParaRPr sz="1200">
              <a:solidFill>
                <a:schemeClr val="dk1"/>
              </a:solidFill>
              <a:latin typeface="Calibri"/>
              <a:ea typeface="Calibri"/>
              <a:cs typeface="Calibri"/>
              <a:sym typeface="Calibri"/>
            </a:endParaRPr>
          </a:p>
          <a:p>
            <a:pPr marL="457200" lvl="0" indent="-304800" algn="l" rtl="0">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Neville Bhada with Applied Strategies and Principles is   working with Julie Graham and myself to create a case study related to the work we have done with the Tennessee River Valley Geo Tourism group.  We will be presenting this information to the TVA Board of Directors at their upcoming meeting in Huntsville.</a:t>
            </a:r>
            <a:endParaRPr sz="1200">
              <a:solidFill>
                <a:schemeClr val="dk1"/>
              </a:solidFill>
              <a:latin typeface="Calibri"/>
              <a:ea typeface="Calibri"/>
              <a:cs typeface="Calibri"/>
              <a:sym typeface="Calibri"/>
            </a:endParaRPr>
          </a:p>
          <a:p>
            <a:pPr marL="457200" lvl="0" indent="0" algn="l" rtl="0">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457200" lvl="0" indent="-304800" algn="l" rtl="0">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Chris created a video to share information on ALL-a-Bama and how members can participate.  We hope to establish  partners so we can use the information on a new accessible webpage within the North Alabama website which will be incorporated in next year’s budget.  </a:t>
            </a:r>
            <a:endParaRPr sz="1200" b="1">
              <a:solidFill>
                <a:schemeClr val="dk1"/>
              </a:solidFill>
              <a:latin typeface="Calibri"/>
              <a:ea typeface="Calibri"/>
              <a:cs typeface="Calibri"/>
              <a:sym typeface="Calibri"/>
            </a:endParaRPr>
          </a:p>
          <a:p>
            <a:pPr marL="0" marR="0" lvl="0" indent="0" algn="l" rtl="0">
              <a:spcBef>
                <a:spcPts val="0"/>
              </a:spcBef>
              <a:spcAft>
                <a:spcPts val="0"/>
              </a:spcAft>
              <a:buNone/>
            </a:pPr>
            <a:endParaRPr sz="1100">
              <a:solidFill>
                <a:schemeClr val="dk1"/>
              </a:solidFill>
              <a:latin typeface="Calibri"/>
              <a:ea typeface="Calibri"/>
              <a:cs typeface="Calibri"/>
              <a:sym typeface="Calibri"/>
            </a:endParaRPr>
          </a:p>
          <a:p>
            <a:pPr marL="171450" marR="0" lvl="0" indent="-101600" algn="l" rtl="0">
              <a:spcBef>
                <a:spcPts val="0"/>
              </a:spcBef>
              <a:spcAft>
                <a:spcPts val="0"/>
              </a:spcAft>
              <a:buClr>
                <a:schemeClr val="dk1"/>
              </a:buClr>
              <a:buSzPts val="1100"/>
              <a:buFont typeface="Arial"/>
              <a:buNone/>
            </a:pPr>
            <a:endParaRPr sz="1100">
              <a:solidFill>
                <a:schemeClr val="dk1"/>
              </a:solidFill>
              <a:latin typeface="Calibri"/>
              <a:ea typeface="Calibri"/>
              <a:cs typeface="Calibri"/>
              <a:sym typeface="Calibri"/>
            </a:endParaRPr>
          </a:p>
          <a:p>
            <a:pPr marL="171450" marR="0" lvl="0" indent="-101600" algn="l" rtl="0">
              <a:spcBef>
                <a:spcPts val="0"/>
              </a:spcBef>
              <a:spcAft>
                <a:spcPts val="0"/>
              </a:spcAft>
              <a:buClr>
                <a:schemeClr val="dk1"/>
              </a:buClr>
              <a:buSzPts val="1100"/>
              <a:buFont typeface="Arial"/>
              <a:buNone/>
            </a:pPr>
            <a:endParaRPr sz="1100">
              <a:solidFill>
                <a:schemeClr val="dk1"/>
              </a:solidFill>
              <a:latin typeface="Calibri"/>
              <a:ea typeface="Calibri"/>
              <a:cs typeface="Calibri"/>
              <a:sym typeface="Calibri"/>
            </a:endParaRPr>
          </a:p>
          <a:p>
            <a:pPr marL="171450" marR="0" lvl="0" indent="-101600" algn="l" rtl="0">
              <a:spcBef>
                <a:spcPts val="0"/>
              </a:spcBef>
              <a:spcAft>
                <a:spcPts val="0"/>
              </a:spcAft>
              <a:buClr>
                <a:schemeClr val="dk1"/>
              </a:buClr>
              <a:buSzPts val="1100"/>
              <a:buFont typeface="Arial"/>
              <a:buNone/>
            </a:pPr>
            <a:endParaRPr sz="1100">
              <a:solidFill>
                <a:schemeClr val="dk1"/>
              </a:solidFill>
              <a:latin typeface="Calibri"/>
              <a:ea typeface="Calibri"/>
              <a:cs typeface="Calibri"/>
              <a:sym typeface="Calibri"/>
            </a:endParaRPr>
          </a:p>
        </p:txBody>
      </p:sp>
      <p:sp>
        <p:nvSpPr>
          <p:cNvPr id="617" name="Google Shape;617;p64"/>
          <p:cNvSpPr txBox="1"/>
          <p:nvPr/>
        </p:nvSpPr>
        <p:spPr>
          <a:xfrm>
            <a:off x="258435" y="797330"/>
            <a:ext cx="4260493" cy="5929291"/>
          </a:xfrm>
          <a:prstGeom prst="rect">
            <a:avLst/>
          </a:prstGeom>
          <a:noFill/>
          <a:ln>
            <a:noFill/>
          </a:ln>
        </p:spPr>
        <p:txBody>
          <a:bodyPr spcFirstLastPara="1" wrap="square" lIns="91425" tIns="45700" rIns="91425" bIns="45700" anchor="t" anchorCtr="0">
            <a:normAutofit fontScale="25000" lnSpcReduction="10000"/>
          </a:bodyPr>
          <a:lstStyle/>
          <a:p>
            <a:pPr marL="0" marR="0" lvl="0" indent="0" algn="l" rtl="0">
              <a:spcBef>
                <a:spcPts val="0"/>
              </a:spcBef>
              <a:spcAft>
                <a:spcPts val="0"/>
              </a:spcAft>
              <a:buNone/>
            </a:pPr>
            <a:r>
              <a:rPr lang="en-US" sz="5200" b="1">
                <a:solidFill>
                  <a:schemeClr val="dk1"/>
                </a:solidFill>
                <a:latin typeface="Calibri"/>
                <a:ea typeface="Calibri"/>
                <a:cs typeface="Calibri"/>
                <a:sym typeface="Calibri"/>
              </a:rPr>
              <a:t>NEW PRODUCT DEVELOPMENT</a:t>
            </a:r>
            <a:endParaRPr sz="5200" b="1">
              <a:solidFill>
                <a:schemeClr val="dk1"/>
              </a:solidFill>
              <a:latin typeface="Calibri"/>
              <a:ea typeface="Calibri"/>
              <a:cs typeface="Calibri"/>
              <a:sym typeface="Calibri"/>
            </a:endParaRPr>
          </a:p>
          <a:p>
            <a:pPr marL="457200" marR="0" lvl="0" indent="-304800" algn="l" rtl="0">
              <a:spcBef>
                <a:spcPts val="0"/>
              </a:spcBef>
              <a:spcAft>
                <a:spcPts val="0"/>
              </a:spcAft>
              <a:buClr>
                <a:schemeClr val="dk1"/>
              </a:buClr>
              <a:buSzPct val="100000"/>
              <a:buFont typeface="Calibri"/>
              <a:buChar char="●"/>
            </a:pPr>
            <a:r>
              <a:rPr lang="en-US" sz="4800">
                <a:solidFill>
                  <a:schemeClr val="dk1"/>
                </a:solidFill>
                <a:latin typeface="Calibri"/>
                <a:ea typeface="Calibri"/>
                <a:cs typeface="Calibri"/>
                <a:sym typeface="Calibri"/>
              </a:rPr>
              <a:t>We have a new intern starting end of May. Annalaura Swinea is a graduate of Austin High and is majoring in Economics, International Studies and Spanish from the University of Mississippi.  Karen will directly work with her while she is with us until August.  One of the items she will be working on is our Take the Drive on I-65 project. </a:t>
            </a:r>
            <a:endParaRPr sz="4800">
              <a:solidFill>
                <a:schemeClr val="dk1"/>
              </a:solidFill>
              <a:latin typeface="Calibri"/>
              <a:ea typeface="Calibri"/>
              <a:cs typeface="Calibri"/>
              <a:sym typeface="Calibri"/>
            </a:endParaRPr>
          </a:p>
          <a:p>
            <a:pPr marL="457200" marR="0" lvl="0" indent="0" algn="l" rtl="0">
              <a:spcBef>
                <a:spcPts val="0"/>
              </a:spcBef>
              <a:spcAft>
                <a:spcPts val="0"/>
              </a:spcAft>
              <a:buNone/>
            </a:pPr>
            <a:endParaRPr sz="4800">
              <a:solidFill>
                <a:schemeClr val="dk1"/>
              </a:solidFill>
              <a:latin typeface="Calibri"/>
              <a:ea typeface="Calibri"/>
              <a:cs typeface="Calibri"/>
              <a:sym typeface="Calibri"/>
            </a:endParaRPr>
          </a:p>
          <a:p>
            <a:pPr marL="457200" marR="0" lvl="0" indent="-304800" algn="l" rtl="0">
              <a:spcBef>
                <a:spcPts val="0"/>
              </a:spcBef>
              <a:spcAft>
                <a:spcPts val="0"/>
              </a:spcAft>
              <a:buClr>
                <a:schemeClr val="dk1"/>
              </a:buClr>
              <a:buSzPct val="100000"/>
              <a:buFont typeface="Calibri"/>
              <a:buChar char="●"/>
            </a:pPr>
            <a:r>
              <a:rPr lang="en-US" sz="4800">
                <a:solidFill>
                  <a:schemeClr val="dk1"/>
                </a:solidFill>
                <a:latin typeface="Calibri"/>
                <a:ea typeface="Calibri"/>
                <a:cs typeface="Calibri"/>
                <a:sym typeface="Calibri"/>
              </a:rPr>
              <a:t>Randa Hovater will join our team as the new Graphic Designer/Community Engagement employee.  She will be training with Roland on all brochures and creative pieces he is currently work on for our organization.  He is getting ready for retirement.  She will work in-house and mostly remotely. We had offered the previous intern Abby Cook the job after graduating college.  She has accepted another offer but has agreed to complete the 2024 economic health books.</a:t>
            </a:r>
            <a:endParaRPr sz="4800">
              <a:solidFill>
                <a:schemeClr val="dk1"/>
              </a:solidFill>
              <a:latin typeface="Calibri"/>
              <a:ea typeface="Calibri"/>
              <a:cs typeface="Calibri"/>
              <a:sym typeface="Calibri"/>
            </a:endParaRPr>
          </a:p>
          <a:p>
            <a:pPr marL="457200" marR="0" lvl="0" indent="0" algn="l" rtl="0">
              <a:spcBef>
                <a:spcPts val="0"/>
              </a:spcBef>
              <a:spcAft>
                <a:spcPts val="0"/>
              </a:spcAft>
              <a:buNone/>
            </a:pPr>
            <a:endParaRPr sz="4800">
              <a:solidFill>
                <a:schemeClr val="dk1"/>
              </a:solidFill>
              <a:latin typeface="Calibri"/>
              <a:ea typeface="Calibri"/>
              <a:cs typeface="Calibri"/>
              <a:sym typeface="Calibri"/>
            </a:endParaRPr>
          </a:p>
          <a:p>
            <a:pPr marL="457200" marR="0" lvl="0" indent="-304800" algn="l" rtl="0">
              <a:spcBef>
                <a:spcPts val="0"/>
              </a:spcBef>
              <a:spcAft>
                <a:spcPts val="0"/>
              </a:spcAft>
              <a:buClr>
                <a:schemeClr val="dk1"/>
              </a:buClr>
              <a:buSzPct val="100000"/>
              <a:buFont typeface="Calibri"/>
              <a:buChar char="●"/>
            </a:pPr>
            <a:r>
              <a:rPr lang="en-US" sz="4800">
                <a:solidFill>
                  <a:schemeClr val="dk1"/>
                </a:solidFill>
                <a:latin typeface="Calibri"/>
                <a:ea typeface="Calibri"/>
                <a:cs typeface="Calibri"/>
                <a:sym typeface="Calibri"/>
              </a:rPr>
              <a:t>The new North Alabama Patriot Trail brochure has been delivered and will be in brochure racks soon. Karen has prepared and distributed a press release announcing the new trails and announcements on social media are planned by Melea. Melea also has a podcast to be released soon regarding the new Trail. Penne will be mailing a copy to each attraction listed as well as to member CVBs, chambers and municipalities.</a:t>
            </a:r>
            <a:endParaRPr sz="4800">
              <a:solidFill>
                <a:schemeClr val="dk1"/>
              </a:solidFill>
              <a:latin typeface="Calibri"/>
              <a:ea typeface="Calibri"/>
              <a:cs typeface="Calibri"/>
              <a:sym typeface="Calibri"/>
            </a:endParaRPr>
          </a:p>
          <a:p>
            <a:pPr marL="457200" marR="0" lvl="0" indent="0" algn="l" rtl="0">
              <a:spcBef>
                <a:spcPts val="0"/>
              </a:spcBef>
              <a:spcAft>
                <a:spcPts val="0"/>
              </a:spcAft>
              <a:buNone/>
            </a:pPr>
            <a:endParaRPr sz="4800">
              <a:solidFill>
                <a:schemeClr val="dk1"/>
              </a:solidFill>
              <a:latin typeface="Calibri"/>
              <a:ea typeface="Calibri"/>
              <a:cs typeface="Calibri"/>
              <a:sym typeface="Calibri"/>
            </a:endParaRPr>
          </a:p>
          <a:p>
            <a:pPr marL="457200" marR="0" lvl="0" indent="-304800" algn="l" rtl="0">
              <a:spcBef>
                <a:spcPts val="0"/>
              </a:spcBef>
              <a:spcAft>
                <a:spcPts val="0"/>
              </a:spcAft>
              <a:buClr>
                <a:schemeClr val="dk1"/>
              </a:buClr>
              <a:buSzPct val="100000"/>
              <a:buFont typeface="Calibri"/>
              <a:buChar char="●"/>
            </a:pPr>
            <a:r>
              <a:rPr lang="en-US" sz="4800">
                <a:solidFill>
                  <a:schemeClr val="dk1"/>
                </a:solidFill>
                <a:latin typeface="Calibri"/>
                <a:ea typeface="Calibri"/>
                <a:cs typeface="Calibri"/>
                <a:sym typeface="Calibri"/>
              </a:rPr>
              <a:t>Karen and Melea continue to work on a “Get Social” Book for the Tennessee RiverLine as part of AMLA’s partnership with the organization. This will be a guidebook sharing how to use the social media platforms to promote the Tennessee RiverLine. North Alabama has several River Towns that are partners with the Tennessee RiverLine: The Shoals, Decatur, Huntsville, Guntersville, Jackson County and Bridgeport.</a:t>
            </a:r>
            <a:endParaRPr sz="4800">
              <a:solidFill>
                <a:schemeClr val="dk1"/>
              </a:solidFill>
              <a:latin typeface="Calibri"/>
              <a:ea typeface="Calibri"/>
              <a:cs typeface="Calibri"/>
              <a:sym typeface="Calibri"/>
            </a:endParaRPr>
          </a:p>
        </p:txBody>
      </p:sp>
    </p:spTree>
  </p:cSld>
  <p:clrMapOvr>
    <a:masterClrMapping/>
  </p:clrMapOvr>
  <p:transition spd="slow">
    <p:push dir="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65"/>
          <p:cNvSpPr/>
          <p:nvPr/>
        </p:nvSpPr>
        <p:spPr>
          <a:xfrm>
            <a:off x="0" y="0"/>
            <a:ext cx="9143244" cy="609600"/>
          </a:xfrm>
          <a:prstGeom prst="rect">
            <a:avLst/>
          </a:prstGeom>
          <a:solidFill>
            <a:srgbClr val="205867"/>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23" name="Google Shape;623;p65"/>
          <p:cNvSpPr txBox="1"/>
          <p:nvPr/>
        </p:nvSpPr>
        <p:spPr>
          <a:xfrm>
            <a:off x="463550" y="67136"/>
            <a:ext cx="8229600" cy="53611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600"/>
              <a:buFont typeface="Calibri"/>
              <a:buNone/>
            </a:pPr>
            <a:r>
              <a:rPr lang="en-US" sz="3600" b="1">
                <a:solidFill>
                  <a:schemeClr val="lt1"/>
                </a:solidFill>
                <a:latin typeface="Calibri"/>
                <a:ea typeface="Calibri"/>
                <a:cs typeface="Calibri"/>
                <a:sym typeface="Calibri"/>
              </a:rPr>
              <a:t>JUNE PRESIDENT’S REPORT</a:t>
            </a:r>
            <a:endParaRPr/>
          </a:p>
        </p:txBody>
      </p:sp>
      <p:sp>
        <p:nvSpPr>
          <p:cNvPr id="624" name="Google Shape;624;p65"/>
          <p:cNvSpPr txBox="1"/>
          <p:nvPr/>
        </p:nvSpPr>
        <p:spPr>
          <a:xfrm>
            <a:off x="4571622" y="981536"/>
            <a:ext cx="4458900" cy="60498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000000"/>
              </a:buClr>
              <a:buSzPts val="1100"/>
              <a:buFont typeface="Calibri"/>
              <a:buChar char="∙"/>
            </a:pPr>
            <a:r>
              <a:rPr lang="en-US" sz="1100">
                <a:solidFill>
                  <a:srgbClr val="000000"/>
                </a:solidFill>
                <a:latin typeface="Calibri"/>
                <a:ea typeface="Calibri"/>
                <a:cs typeface="Calibri"/>
                <a:sym typeface="Calibri"/>
              </a:rPr>
              <a:t>I have been asked to speak with Gadsden Mayor Craig Ford and his City Council on Short Term Rentals. They are working on their compliance efforts.</a:t>
            </a:r>
            <a:endParaRPr sz="1100">
              <a:latin typeface="Calibri"/>
              <a:ea typeface="Calibri"/>
              <a:cs typeface="Calibri"/>
              <a:sym typeface="Calibri"/>
            </a:endParaRPr>
          </a:p>
          <a:p>
            <a:pPr marL="342900" marR="0" lvl="0" indent="-273050" algn="l" rtl="0">
              <a:spcBef>
                <a:spcPts val="0"/>
              </a:spcBef>
              <a:spcAft>
                <a:spcPts val="0"/>
              </a:spcAft>
              <a:buClr>
                <a:schemeClr val="dk1"/>
              </a:buClr>
              <a:buSzPts val="1100"/>
              <a:buFont typeface="Noto Sans Symbols"/>
              <a:buNone/>
            </a:pPr>
            <a:endParaRPr sz="1100">
              <a:solidFill>
                <a:srgbClr val="000000"/>
              </a:solidFill>
              <a:latin typeface="Calibri"/>
              <a:ea typeface="Calibri"/>
              <a:cs typeface="Calibri"/>
              <a:sym typeface="Calibri"/>
            </a:endParaRPr>
          </a:p>
          <a:p>
            <a:pPr marL="342900" marR="0" lvl="0" indent="-342900" algn="l" rtl="0">
              <a:spcBef>
                <a:spcPts val="0"/>
              </a:spcBef>
              <a:spcAft>
                <a:spcPts val="0"/>
              </a:spcAft>
              <a:buClr>
                <a:srgbClr val="000000"/>
              </a:buClr>
              <a:buSzPts val="1100"/>
              <a:buFont typeface="Calibri"/>
              <a:buChar char="∙"/>
            </a:pPr>
            <a:r>
              <a:rPr lang="en-US" sz="1100">
                <a:solidFill>
                  <a:srgbClr val="000000"/>
                </a:solidFill>
                <a:latin typeface="Calibri"/>
                <a:ea typeface="Calibri"/>
                <a:cs typeface="Calibri"/>
                <a:sym typeface="Calibri"/>
              </a:rPr>
              <a:t>Continue working on our Welcome Center FAM Tour event.  This is scheduled for August 26</a:t>
            </a:r>
            <a:r>
              <a:rPr lang="en-US" sz="1100" baseline="30000">
                <a:solidFill>
                  <a:srgbClr val="000000"/>
                </a:solidFill>
                <a:latin typeface="Calibri"/>
                <a:ea typeface="Calibri"/>
                <a:cs typeface="Calibri"/>
                <a:sym typeface="Calibri"/>
              </a:rPr>
              <a:t>th</a:t>
            </a:r>
            <a:r>
              <a:rPr lang="en-US" sz="1100">
                <a:solidFill>
                  <a:srgbClr val="000000"/>
                </a:solidFill>
                <a:latin typeface="Calibri"/>
                <a:ea typeface="Calibri"/>
                <a:cs typeface="Calibri"/>
                <a:sym typeface="Calibri"/>
              </a:rPr>
              <a:t>- 30</a:t>
            </a:r>
            <a:r>
              <a:rPr lang="en-US" sz="1100" baseline="30000">
                <a:solidFill>
                  <a:srgbClr val="000000"/>
                </a:solidFill>
                <a:latin typeface="Calibri"/>
                <a:ea typeface="Calibri"/>
                <a:cs typeface="Calibri"/>
                <a:sym typeface="Calibri"/>
              </a:rPr>
              <a:t>th</a:t>
            </a:r>
            <a:r>
              <a:rPr lang="en-US" sz="1100">
                <a:solidFill>
                  <a:srgbClr val="000000"/>
                </a:solidFill>
                <a:latin typeface="Calibri"/>
                <a:ea typeface="Calibri"/>
                <a:cs typeface="Calibri"/>
                <a:sym typeface="Calibri"/>
              </a:rPr>
              <a:t>.</a:t>
            </a:r>
            <a:endParaRPr sz="1100">
              <a:latin typeface="Calibri"/>
              <a:ea typeface="Calibri"/>
              <a:cs typeface="Calibri"/>
              <a:sym typeface="Calibri"/>
            </a:endParaRPr>
          </a:p>
          <a:p>
            <a:pPr marL="342900" marR="0" lvl="0" indent="-273050" algn="l" rtl="0">
              <a:spcBef>
                <a:spcPts val="0"/>
              </a:spcBef>
              <a:spcAft>
                <a:spcPts val="0"/>
              </a:spcAft>
              <a:buClr>
                <a:schemeClr val="dk1"/>
              </a:buClr>
              <a:buSzPts val="1100"/>
              <a:buFont typeface="Noto Sans Symbols"/>
              <a:buNone/>
            </a:pPr>
            <a:endParaRPr sz="1100">
              <a:solidFill>
                <a:srgbClr val="000000"/>
              </a:solidFill>
              <a:latin typeface="Calibri"/>
              <a:ea typeface="Calibri"/>
              <a:cs typeface="Calibri"/>
              <a:sym typeface="Calibri"/>
            </a:endParaRPr>
          </a:p>
          <a:p>
            <a:pPr marL="342900" marR="0" lvl="0" indent="-342900" algn="l" rtl="0">
              <a:spcBef>
                <a:spcPts val="0"/>
              </a:spcBef>
              <a:spcAft>
                <a:spcPts val="0"/>
              </a:spcAft>
              <a:buClr>
                <a:srgbClr val="000000"/>
              </a:buClr>
              <a:buSzPts val="1100"/>
              <a:buFont typeface="Calibri"/>
              <a:buChar char="∙"/>
            </a:pPr>
            <a:r>
              <a:rPr lang="en-US" sz="1100">
                <a:solidFill>
                  <a:srgbClr val="000000"/>
                </a:solidFill>
                <a:latin typeface="Calibri"/>
                <a:ea typeface="Calibri"/>
                <a:cs typeface="Calibri"/>
                <a:sym typeface="Calibri"/>
              </a:rPr>
              <a:t>I have been asked to speak on September 9</a:t>
            </a:r>
            <a:r>
              <a:rPr lang="en-US" sz="1100" baseline="30000">
                <a:solidFill>
                  <a:srgbClr val="000000"/>
                </a:solidFill>
                <a:latin typeface="Calibri"/>
                <a:ea typeface="Calibri"/>
                <a:cs typeface="Calibri"/>
                <a:sym typeface="Calibri"/>
              </a:rPr>
              <a:t>th</a:t>
            </a:r>
            <a:r>
              <a:rPr lang="en-US" sz="1100">
                <a:solidFill>
                  <a:srgbClr val="000000"/>
                </a:solidFill>
                <a:latin typeface="Calibri"/>
                <a:ea typeface="Calibri"/>
                <a:cs typeface="Calibri"/>
                <a:sym typeface="Calibri"/>
              </a:rPr>
              <a:t>  at STS Connections in Auburn.  I will be speaking to the TMP Alumni’s on The Balancing Act: Work-Life Balance in Hospitality &amp; Tourism.</a:t>
            </a:r>
            <a:endParaRPr sz="1100">
              <a:latin typeface="Calibri"/>
              <a:ea typeface="Calibri"/>
              <a:cs typeface="Calibri"/>
              <a:sym typeface="Calibri"/>
            </a:endParaRPr>
          </a:p>
          <a:p>
            <a:pPr marL="342900" marR="0" lvl="0" indent="-273050" algn="l" rtl="0">
              <a:spcBef>
                <a:spcPts val="0"/>
              </a:spcBef>
              <a:spcAft>
                <a:spcPts val="0"/>
              </a:spcAft>
              <a:buClr>
                <a:schemeClr val="dk1"/>
              </a:buClr>
              <a:buSzPts val="1100"/>
              <a:buFont typeface="Noto Sans Symbols"/>
              <a:buNone/>
            </a:pPr>
            <a:endParaRPr sz="1100">
              <a:solidFill>
                <a:srgbClr val="000000"/>
              </a:solidFill>
              <a:latin typeface="Calibri"/>
              <a:ea typeface="Calibri"/>
              <a:cs typeface="Calibri"/>
              <a:sym typeface="Calibri"/>
            </a:endParaRPr>
          </a:p>
          <a:p>
            <a:pPr marL="342900" marR="0" lvl="0" indent="-342900" algn="l" rtl="0">
              <a:spcBef>
                <a:spcPts val="0"/>
              </a:spcBef>
              <a:spcAft>
                <a:spcPts val="0"/>
              </a:spcAft>
              <a:buClr>
                <a:srgbClr val="000000"/>
              </a:buClr>
              <a:buSzPts val="1100"/>
              <a:buFont typeface="Calibri"/>
              <a:buChar char="∙"/>
            </a:pPr>
            <a:r>
              <a:rPr lang="en-US" sz="1100">
                <a:solidFill>
                  <a:srgbClr val="000000"/>
                </a:solidFill>
                <a:latin typeface="Calibri"/>
                <a:ea typeface="Calibri"/>
                <a:cs typeface="Calibri"/>
                <a:sym typeface="Calibri"/>
              </a:rPr>
              <a:t>I have been asked to speak on October 28-30</a:t>
            </a:r>
            <a:r>
              <a:rPr lang="en-US" sz="1100" baseline="30000">
                <a:solidFill>
                  <a:srgbClr val="000000"/>
                </a:solidFill>
                <a:latin typeface="Calibri"/>
                <a:ea typeface="Calibri"/>
                <a:cs typeface="Calibri"/>
                <a:sym typeface="Calibri"/>
              </a:rPr>
              <a:t>th</a:t>
            </a:r>
            <a:r>
              <a:rPr lang="en-US" sz="1100">
                <a:solidFill>
                  <a:srgbClr val="000000"/>
                </a:solidFill>
                <a:latin typeface="Calibri"/>
                <a:ea typeface="Calibri"/>
                <a:cs typeface="Calibri"/>
                <a:sym typeface="Calibri"/>
              </a:rPr>
              <a:t> at The Intensive Course 40</a:t>
            </a:r>
            <a:r>
              <a:rPr lang="en-US" sz="1100" baseline="30000">
                <a:solidFill>
                  <a:srgbClr val="000000"/>
                </a:solidFill>
                <a:latin typeface="Calibri"/>
                <a:ea typeface="Calibri"/>
                <a:cs typeface="Calibri"/>
                <a:sym typeface="Calibri"/>
              </a:rPr>
              <a:t>th</a:t>
            </a:r>
            <a:r>
              <a:rPr lang="en-US" sz="1100">
                <a:solidFill>
                  <a:srgbClr val="000000"/>
                </a:solidFill>
                <a:latin typeface="Calibri"/>
                <a:ea typeface="Calibri"/>
                <a:cs typeface="Calibri"/>
                <a:sym typeface="Calibri"/>
              </a:rPr>
              <a:t> Anniversary Alumni Reunion Event in Auburn.</a:t>
            </a:r>
            <a:endParaRPr sz="1100">
              <a:latin typeface="Calibri"/>
              <a:ea typeface="Calibri"/>
              <a:cs typeface="Calibri"/>
              <a:sym typeface="Calibri"/>
            </a:endParaRPr>
          </a:p>
          <a:p>
            <a:pPr marL="342900" marR="0" lvl="0" indent="-273050" algn="l" rtl="0">
              <a:spcBef>
                <a:spcPts val="0"/>
              </a:spcBef>
              <a:spcAft>
                <a:spcPts val="0"/>
              </a:spcAft>
              <a:buClr>
                <a:schemeClr val="dk1"/>
              </a:buClr>
              <a:buSzPts val="1100"/>
              <a:buFont typeface="Noto Sans Symbols"/>
              <a:buNone/>
            </a:pPr>
            <a:endParaRPr sz="1100">
              <a:solidFill>
                <a:srgbClr val="000000"/>
              </a:solidFill>
              <a:latin typeface="Calibri"/>
              <a:ea typeface="Calibri"/>
              <a:cs typeface="Calibri"/>
              <a:sym typeface="Calibri"/>
            </a:endParaRPr>
          </a:p>
          <a:p>
            <a:pPr marL="342900" marR="0" lvl="0" indent="-342900" algn="l" rtl="0">
              <a:spcBef>
                <a:spcPts val="0"/>
              </a:spcBef>
              <a:spcAft>
                <a:spcPts val="0"/>
              </a:spcAft>
              <a:buClr>
                <a:srgbClr val="000000"/>
              </a:buClr>
              <a:buSzPts val="1100"/>
              <a:buFont typeface="Calibri"/>
              <a:buChar char="∙"/>
            </a:pPr>
            <a:r>
              <a:rPr lang="en-US" sz="1100">
                <a:solidFill>
                  <a:srgbClr val="000000"/>
                </a:solidFill>
                <a:latin typeface="Calibri"/>
                <a:ea typeface="Calibri"/>
                <a:cs typeface="Calibri"/>
                <a:sym typeface="Calibri"/>
              </a:rPr>
              <a:t>We are making changes to the upcoming Golf Fam.  We have it scheduled for September 16</a:t>
            </a:r>
            <a:r>
              <a:rPr lang="en-US" sz="1100" baseline="30000">
                <a:solidFill>
                  <a:srgbClr val="000000"/>
                </a:solidFill>
                <a:latin typeface="Calibri"/>
                <a:ea typeface="Calibri"/>
                <a:cs typeface="Calibri"/>
                <a:sym typeface="Calibri"/>
              </a:rPr>
              <a:t>th</a:t>
            </a:r>
            <a:r>
              <a:rPr lang="en-US" sz="1100">
                <a:solidFill>
                  <a:srgbClr val="000000"/>
                </a:solidFill>
                <a:latin typeface="Calibri"/>
                <a:ea typeface="Calibri"/>
                <a:cs typeface="Calibri"/>
                <a:sym typeface="Calibri"/>
              </a:rPr>
              <a:t>-20</a:t>
            </a:r>
            <a:r>
              <a:rPr lang="en-US" sz="1100" baseline="30000">
                <a:solidFill>
                  <a:srgbClr val="000000"/>
                </a:solidFill>
                <a:latin typeface="Calibri"/>
                <a:ea typeface="Calibri"/>
                <a:cs typeface="Calibri"/>
                <a:sym typeface="Calibri"/>
              </a:rPr>
              <a:t>th</a:t>
            </a:r>
            <a:r>
              <a:rPr lang="en-US" sz="1100">
                <a:solidFill>
                  <a:srgbClr val="000000"/>
                </a:solidFill>
                <a:latin typeface="Calibri"/>
                <a:ea typeface="Calibri"/>
                <a:cs typeface="Calibri"/>
                <a:sym typeface="Calibri"/>
              </a:rPr>
              <a:t>.  We will be playing at The General at Joe Wheeler State Park, RTJ Golf Trail at The Shoals, Gunter’s Landing in Guntersville, Goose Pond Colony Course in Scottsboro and RTJ at Hampton Cove in Huntsville.</a:t>
            </a:r>
            <a:endParaRPr sz="1100">
              <a:latin typeface="Calibri"/>
              <a:ea typeface="Calibri"/>
              <a:cs typeface="Calibri"/>
              <a:sym typeface="Calibri"/>
            </a:endParaRPr>
          </a:p>
          <a:p>
            <a:pPr marL="342900" marR="0" lvl="0" indent="-273050" algn="l" rtl="0">
              <a:spcBef>
                <a:spcPts val="0"/>
              </a:spcBef>
              <a:spcAft>
                <a:spcPts val="0"/>
              </a:spcAft>
              <a:buClr>
                <a:schemeClr val="dk1"/>
              </a:buClr>
              <a:buSzPts val="1100"/>
              <a:buFont typeface="Noto Sans Symbols"/>
              <a:buNone/>
            </a:pPr>
            <a:endParaRPr sz="1100">
              <a:solidFill>
                <a:srgbClr val="000000"/>
              </a:solidFill>
              <a:latin typeface="Calibri"/>
              <a:ea typeface="Calibri"/>
              <a:cs typeface="Calibri"/>
              <a:sym typeface="Calibri"/>
            </a:endParaRPr>
          </a:p>
          <a:p>
            <a:pPr marL="342900" marR="0" lvl="0" indent="-342900" algn="l" rtl="0">
              <a:spcBef>
                <a:spcPts val="0"/>
              </a:spcBef>
              <a:spcAft>
                <a:spcPts val="0"/>
              </a:spcAft>
              <a:buClr>
                <a:srgbClr val="000000"/>
              </a:buClr>
              <a:buSzPts val="1100"/>
              <a:buFont typeface="Calibri"/>
              <a:buChar char="∙"/>
            </a:pPr>
            <a:r>
              <a:rPr lang="en-US" sz="1100">
                <a:solidFill>
                  <a:srgbClr val="000000"/>
                </a:solidFill>
                <a:latin typeface="Calibri"/>
                <a:ea typeface="Calibri"/>
                <a:cs typeface="Calibri"/>
                <a:sym typeface="Calibri"/>
              </a:rPr>
              <a:t>Thereasa continues to contact our members and make sure we have the correct information on our members.</a:t>
            </a:r>
            <a:endParaRPr sz="1100">
              <a:latin typeface="Calibri"/>
              <a:ea typeface="Calibri"/>
              <a:cs typeface="Calibri"/>
              <a:sym typeface="Calibri"/>
            </a:endParaRPr>
          </a:p>
          <a:p>
            <a:pPr marL="342900" marR="0" lvl="0" indent="-273050" algn="l" rtl="0">
              <a:spcBef>
                <a:spcPts val="0"/>
              </a:spcBef>
              <a:spcAft>
                <a:spcPts val="0"/>
              </a:spcAft>
              <a:buClr>
                <a:schemeClr val="dk1"/>
              </a:buClr>
              <a:buSzPts val="1100"/>
              <a:buFont typeface="Noto Sans Symbols"/>
              <a:buNone/>
            </a:pPr>
            <a:endParaRPr sz="1100">
              <a:solidFill>
                <a:srgbClr val="000000"/>
              </a:solidFill>
              <a:latin typeface="Calibri"/>
              <a:ea typeface="Calibri"/>
              <a:cs typeface="Calibri"/>
              <a:sym typeface="Calibri"/>
            </a:endParaRPr>
          </a:p>
          <a:p>
            <a:pPr marL="342900" marR="0" lvl="0" indent="-342900" algn="l" rtl="0">
              <a:spcBef>
                <a:spcPts val="0"/>
              </a:spcBef>
              <a:spcAft>
                <a:spcPts val="0"/>
              </a:spcAft>
              <a:buClr>
                <a:srgbClr val="000000"/>
              </a:buClr>
              <a:buSzPts val="1100"/>
              <a:buFont typeface="Calibri"/>
              <a:buChar char="∙"/>
            </a:pPr>
            <a:r>
              <a:rPr lang="en-US" sz="1100">
                <a:solidFill>
                  <a:srgbClr val="000000"/>
                </a:solidFill>
                <a:latin typeface="Calibri"/>
                <a:ea typeface="Calibri"/>
                <a:cs typeface="Calibri"/>
                <a:sym typeface="Calibri"/>
              </a:rPr>
              <a:t>Met with Susann regarding a new mural project they are getting ready to start in the Colbert County area.</a:t>
            </a:r>
            <a:endParaRPr sz="1100">
              <a:latin typeface="Calibri"/>
              <a:ea typeface="Calibri"/>
              <a:cs typeface="Calibri"/>
              <a:sym typeface="Calibri"/>
            </a:endParaRPr>
          </a:p>
          <a:p>
            <a:pPr marL="342900" marR="0" lvl="0" indent="-273050" algn="l" rtl="0">
              <a:spcBef>
                <a:spcPts val="0"/>
              </a:spcBef>
              <a:spcAft>
                <a:spcPts val="0"/>
              </a:spcAft>
              <a:buClr>
                <a:schemeClr val="dk1"/>
              </a:buClr>
              <a:buSzPts val="1100"/>
              <a:buFont typeface="Noto Sans Symbols"/>
              <a:buNone/>
            </a:pPr>
            <a:endParaRPr sz="1100">
              <a:solidFill>
                <a:srgbClr val="000000"/>
              </a:solidFill>
              <a:latin typeface="Calibri"/>
              <a:ea typeface="Calibri"/>
              <a:cs typeface="Calibri"/>
              <a:sym typeface="Calibri"/>
            </a:endParaRPr>
          </a:p>
          <a:p>
            <a:pPr marL="342900" marR="0" lvl="0" indent="-342900" algn="l" rtl="0">
              <a:spcBef>
                <a:spcPts val="0"/>
              </a:spcBef>
              <a:spcAft>
                <a:spcPts val="0"/>
              </a:spcAft>
              <a:buClr>
                <a:srgbClr val="000000"/>
              </a:buClr>
              <a:buSzPts val="1100"/>
              <a:buFont typeface="Calibri"/>
              <a:buChar char="∙"/>
            </a:pPr>
            <a:r>
              <a:rPr lang="en-US" sz="1100">
                <a:solidFill>
                  <a:srgbClr val="000000"/>
                </a:solidFill>
                <a:latin typeface="Calibri"/>
                <a:ea typeface="Calibri"/>
                <a:cs typeface="Calibri"/>
                <a:sym typeface="Calibri"/>
              </a:rPr>
              <a:t>Angie and I worked on the 2024/2025 budget.  We will present to the Executive Committee at the July Board Meeting.</a:t>
            </a:r>
            <a:endParaRPr sz="1100">
              <a:latin typeface="Calibri"/>
              <a:ea typeface="Calibri"/>
              <a:cs typeface="Calibri"/>
              <a:sym typeface="Calibri"/>
            </a:endParaRPr>
          </a:p>
          <a:p>
            <a:pPr marL="342900" marR="0" lvl="0" indent="-273050" algn="l" rtl="0">
              <a:spcBef>
                <a:spcPts val="0"/>
              </a:spcBef>
              <a:spcAft>
                <a:spcPts val="0"/>
              </a:spcAft>
              <a:buClr>
                <a:schemeClr val="dk1"/>
              </a:buClr>
              <a:buSzPts val="1100"/>
              <a:buFont typeface="Noto Sans Symbols"/>
              <a:buNone/>
            </a:pPr>
            <a:endParaRPr sz="1100">
              <a:solidFill>
                <a:srgbClr val="000000"/>
              </a:solidFill>
              <a:latin typeface="Calibri"/>
              <a:ea typeface="Calibri"/>
              <a:cs typeface="Calibri"/>
              <a:sym typeface="Calibri"/>
            </a:endParaRPr>
          </a:p>
          <a:p>
            <a:pPr marL="342900" marR="0" lvl="0" indent="-342900" algn="l" rtl="0">
              <a:spcBef>
                <a:spcPts val="0"/>
              </a:spcBef>
              <a:spcAft>
                <a:spcPts val="0"/>
              </a:spcAft>
              <a:buClr>
                <a:srgbClr val="000000"/>
              </a:buClr>
              <a:buSzPts val="1100"/>
              <a:buFont typeface="Calibri"/>
              <a:buChar char="∙"/>
            </a:pPr>
            <a:r>
              <a:rPr lang="en-US" sz="1100">
                <a:solidFill>
                  <a:srgbClr val="000000"/>
                </a:solidFill>
                <a:latin typeface="Calibri"/>
                <a:ea typeface="Calibri"/>
                <a:cs typeface="Calibri"/>
                <a:sym typeface="Calibri"/>
              </a:rPr>
              <a:t>Attended Decatur Morgan Counties legislative meeting.</a:t>
            </a:r>
            <a:endParaRPr sz="1100">
              <a:latin typeface="Calibri"/>
              <a:ea typeface="Calibri"/>
              <a:cs typeface="Calibri"/>
              <a:sym typeface="Calibri"/>
            </a:endParaRPr>
          </a:p>
          <a:p>
            <a:pPr marL="342900" marR="0" lvl="0" indent="-273050" algn="l" rtl="0">
              <a:spcBef>
                <a:spcPts val="0"/>
              </a:spcBef>
              <a:spcAft>
                <a:spcPts val="0"/>
              </a:spcAft>
              <a:buClr>
                <a:schemeClr val="dk1"/>
              </a:buClr>
              <a:buSzPts val="1100"/>
              <a:buFont typeface="Noto Sans Symbols"/>
              <a:buNone/>
            </a:pPr>
            <a:endParaRPr sz="1100">
              <a:solidFill>
                <a:srgbClr val="000000"/>
              </a:solidFill>
              <a:latin typeface="Calibri"/>
              <a:ea typeface="Calibri"/>
              <a:cs typeface="Calibri"/>
              <a:sym typeface="Calibri"/>
            </a:endParaRPr>
          </a:p>
          <a:p>
            <a:pPr marL="342900" marR="0" lvl="0" indent="-342900" algn="l" rtl="0">
              <a:spcBef>
                <a:spcPts val="0"/>
              </a:spcBef>
              <a:spcAft>
                <a:spcPts val="0"/>
              </a:spcAft>
              <a:buClr>
                <a:srgbClr val="000000"/>
              </a:buClr>
              <a:buSzPts val="1100"/>
              <a:buFont typeface="Calibri"/>
              <a:buChar char="∙"/>
            </a:pPr>
            <a:r>
              <a:rPr lang="en-US" sz="1100">
                <a:solidFill>
                  <a:srgbClr val="000000"/>
                </a:solidFill>
                <a:latin typeface="Calibri"/>
                <a:ea typeface="Calibri"/>
                <a:cs typeface="Calibri"/>
                <a:sym typeface="Calibri"/>
              </a:rPr>
              <a:t>Reviewed the membership report.</a:t>
            </a:r>
            <a:endParaRPr sz="1100">
              <a:latin typeface="Calibri"/>
              <a:ea typeface="Calibri"/>
              <a:cs typeface="Calibri"/>
              <a:sym typeface="Calibri"/>
            </a:endParaRPr>
          </a:p>
          <a:p>
            <a:pPr marL="342900" marR="0" lvl="0" indent="-273050" algn="l" rtl="0">
              <a:spcBef>
                <a:spcPts val="0"/>
              </a:spcBef>
              <a:spcAft>
                <a:spcPts val="0"/>
              </a:spcAft>
              <a:buClr>
                <a:schemeClr val="dk1"/>
              </a:buClr>
              <a:buSzPts val="1100"/>
              <a:buFont typeface="Noto Sans Symbols"/>
              <a:buNone/>
            </a:pPr>
            <a:endParaRPr sz="1100">
              <a:solidFill>
                <a:srgbClr val="000000"/>
              </a:solidFill>
              <a:latin typeface="Calibri"/>
              <a:ea typeface="Calibri"/>
              <a:cs typeface="Calibri"/>
              <a:sym typeface="Calibri"/>
            </a:endParaRPr>
          </a:p>
        </p:txBody>
      </p:sp>
      <p:sp>
        <p:nvSpPr>
          <p:cNvPr id="625" name="Google Shape;625;p65"/>
          <p:cNvSpPr txBox="1"/>
          <p:nvPr/>
        </p:nvSpPr>
        <p:spPr>
          <a:xfrm>
            <a:off x="258425" y="741725"/>
            <a:ext cx="4260600" cy="5985000"/>
          </a:xfrm>
          <a:prstGeom prst="rect">
            <a:avLst/>
          </a:prstGeom>
          <a:noFill/>
          <a:ln>
            <a:noFill/>
          </a:ln>
        </p:spPr>
        <p:txBody>
          <a:bodyPr spcFirstLastPara="1" wrap="square" lIns="91425" tIns="45700" rIns="91425" bIns="45700" anchor="t" anchorCtr="0">
            <a:normAutofit fontScale="25000" lnSpcReduction="20000"/>
          </a:bodyPr>
          <a:lstStyle/>
          <a:p>
            <a:pPr marL="0" marR="0" lvl="0" indent="0" algn="l" rtl="0">
              <a:spcBef>
                <a:spcPts val="0"/>
              </a:spcBef>
              <a:spcAft>
                <a:spcPts val="0"/>
              </a:spcAft>
              <a:buNone/>
            </a:pPr>
            <a:r>
              <a:rPr lang="en-US" sz="5200" b="1">
                <a:solidFill>
                  <a:schemeClr val="dk1"/>
                </a:solidFill>
                <a:latin typeface="Calibri"/>
                <a:ea typeface="Calibri"/>
                <a:cs typeface="Calibri"/>
                <a:sym typeface="Calibri"/>
              </a:rPr>
              <a:t>MEMBER SERVICES</a:t>
            </a:r>
            <a:endParaRPr sz="5200" b="1">
              <a:solidFill>
                <a:schemeClr val="dk1"/>
              </a:solidFill>
              <a:latin typeface="Calibri"/>
              <a:ea typeface="Calibri"/>
              <a:cs typeface="Calibri"/>
              <a:sym typeface="Calibri"/>
            </a:endParaRPr>
          </a:p>
          <a:p>
            <a:pPr marL="0" marR="0" lvl="0" indent="0" algn="l" rtl="0">
              <a:spcBef>
                <a:spcPts val="0"/>
              </a:spcBef>
              <a:spcAft>
                <a:spcPts val="0"/>
              </a:spcAft>
              <a:buNone/>
            </a:pPr>
            <a:endParaRPr sz="5200" b="1">
              <a:solidFill>
                <a:schemeClr val="dk1"/>
              </a:solidFill>
              <a:latin typeface="Calibri"/>
              <a:ea typeface="Calibri"/>
              <a:cs typeface="Calibri"/>
              <a:sym typeface="Calibri"/>
            </a:endParaRPr>
          </a:p>
          <a:p>
            <a:pPr marL="342900" marR="0" lvl="0" indent="-334010" algn="l" rtl="0">
              <a:spcBef>
                <a:spcPts val="0"/>
              </a:spcBef>
              <a:spcAft>
                <a:spcPts val="0"/>
              </a:spcAft>
              <a:buClr>
                <a:srgbClr val="000000"/>
              </a:buClr>
              <a:buSzPct val="100000"/>
              <a:buFont typeface="Calibri"/>
              <a:buChar char="∙"/>
            </a:pPr>
            <a:r>
              <a:rPr lang="en-US" sz="4400">
                <a:solidFill>
                  <a:srgbClr val="000000"/>
                </a:solidFill>
                <a:latin typeface="Calibri"/>
                <a:ea typeface="Calibri"/>
                <a:cs typeface="Calibri"/>
                <a:sym typeface="Calibri"/>
              </a:rPr>
              <a:t>Adam Vaden is working on our 60</a:t>
            </a:r>
            <a:r>
              <a:rPr lang="en-US" sz="4400" baseline="30000">
                <a:solidFill>
                  <a:srgbClr val="000000"/>
                </a:solidFill>
                <a:latin typeface="Calibri"/>
                <a:ea typeface="Calibri"/>
                <a:cs typeface="Calibri"/>
                <a:sym typeface="Calibri"/>
              </a:rPr>
              <a:t>th</a:t>
            </a:r>
            <a:r>
              <a:rPr lang="en-US" sz="4400">
                <a:solidFill>
                  <a:srgbClr val="000000"/>
                </a:solidFill>
                <a:latin typeface="Calibri"/>
                <a:ea typeface="Calibri"/>
                <a:cs typeface="Calibri"/>
                <a:sym typeface="Calibri"/>
              </a:rPr>
              <a:t> Anniversary video.  This video will </a:t>
            </a:r>
            <a:r>
              <a:rPr lang="en-US" sz="4400">
                <a:latin typeface="Calibri"/>
                <a:ea typeface="Calibri"/>
                <a:cs typeface="Calibri"/>
                <a:sym typeface="Calibri"/>
              </a:rPr>
              <a:t>highlight</a:t>
            </a:r>
            <a:r>
              <a:rPr lang="en-US" sz="4400">
                <a:solidFill>
                  <a:srgbClr val="000000"/>
                </a:solidFill>
                <a:latin typeface="Calibri"/>
                <a:ea typeface="Calibri"/>
                <a:cs typeface="Calibri"/>
                <a:sym typeface="Calibri"/>
              </a:rPr>
              <a:t> the success our organization has encountered over the years.</a:t>
            </a:r>
            <a:endParaRPr sz="4400">
              <a:latin typeface="Calibri"/>
              <a:ea typeface="Calibri"/>
              <a:cs typeface="Calibri"/>
              <a:sym typeface="Calibri"/>
            </a:endParaRPr>
          </a:p>
          <a:p>
            <a:pPr marL="342900" marR="0" lvl="0" indent="-264160" algn="l" rtl="0">
              <a:spcBef>
                <a:spcPts val="0"/>
              </a:spcBef>
              <a:spcAft>
                <a:spcPts val="0"/>
              </a:spcAft>
              <a:buClr>
                <a:schemeClr val="dk1"/>
              </a:buClr>
              <a:buSzPct val="36363"/>
              <a:buFont typeface="Noto Sans Symbols"/>
              <a:buNone/>
            </a:pPr>
            <a:endParaRPr sz="4400">
              <a:solidFill>
                <a:srgbClr val="000000"/>
              </a:solidFill>
              <a:latin typeface="Calibri"/>
              <a:ea typeface="Calibri"/>
              <a:cs typeface="Calibri"/>
              <a:sym typeface="Calibri"/>
            </a:endParaRPr>
          </a:p>
          <a:p>
            <a:pPr marL="342900" marR="0" lvl="0" indent="-334010" algn="l" rtl="0">
              <a:spcBef>
                <a:spcPts val="0"/>
              </a:spcBef>
              <a:spcAft>
                <a:spcPts val="0"/>
              </a:spcAft>
              <a:buClr>
                <a:srgbClr val="000000"/>
              </a:buClr>
              <a:buSzPct val="100000"/>
              <a:buFont typeface="Calibri"/>
              <a:buChar char="∙"/>
            </a:pPr>
            <a:r>
              <a:rPr lang="en-US" sz="4400">
                <a:solidFill>
                  <a:srgbClr val="000000"/>
                </a:solidFill>
                <a:latin typeface="Calibri"/>
                <a:ea typeface="Calibri"/>
                <a:cs typeface="Calibri"/>
                <a:sym typeface="Calibri"/>
              </a:rPr>
              <a:t>We are hosting a free Education Seminar at the Athens City Hall on June 25</a:t>
            </a:r>
            <a:r>
              <a:rPr lang="en-US" sz="4400" baseline="30000">
                <a:solidFill>
                  <a:srgbClr val="000000"/>
                </a:solidFill>
                <a:latin typeface="Calibri"/>
                <a:ea typeface="Calibri"/>
                <a:cs typeface="Calibri"/>
                <a:sym typeface="Calibri"/>
              </a:rPr>
              <a:t>th</a:t>
            </a:r>
            <a:r>
              <a:rPr lang="en-US" sz="4400">
                <a:solidFill>
                  <a:srgbClr val="000000"/>
                </a:solidFill>
                <a:latin typeface="Calibri"/>
                <a:ea typeface="Calibri"/>
                <a:cs typeface="Calibri"/>
                <a:sym typeface="Calibri"/>
              </a:rPr>
              <a:t> – 10am-2pm.  This seminar will be put on by the SE Festival and Events group.  The topic will be “How to Create Volunteers for your event”, Data Gathering to show results from your event, How to get sponsors for your event and How to use AI to help market your events.</a:t>
            </a:r>
            <a:endParaRPr sz="4400">
              <a:latin typeface="Calibri"/>
              <a:ea typeface="Calibri"/>
              <a:cs typeface="Calibri"/>
              <a:sym typeface="Calibri"/>
            </a:endParaRPr>
          </a:p>
          <a:p>
            <a:pPr marL="342900" marR="0" lvl="0" indent="-264160" algn="l" rtl="0">
              <a:spcBef>
                <a:spcPts val="0"/>
              </a:spcBef>
              <a:spcAft>
                <a:spcPts val="0"/>
              </a:spcAft>
              <a:buClr>
                <a:schemeClr val="dk1"/>
              </a:buClr>
              <a:buSzPct val="36363"/>
              <a:buFont typeface="Noto Sans Symbols"/>
              <a:buNone/>
            </a:pPr>
            <a:endParaRPr sz="4400">
              <a:solidFill>
                <a:srgbClr val="000000"/>
              </a:solidFill>
              <a:latin typeface="Calibri"/>
              <a:ea typeface="Calibri"/>
              <a:cs typeface="Calibri"/>
              <a:sym typeface="Calibri"/>
            </a:endParaRPr>
          </a:p>
          <a:p>
            <a:pPr marL="342900" marR="0" lvl="0" indent="-334010" algn="l" rtl="0">
              <a:spcBef>
                <a:spcPts val="0"/>
              </a:spcBef>
              <a:spcAft>
                <a:spcPts val="0"/>
              </a:spcAft>
              <a:buClr>
                <a:srgbClr val="000000"/>
              </a:buClr>
              <a:buSzPct val="100000"/>
              <a:buFont typeface="Calibri"/>
              <a:buChar char="∙"/>
            </a:pPr>
            <a:r>
              <a:rPr lang="en-US" sz="4400">
                <a:solidFill>
                  <a:srgbClr val="000000"/>
                </a:solidFill>
                <a:latin typeface="Calibri"/>
                <a:ea typeface="Calibri"/>
                <a:cs typeface="Calibri"/>
                <a:sym typeface="Calibri"/>
              </a:rPr>
              <a:t>Randa Hovater is currently working on our North Alabama Economic Health Books for our 16 counties.  We have five that have not reached out to us for the booklets.  We are giving them to June 25</a:t>
            </a:r>
            <a:r>
              <a:rPr lang="en-US" sz="4400" baseline="30000">
                <a:solidFill>
                  <a:srgbClr val="000000"/>
                </a:solidFill>
                <a:latin typeface="Calibri"/>
                <a:ea typeface="Calibri"/>
                <a:cs typeface="Calibri"/>
                <a:sym typeface="Calibri"/>
              </a:rPr>
              <a:t>th</a:t>
            </a:r>
            <a:r>
              <a:rPr lang="en-US" sz="4400">
                <a:solidFill>
                  <a:srgbClr val="000000"/>
                </a:solidFill>
                <a:latin typeface="Calibri"/>
                <a:ea typeface="Calibri"/>
                <a:cs typeface="Calibri"/>
                <a:sym typeface="Calibri"/>
              </a:rPr>
              <a:t> for the final deadline.  The counties are Lauderdale, Madison, Cullman, Winston and Marion.  Lawrence county we are waiting for a quote from the Chamber of Commerce President.</a:t>
            </a:r>
            <a:endParaRPr sz="4400">
              <a:latin typeface="Calibri"/>
              <a:ea typeface="Calibri"/>
              <a:cs typeface="Calibri"/>
              <a:sym typeface="Calibri"/>
            </a:endParaRPr>
          </a:p>
          <a:p>
            <a:pPr marL="342900" marR="0" lvl="0" indent="-264160" algn="l" rtl="0">
              <a:spcBef>
                <a:spcPts val="0"/>
              </a:spcBef>
              <a:spcAft>
                <a:spcPts val="0"/>
              </a:spcAft>
              <a:buClr>
                <a:schemeClr val="dk1"/>
              </a:buClr>
              <a:buSzPct val="36363"/>
              <a:buFont typeface="Noto Sans Symbols"/>
              <a:buNone/>
            </a:pPr>
            <a:endParaRPr sz="4400">
              <a:solidFill>
                <a:srgbClr val="000000"/>
              </a:solidFill>
              <a:latin typeface="Calibri"/>
              <a:ea typeface="Calibri"/>
              <a:cs typeface="Calibri"/>
              <a:sym typeface="Calibri"/>
            </a:endParaRPr>
          </a:p>
          <a:p>
            <a:pPr marL="342900" marR="0" lvl="0" indent="-334010" algn="l" rtl="0">
              <a:spcBef>
                <a:spcPts val="0"/>
              </a:spcBef>
              <a:spcAft>
                <a:spcPts val="0"/>
              </a:spcAft>
              <a:buClr>
                <a:srgbClr val="000000"/>
              </a:buClr>
              <a:buSzPct val="100000"/>
              <a:buFont typeface="Calibri"/>
              <a:buChar char="∙"/>
            </a:pPr>
            <a:r>
              <a:rPr lang="en-US" sz="4400">
                <a:solidFill>
                  <a:srgbClr val="000000"/>
                </a:solidFill>
                <a:latin typeface="Calibri"/>
                <a:ea typeface="Calibri"/>
                <a:cs typeface="Calibri"/>
                <a:sym typeface="Calibri"/>
              </a:rPr>
              <a:t>We were a sponsor for the Southern Fried Film Festival which was held in Huntsville on June 6-9, 2024.  Thereasa and Sandra Lafferty worked the festival representing the North Alabama Film Commission.  Our logo for both AMLA and the Film Commission was on all the t-shirts.</a:t>
            </a:r>
            <a:endParaRPr sz="4400">
              <a:latin typeface="Calibri"/>
              <a:ea typeface="Calibri"/>
              <a:cs typeface="Calibri"/>
              <a:sym typeface="Calibri"/>
            </a:endParaRPr>
          </a:p>
          <a:p>
            <a:pPr marL="342900" marR="0" lvl="0" indent="-264160" algn="l" rtl="0">
              <a:spcBef>
                <a:spcPts val="0"/>
              </a:spcBef>
              <a:spcAft>
                <a:spcPts val="0"/>
              </a:spcAft>
              <a:buClr>
                <a:schemeClr val="dk1"/>
              </a:buClr>
              <a:buSzPct val="36363"/>
              <a:buFont typeface="Noto Sans Symbols"/>
              <a:buNone/>
            </a:pPr>
            <a:endParaRPr sz="4400">
              <a:solidFill>
                <a:srgbClr val="000000"/>
              </a:solidFill>
              <a:latin typeface="Calibri"/>
              <a:ea typeface="Calibri"/>
              <a:cs typeface="Calibri"/>
              <a:sym typeface="Calibri"/>
            </a:endParaRPr>
          </a:p>
          <a:p>
            <a:pPr marL="342900" marR="0" lvl="0" indent="-334010" algn="l" rtl="0">
              <a:spcBef>
                <a:spcPts val="0"/>
              </a:spcBef>
              <a:spcAft>
                <a:spcPts val="0"/>
              </a:spcAft>
              <a:buClr>
                <a:srgbClr val="000000"/>
              </a:buClr>
              <a:buSzPct val="100000"/>
              <a:buFont typeface="Calibri"/>
              <a:buChar char="∙"/>
            </a:pPr>
            <a:r>
              <a:rPr lang="en-US" sz="4400">
                <a:solidFill>
                  <a:srgbClr val="000000"/>
                </a:solidFill>
                <a:latin typeface="Calibri"/>
                <a:ea typeface="Calibri"/>
                <a:cs typeface="Calibri"/>
                <a:sym typeface="Calibri"/>
              </a:rPr>
              <a:t>The Alabama Department of Commerce released the job description for the Alabama Film Office Director position.  One of our North Alabama Film committee members is applying for the position.</a:t>
            </a:r>
            <a:endParaRPr sz="4400">
              <a:latin typeface="Calibri"/>
              <a:ea typeface="Calibri"/>
              <a:cs typeface="Calibri"/>
              <a:sym typeface="Calibri"/>
            </a:endParaRPr>
          </a:p>
          <a:p>
            <a:pPr marL="342900" marR="0" lvl="0" indent="-264160" algn="l" rtl="0">
              <a:spcBef>
                <a:spcPts val="0"/>
              </a:spcBef>
              <a:spcAft>
                <a:spcPts val="0"/>
              </a:spcAft>
              <a:buClr>
                <a:schemeClr val="dk1"/>
              </a:buClr>
              <a:buSzPct val="36363"/>
              <a:buFont typeface="Noto Sans Symbols"/>
              <a:buNone/>
            </a:pPr>
            <a:endParaRPr sz="4400">
              <a:solidFill>
                <a:srgbClr val="000000"/>
              </a:solidFill>
              <a:latin typeface="Calibri"/>
              <a:ea typeface="Calibri"/>
              <a:cs typeface="Calibri"/>
              <a:sym typeface="Calibri"/>
            </a:endParaRPr>
          </a:p>
          <a:p>
            <a:pPr marL="342900" marR="0" lvl="0" indent="-334010" algn="l" rtl="0">
              <a:spcBef>
                <a:spcPts val="0"/>
              </a:spcBef>
              <a:spcAft>
                <a:spcPts val="0"/>
              </a:spcAft>
              <a:buClr>
                <a:srgbClr val="000000"/>
              </a:buClr>
              <a:buSzPct val="100000"/>
              <a:buFont typeface="Calibri"/>
              <a:buChar char="∙"/>
            </a:pPr>
            <a:r>
              <a:rPr lang="en-US" sz="4400">
                <a:solidFill>
                  <a:srgbClr val="000000"/>
                </a:solidFill>
                <a:latin typeface="Calibri"/>
                <a:ea typeface="Calibri"/>
                <a:cs typeface="Calibri"/>
                <a:sym typeface="Calibri"/>
              </a:rPr>
              <a:t>I have several members I am training on “Who we are at AMLA” and what we do to help your tourism organization. Annalaura Swinea - AMLA Intern, Delaine Van Dyke – Cullman Tourism, Randa Hovater – AMLA Graphic Designer/Community Engagement, Leslie Clines – Blount County Tourism.</a:t>
            </a:r>
            <a:endParaRPr sz="4400">
              <a:solidFill>
                <a:srgbClr val="000000"/>
              </a:solidFill>
              <a:latin typeface="Calibri"/>
              <a:ea typeface="Calibri"/>
              <a:cs typeface="Calibri"/>
              <a:sym typeface="Calibri"/>
            </a:endParaRPr>
          </a:p>
          <a:p>
            <a:pPr marL="457200" marR="0" lvl="0" indent="0" algn="l" rtl="0">
              <a:spcBef>
                <a:spcPts val="0"/>
              </a:spcBef>
              <a:spcAft>
                <a:spcPts val="0"/>
              </a:spcAft>
              <a:buNone/>
            </a:pPr>
            <a:endParaRPr sz="4400">
              <a:latin typeface="Calibri"/>
              <a:ea typeface="Calibri"/>
              <a:cs typeface="Calibri"/>
              <a:sym typeface="Calibri"/>
            </a:endParaRPr>
          </a:p>
          <a:p>
            <a:pPr marL="342900" marR="0" lvl="0" indent="-334010" algn="l" rtl="0">
              <a:spcBef>
                <a:spcPts val="0"/>
              </a:spcBef>
              <a:spcAft>
                <a:spcPts val="0"/>
              </a:spcAft>
              <a:buSzPct val="100000"/>
              <a:buFont typeface="Calibri"/>
              <a:buChar char="∙"/>
            </a:pPr>
            <a:r>
              <a:rPr lang="en-US" sz="4400">
                <a:solidFill>
                  <a:schemeClr val="dk1"/>
                </a:solidFill>
                <a:latin typeface="Calibri"/>
                <a:ea typeface="Calibri"/>
                <a:cs typeface="Calibri"/>
                <a:sym typeface="Calibri"/>
              </a:rPr>
              <a:t>We have received a lot of requests for our Patriot Trail and Waterfall Trail this month.</a:t>
            </a:r>
            <a:endParaRPr sz="4400">
              <a:solidFill>
                <a:schemeClr val="dk1"/>
              </a:solidFill>
              <a:latin typeface="Calibri"/>
              <a:ea typeface="Calibri"/>
              <a:cs typeface="Calibri"/>
              <a:sym typeface="Calibri"/>
            </a:endParaRPr>
          </a:p>
          <a:p>
            <a:pPr marL="457200" marR="0" lvl="0" indent="0" algn="l" rtl="0">
              <a:spcBef>
                <a:spcPts val="0"/>
              </a:spcBef>
              <a:spcAft>
                <a:spcPts val="0"/>
              </a:spcAft>
              <a:buNone/>
            </a:pPr>
            <a:endParaRPr sz="4400">
              <a:solidFill>
                <a:schemeClr val="dk1"/>
              </a:solidFill>
              <a:latin typeface="Calibri"/>
              <a:ea typeface="Calibri"/>
              <a:cs typeface="Calibri"/>
              <a:sym typeface="Calibri"/>
            </a:endParaRPr>
          </a:p>
          <a:p>
            <a:pPr marL="342900" marR="0" lvl="0" indent="-334010" algn="l" rtl="0">
              <a:spcBef>
                <a:spcPts val="0"/>
              </a:spcBef>
              <a:spcAft>
                <a:spcPts val="0"/>
              </a:spcAft>
              <a:buClr>
                <a:schemeClr val="dk1"/>
              </a:buClr>
              <a:buSzPct val="100000"/>
              <a:buFont typeface="Calibri"/>
              <a:buChar char="∙"/>
            </a:pPr>
            <a:r>
              <a:rPr lang="en-US" sz="4400">
                <a:solidFill>
                  <a:schemeClr val="dk1"/>
                </a:solidFill>
                <a:latin typeface="Calibri"/>
                <a:ea typeface="Calibri"/>
                <a:cs typeface="Calibri"/>
                <a:sym typeface="Calibri"/>
              </a:rPr>
              <a:t>I have been asked to speak at the Mississippi Excellence Program via zoom on June 27</a:t>
            </a:r>
            <a:r>
              <a:rPr lang="en-US" sz="4400" baseline="30000">
                <a:solidFill>
                  <a:schemeClr val="dk1"/>
                </a:solidFill>
                <a:latin typeface="Calibri"/>
                <a:ea typeface="Calibri"/>
                <a:cs typeface="Calibri"/>
                <a:sym typeface="Calibri"/>
              </a:rPr>
              <a:t>th</a:t>
            </a:r>
            <a:r>
              <a:rPr lang="en-US" sz="4400">
                <a:solidFill>
                  <a:schemeClr val="dk1"/>
                </a:solidFill>
                <a:latin typeface="Calibri"/>
                <a:ea typeface="Calibri"/>
                <a:cs typeface="Calibri"/>
                <a:sym typeface="Calibri"/>
              </a:rPr>
              <a:t> .</a:t>
            </a:r>
            <a:endParaRPr sz="4400">
              <a:solidFill>
                <a:schemeClr val="dk1"/>
              </a:solidFill>
              <a:latin typeface="Calibri"/>
              <a:ea typeface="Calibri"/>
              <a:cs typeface="Calibri"/>
              <a:sym typeface="Calibri"/>
            </a:endParaRPr>
          </a:p>
          <a:p>
            <a:pPr marL="0" marR="0" lvl="0" indent="0" algn="l" rtl="0">
              <a:spcBef>
                <a:spcPts val="0"/>
              </a:spcBef>
              <a:spcAft>
                <a:spcPts val="0"/>
              </a:spcAft>
              <a:buNone/>
            </a:pPr>
            <a:endParaRPr sz="4400">
              <a:solidFill>
                <a:schemeClr val="dk1"/>
              </a:solidFill>
              <a:latin typeface="Calibri"/>
              <a:ea typeface="Calibri"/>
              <a:cs typeface="Calibri"/>
              <a:sym typeface="Calibri"/>
            </a:endParaRPr>
          </a:p>
          <a:p>
            <a:pPr marL="171450" marR="0" lvl="0" indent="-117348" algn="l" rtl="0">
              <a:spcBef>
                <a:spcPts val="0"/>
              </a:spcBef>
              <a:spcAft>
                <a:spcPts val="0"/>
              </a:spcAft>
              <a:buClr>
                <a:schemeClr val="dk1"/>
              </a:buClr>
              <a:buSzPts val="275"/>
              <a:buFont typeface="Arial"/>
              <a:buNone/>
            </a:pPr>
            <a:endParaRPr sz="4400">
              <a:solidFill>
                <a:schemeClr val="dk1"/>
              </a:solidFill>
              <a:latin typeface="Calibri"/>
              <a:ea typeface="Calibri"/>
              <a:cs typeface="Calibri"/>
              <a:sym typeface="Calibri"/>
            </a:endParaRPr>
          </a:p>
        </p:txBody>
      </p:sp>
    </p:spTree>
  </p:cSld>
  <p:clrMapOvr>
    <a:masterClrMapping/>
  </p:clrMapOvr>
  <p:transition spd="slow">
    <p:push dir="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p66"/>
          <p:cNvSpPr/>
          <p:nvPr/>
        </p:nvSpPr>
        <p:spPr>
          <a:xfrm>
            <a:off x="0" y="0"/>
            <a:ext cx="9143244" cy="609600"/>
          </a:xfrm>
          <a:prstGeom prst="rect">
            <a:avLst/>
          </a:prstGeom>
          <a:solidFill>
            <a:srgbClr val="205867"/>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1" name="Google Shape;631;p66"/>
          <p:cNvSpPr txBox="1"/>
          <p:nvPr/>
        </p:nvSpPr>
        <p:spPr>
          <a:xfrm>
            <a:off x="463550" y="67136"/>
            <a:ext cx="8229600" cy="53611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600"/>
              <a:buFont typeface="Calibri"/>
              <a:buNone/>
            </a:pPr>
            <a:r>
              <a:rPr lang="en-US" sz="3600" b="1">
                <a:solidFill>
                  <a:schemeClr val="lt1"/>
                </a:solidFill>
                <a:latin typeface="Calibri"/>
                <a:ea typeface="Calibri"/>
                <a:cs typeface="Calibri"/>
                <a:sym typeface="Calibri"/>
              </a:rPr>
              <a:t>JUNE PRESIDENT’S REPORT</a:t>
            </a:r>
            <a:endParaRPr/>
          </a:p>
        </p:txBody>
      </p:sp>
      <p:sp>
        <p:nvSpPr>
          <p:cNvPr id="632" name="Google Shape;632;p66"/>
          <p:cNvSpPr txBox="1"/>
          <p:nvPr/>
        </p:nvSpPr>
        <p:spPr>
          <a:xfrm>
            <a:off x="4571625" y="1133926"/>
            <a:ext cx="4458900" cy="5549100"/>
          </a:xfrm>
          <a:prstGeom prst="rect">
            <a:avLst/>
          </a:prstGeom>
          <a:noFill/>
          <a:ln>
            <a:noFill/>
          </a:ln>
        </p:spPr>
        <p:txBody>
          <a:bodyPr spcFirstLastPara="1" wrap="square" lIns="91425" tIns="45700" rIns="91425" bIns="45700" anchor="t" anchorCtr="0">
            <a:normAutofit/>
          </a:bodyPr>
          <a:lstStyle/>
          <a:p>
            <a:pPr marL="342900" marR="0" lvl="0" indent="-355600" algn="l" rtl="0">
              <a:spcBef>
                <a:spcPts val="0"/>
              </a:spcBef>
              <a:spcAft>
                <a:spcPts val="0"/>
              </a:spcAft>
              <a:buClr>
                <a:srgbClr val="000000"/>
              </a:buClr>
              <a:buSzPts val="1300"/>
              <a:buFont typeface="Calibri"/>
              <a:buChar char="∙"/>
            </a:pPr>
            <a:r>
              <a:rPr lang="en-US" sz="1300">
                <a:solidFill>
                  <a:srgbClr val="000000"/>
                </a:solidFill>
                <a:latin typeface="Calibri"/>
                <a:ea typeface="Calibri"/>
                <a:cs typeface="Calibri"/>
                <a:sym typeface="Calibri"/>
              </a:rPr>
              <a:t>I received a bill that was introduced by Senator Orr that could harm the Alabama Film Office as it relates to union workers (SB 231).  I shared the concerns with Senator Gudger who is working with Alabama Department of Commerce on the Alabama Film Office. He said he could make the changes so our Film Industry would be protected.</a:t>
            </a:r>
            <a:endParaRPr sz="1300">
              <a:latin typeface="Calibri"/>
              <a:ea typeface="Calibri"/>
              <a:cs typeface="Calibri"/>
              <a:sym typeface="Calibri"/>
            </a:endParaRPr>
          </a:p>
          <a:p>
            <a:pPr marL="342900" marR="0" lvl="0" indent="-273050" algn="l" rtl="0">
              <a:spcBef>
                <a:spcPts val="0"/>
              </a:spcBef>
              <a:spcAft>
                <a:spcPts val="0"/>
              </a:spcAft>
              <a:buClr>
                <a:schemeClr val="dk1"/>
              </a:buClr>
              <a:buSzPts val="1100"/>
              <a:buFont typeface="Noto Sans Symbols"/>
              <a:buNone/>
            </a:pPr>
            <a:endParaRPr sz="1300">
              <a:solidFill>
                <a:srgbClr val="000000"/>
              </a:solidFill>
              <a:latin typeface="Calibri"/>
              <a:ea typeface="Calibri"/>
              <a:cs typeface="Calibri"/>
              <a:sym typeface="Calibri"/>
            </a:endParaRPr>
          </a:p>
          <a:p>
            <a:pPr marL="342900" marR="0" lvl="0" indent="-355600" algn="l" rtl="0">
              <a:spcBef>
                <a:spcPts val="0"/>
              </a:spcBef>
              <a:spcAft>
                <a:spcPts val="0"/>
              </a:spcAft>
              <a:buClr>
                <a:srgbClr val="000000"/>
              </a:buClr>
              <a:buSzPts val="1300"/>
              <a:buFont typeface="Calibri"/>
              <a:buChar char="∙"/>
            </a:pPr>
            <a:r>
              <a:rPr lang="en-US" sz="1300">
                <a:solidFill>
                  <a:srgbClr val="000000"/>
                </a:solidFill>
                <a:latin typeface="Calibri"/>
                <a:ea typeface="Calibri"/>
                <a:cs typeface="Calibri"/>
                <a:sym typeface="Calibri"/>
              </a:rPr>
              <a:t>Angie and I have met with Attorney David Canupp with Lanier Ford Attorney at Law to discuss the FSLA potential changes.  </a:t>
            </a:r>
            <a:endParaRPr sz="1300">
              <a:latin typeface="Calibri"/>
              <a:ea typeface="Calibri"/>
              <a:cs typeface="Calibri"/>
              <a:sym typeface="Calibri"/>
            </a:endParaRPr>
          </a:p>
          <a:p>
            <a:pPr marL="342900" marR="0" lvl="0" indent="-273050" algn="l" rtl="0">
              <a:spcBef>
                <a:spcPts val="0"/>
              </a:spcBef>
              <a:spcAft>
                <a:spcPts val="0"/>
              </a:spcAft>
              <a:buClr>
                <a:schemeClr val="dk1"/>
              </a:buClr>
              <a:buSzPts val="1100"/>
              <a:buFont typeface="Noto Sans Symbols"/>
              <a:buNone/>
            </a:pPr>
            <a:endParaRPr sz="1300">
              <a:solidFill>
                <a:srgbClr val="000000"/>
              </a:solidFill>
              <a:latin typeface="Calibri"/>
              <a:ea typeface="Calibri"/>
              <a:cs typeface="Calibri"/>
              <a:sym typeface="Calibri"/>
            </a:endParaRPr>
          </a:p>
          <a:p>
            <a:pPr marL="342900" marR="0" lvl="0" indent="-355600" algn="l" rtl="0">
              <a:spcBef>
                <a:spcPts val="0"/>
              </a:spcBef>
              <a:spcAft>
                <a:spcPts val="0"/>
              </a:spcAft>
              <a:buClr>
                <a:srgbClr val="000000"/>
              </a:buClr>
              <a:buSzPts val="1300"/>
              <a:buFont typeface="Calibri"/>
              <a:buChar char="∙"/>
            </a:pPr>
            <a:r>
              <a:rPr lang="en-US" sz="1300">
                <a:solidFill>
                  <a:srgbClr val="000000"/>
                </a:solidFill>
                <a:latin typeface="Calibri"/>
                <a:ea typeface="Calibri"/>
                <a:cs typeface="Calibri"/>
                <a:sym typeface="Calibri"/>
              </a:rPr>
              <a:t>Congressman Aderholt is going to do a Congressional Record for our celebrating 60 years at AMLA.</a:t>
            </a:r>
            <a:endParaRPr sz="1300">
              <a:latin typeface="Calibri"/>
              <a:ea typeface="Calibri"/>
              <a:cs typeface="Calibri"/>
              <a:sym typeface="Calibri"/>
            </a:endParaRPr>
          </a:p>
          <a:p>
            <a:pPr marL="342900" marR="0" lvl="0" indent="-273050" algn="l" rtl="0">
              <a:spcBef>
                <a:spcPts val="0"/>
              </a:spcBef>
              <a:spcAft>
                <a:spcPts val="0"/>
              </a:spcAft>
              <a:buClr>
                <a:schemeClr val="dk1"/>
              </a:buClr>
              <a:buSzPts val="1100"/>
              <a:buFont typeface="Noto Sans Symbols"/>
              <a:buNone/>
            </a:pPr>
            <a:endParaRPr sz="1300">
              <a:solidFill>
                <a:srgbClr val="000000"/>
              </a:solidFill>
              <a:latin typeface="Calibri"/>
              <a:ea typeface="Calibri"/>
              <a:cs typeface="Calibri"/>
              <a:sym typeface="Calibri"/>
            </a:endParaRPr>
          </a:p>
          <a:p>
            <a:pPr marL="342900" marR="0" lvl="0" indent="-355600" algn="l" rtl="0">
              <a:spcBef>
                <a:spcPts val="0"/>
              </a:spcBef>
              <a:spcAft>
                <a:spcPts val="0"/>
              </a:spcAft>
              <a:buClr>
                <a:srgbClr val="000000"/>
              </a:buClr>
              <a:buSzPts val="1300"/>
              <a:buFont typeface="Calibri"/>
              <a:buChar char="∙"/>
            </a:pPr>
            <a:r>
              <a:rPr lang="en-US" sz="1300">
                <a:solidFill>
                  <a:srgbClr val="000000"/>
                </a:solidFill>
                <a:latin typeface="Calibri"/>
                <a:ea typeface="Calibri"/>
                <a:cs typeface="Calibri"/>
                <a:sym typeface="Calibri"/>
              </a:rPr>
              <a:t>Congressman Aderholt did an interview on the importance of advocacy and it will be included in our Advocacy video.</a:t>
            </a:r>
            <a:endParaRPr sz="1300">
              <a:solidFill>
                <a:srgbClr val="000000"/>
              </a:solidFill>
              <a:latin typeface="Calibri"/>
              <a:ea typeface="Calibri"/>
              <a:cs typeface="Calibri"/>
              <a:sym typeface="Calibri"/>
            </a:endParaRPr>
          </a:p>
        </p:txBody>
      </p:sp>
      <p:sp>
        <p:nvSpPr>
          <p:cNvPr id="633" name="Google Shape;633;p66"/>
          <p:cNvSpPr txBox="1"/>
          <p:nvPr/>
        </p:nvSpPr>
        <p:spPr>
          <a:xfrm>
            <a:off x="258435" y="797330"/>
            <a:ext cx="4260493" cy="5929291"/>
          </a:xfrm>
          <a:prstGeom prst="rect">
            <a:avLst/>
          </a:prstGeom>
          <a:noFill/>
          <a:ln>
            <a:noFill/>
          </a:ln>
        </p:spPr>
        <p:txBody>
          <a:bodyPr spcFirstLastPara="1" wrap="square" lIns="91425" tIns="45700" rIns="91425" bIns="45700" anchor="t" anchorCtr="0">
            <a:normAutofit/>
          </a:bodyPr>
          <a:lstStyle/>
          <a:p>
            <a:pPr marL="0" marR="0" lvl="0" indent="0" algn="l" rtl="0">
              <a:spcBef>
                <a:spcPts val="0"/>
              </a:spcBef>
              <a:spcAft>
                <a:spcPts val="0"/>
              </a:spcAft>
              <a:buNone/>
            </a:pPr>
            <a:r>
              <a:rPr lang="en-US" sz="1300" b="1">
                <a:solidFill>
                  <a:schemeClr val="dk1"/>
                </a:solidFill>
                <a:latin typeface="Calibri"/>
                <a:ea typeface="Calibri"/>
                <a:cs typeface="Calibri"/>
                <a:sym typeface="Calibri"/>
              </a:rPr>
              <a:t>ADVOCACY</a:t>
            </a:r>
            <a:endParaRPr sz="1300" b="1">
              <a:solidFill>
                <a:schemeClr val="dk1"/>
              </a:solidFill>
              <a:latin typeface="Calibri"/>
              <a:ea typeface="Calibri"/>
              <a:cs typeface="Calibri"/>
              <a:sym typeface="Calibri"/>
            </a:endParaRPr>
          </a:p>
          <a:p>
            <a:pPr marL="0" marR="0" lvl="0" indent="0" algn="l" rtl="0">
              <a:spcBef>
                <a:spcPts val="0"/>
              </a:spcBef>
              <a:spcAft>
                <a:spcPts val="0"/>
              </a:spcAft>
              <a:buNone/>
            </a:pPr>
            <a:endParaRPr sz="1300" b="1">
              <a:solidFill>
                <a:schemeClr val="dk1"/>
              </a:solidFill>
              <a:latin typeface="Calibri"/>
              <a:ea typeface="Calibri"/>
              <a:cs typeface="Calibri"/>
              <a:sym typeface="Calibri"/>
            </a:endParaRPr>
          </a:p>
          <a:p>
            <a:pPr marL="342900" marR="0" lvl="0" indent="-342900" algn="l" rtl="0">
              <a:spcBef>
                <a:spcPts val="0"/>
              </a:spcBef>
              <a:spcAft>
                <a:spcPts val="0"/>
              </a:spcAft>
              <a:buClr>
                <a:srgbClr val="000000"/>
              </a:buClr>
              <a:buSzPts val="1300"/>
              <a:buFont typeface="Calibri"/>
              <a:buChar char="∙"/>
            </a:pPr>
            <a:r>
              <a:rPr lang="en-US" sz="1300">
                <a:solidFill>
                  <a:srgbClr val="000000"/>
                </a:solidFill>
                <a:latin typeface="Calibri"/>
                <a:ea typeface="Calibri"/>
                <a:cs typeface="Calibri"/>
                <a:sym typeface="Calibri"/>
              </a:rPr>
              <a:t>Our Alabama Congressional Fly-In was a huge success.  We met with the entire Alabama delegation and had great appointments. In addition to making calls on the Alabama delegation, we visited the following offices Brand USA, Appalachian Regional Commission (ARC), U.S. Travel, US Department of Transportation, we were given a night time tour of the capitol by Congressman Van Orden. We attended the Congressional Baseball game and got our picture made with Senator Ted Cruz.  Chris Flores our videographer attended all our meetings and he is creating a video on “How to build Advocacy in our Tourism Industry.</a:t>
            </a:r>
            <a:endParaRPr sz="1300">
              <a:latin typeface="Calibri"/>
              <a:ea typeface="Calibri"/>
              <a:cs typeface="Calibri"/>
              <a:sym typeface="Calibri"/>
            </a:endParaRPr>
          </a:p>
          <a:p>
            <a:pPr marL="342900" marR="0" lvl="0" indent="-260350" algn="l" rtl="0">
              <a:spcBef>
                <a:spcPts val="0"/>
              </a:spcBef>
              <a:spcAft>
                <a:spcPts val="0"/>
              </a:spcAft>
              <a:buClr>
                <a:schemeClr val="dk1"/>
              </a:buClr>
              <a:buSzPts val="1300"/>
              <a:buFont typeface="Noto Sans Symbols"/>
              <a:buNone/>
            </a:pPr>
            <a:endParaRPr sz="1300">
              <a:solidFill>
                <a:srgbClr val="000000"/>
              </a:solidFill>
              <a:latin typeface="Calibri"/>
              <a:ea typeface="Calibri"/>
              <a:cs typeface="Calibri"/>
              <a:sym typeface="Calibri"/>
            </a:endParaRPr>
          </a:p>
          <a:p>
            <a:pPr marL="342900" marR="0" lvl="0" indent="-342900" algn="l" rtl="0">
              <a:spcBef>
                <a:spcPts val="0"/>
              </a:spcBef>
              <a:spcAft>
                <a:spcPts val="0"/>
              </a:spcAft>
              <a:buClr>
                <a:srgbClr val="000000"/>
              </a:buClr>
              <a:buSzPts val="1300"/>
              <a:buFont typeface="Calibri"/>
              <a:buChar char="∙"/>
            </a:pPr>
            <a:r>
              <a:rPr lang="en-US" sz="1300">
                <a:solidFill>
                  <a:srgbClr val="000000"/>
                </a:solidFill>
                <a:latin typeface="Calibri"/>
                <a:ea typeface="Calibri"/>
                <a:cs typeface="Calibri"/>
                <a:sym typeface="Calibri"/>
              </a:rPr>
              <a:t>Working on our follow-up letters to the Alabama Delegation and others we met with in DC.</a:t>
            </a:r>
            <a:endParaRPr sz="1300">
              <a:latin typeface="Calibri"/>
              <a:ea typeface="Calibri"/>
              <a:cs typeface="Calibri"/>
              <a:sym typeface="Calibri"/>
            </a:endParaRPr>
          </a:p>
          <a:p>
            <a:pPr marL="342900" marR="0" lvl="0" indent="-260350" algn="l" rtl="0">
              <a:spcBef>
                <a:spcPts val="0"/>
              </a:spcBef>
              <a:spcAft>
                <a:spcPts val="0"/>
              </a:spcAft>
              <a:buClr>
                <a:schemeClr val="dk1"/>
              </a:buClr>
              <a:buSzPts val="1300"/>
              <a:buFont typeface="Noto Sans Symbols"/>
              <a:buNone/>
            </a:pPr>
            <a:endParaRPr sz="1300">
              <a:solidFill>
                <a:srgbClr val="000000"/>
              </a:solidFill>
              <a:latin typeface="Calibri"/>
              <a:ea typeface="Calibri"/>
              <a:cs typeface="Calibri"/>
              <a:sym typeface="Calibri"/>
            </a:endParaRPr>
          </a:p>
          <a:p>
            <a:pPr marL="342900" marR="0" lvl="0" indent="-342900" algn="l" rtl="0">
              <a:spcBef>
                <a:spcPts val="0"/>
              </a:spcBef>
              <a:spcAft>
                <a:spcPts val="0"/>
              </a:spcAft>
              <a:buClr>
                <a:srgbClr val="000000"/>
              </a:buClr>
              <a:buSzPts val="1300"/>
              <a:buFont typeface="Calibri"/>
              <a:buChar char="∙"/>
            </a:pPr>
            <a:r>
              <a:rPr lang="en-US" sz="1300">
                <a:solidFill>
                  <a:srgbClr val="000000"/>
                </a:solidFill>
                <a:latin typeface="Calibri"/>
                <a:ea typeface="Calibri"/>
                <a:cs typeface="Calibri"/>
                <a:sym typeface="Calibri"/>
              </a:rPr>
              <a:t>Our Flawless partners and trainers met to discuss our new grant we are getting from the State Education Fund and ATD.   This grant will be for the entire state and we want everything to be the same throughout the state. We have scheduled a meeting with all of our Flawless Delivery partners to discuss the program of work for our 2024/2025 Flawless Training.</a:t>
            </a:r>
            <a:endParaRPr sz="1300">
              <a:solidFill>
                <a:srgbClr val="000000"/>
              </a:solidFill>
              <a:latin typeface="Calibri"/>
              <a:ea typeface="Calibri"/>
              <a:cs typeface="Calibri"/>
              <a:sym typeface="Calibri"/>
            </a:endParaRPr>
          </a:p>
          <a:p>
            <a:pPr marL="171450" marR="0" lvl="0" indent="-101600" algn="l" rtl="0">
              <a:spcBef>
                <a:spcPts val="0"/>
              </a:spcBef>
              <a:spcAft>
                <a:spcPts val="0"/>
              </a:spcAft>
              <a:buClr>
                <a:schemeClr val="dk1"/>
              </a:buClr>
              <a:buSzPts val="1100"/>
              <a:buFont typeface="Arial"/>
              <a:buNone/>
            </a:pPr>
            <a:endParaRPr sz="1300">
              <a:solidFill>
                <a:schemeClr val="dk1"/>
              </a:solidFill>
              <a:latin typeface="Calibri"/>
              <a:ea typeface="Calibri"/>
              <a:cs typeface="Calibri"/>
              <a:sym typeface="Calibri"/>
            </a:endParaRPr>
          </a:p>
        </p:txBody>
      </p:sp>
    </p:spTree>
  </p:cSld>
  <p:clrMapOvr>
    <a:masterClrMapping/>
  </p:clrMapOvr>
  <p:transition spd="slow">
    <p:push dir="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p67"/>
          <p:cNvSpPr/>
          <p:nvPr/>
        </p:nvSpPr>
        <p:spPr>
          <a:xfrm>
            <a:off x="0" y="0"/>
            <a:ext cx="9143244" cy="609600"/>
          </a:xfrm>
          <a:prstGeom prst="rect">
            <a:avLst/>
          </a:prstGeom>
          <a:solidFill>
            <a:srgbClr val="205867"/>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9" name="Google Shape;639;p67"/>
          <p:cNvSpPr txBox="1"/>
          <p:nvPr/>
        </p:nvSpPr>
        <p:spPr>
          <a:xfrm>
            <a:off x="463550" y="67136"/>
            <a:ext cx="8229600" cy="53611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600"/>
              <a:buFont typeface="Calibri"/>
              <a:buNone/>
            </a:pPr>
            <a:r>
              <a:rPr lang="en-US" sz="3600" b="1">
                <a:solidFill>
                  <a:schemeClr val="lt1"/>
                </a:solidFill>
                <a:latin typeface="Calibri"/>
                <a:ea typeface="Calibri"/>
                <a:cs typeface="Calibri"/>
                <a:sym typeface="Calibri"/>
              </a:rPr>
              <a:t>JUNE PRESIDENT’S REPORT</a:t>
            </a:r>
            <a:endParaRPr/>
          </a:p>
        </p:txBody>
      </p:sp>
      <p:sp>
        <p:nvSpPr>
          <p:cNvPr id="640" name="Google Shape;640;p67"/>
          <p:cNvSpPr txBox="1"/>
          <p:nvPr/>
        </p:nvSpPr>
        <p:spPr>
          <a:xfrm>
            <a:off x="4571622" y="829136"/>
            <a:ext cx="4458900" cy="6049800"/>
          </a:xfrm>
          <a:prstGeom prst="rect">
            <a:avLst/>
          </a:prstGeom>
          <a:noFill/>
          <a:ln>
            <a:noFill/>
          </a:ln>
        </p:spPr>
        <p:txBody>
          <a:bodyPr spcFirstLastPara="1" wrap="square" lIns="91425" tIns="45700" rIns="91425" bIns="45700" anchor="t" anchorCtr="0">
            <a:normAutofit/>
          </a:bodyPr>
          <a:lstStyle/>
          <a:p>
            <a:pPr marL="342900" marR="0" lvl="0" indent="-349250" algn="l" rtl="0">
              <a:spcBef>
                <a:spcPts val="0"/>
              </a:spcBef>
              <a:spcAft>
                <a:spcPts val="0"/>
              </a:spcAft>
              <a:buClr>
                <a:srgbClr val="000000"/>
              </a:buClr>
              <a:buSzPts val="1200"/>
              <a:buFont typeface="Calibri"/>
              <a:buChar char="∙"/>
            </a:pPr>
            <a:r>
              <a:rPr lang="en-US" sz="1200">
                <a:solidFill>
                  <a:srgbClr val="000000"/>
                </a:solidFill>
                <a:latin typeface="Calibri"/>
                <a:ea typeface="Calibri"/>
                <a:cs typeface="Calibri"/>
                <a:sym typeface="Calibri"/>
              </a:rPr>
              <a:t>We received a front page story for our Patriot Trail in the Gadsden Times.</a:t>
            </a:r>
            <a:endParaRPr sz="1200">
              <a:latin typeface="Calibri"/>
              <a:ea typeface="Calibri"/>
              <a:cs typeface="Calibri"/>
              <a:sym typeface="Calibri"/>
            </a:endParaRPr>
          </a:p>
          <a:p>
            <a:pPr marL="342900" marR="0" lvl="0" indent="-273050" algn="l" rtl="0">
              <a:spcBef>
                <a:spcPts val="0"/>
              </a:spcBef>
              <a:spcAft>
                <a:spcPts val="0"/>
              </a:spcAft>
              <a:buClr>
                <a:schemeClr val="dk1"/>
              </a:buClr>
              <a:buSzPts val="1100"/>
              <a:buFont typeface="Noto Sans Symbols"/>
              <a:buNone/>
            </a:pPr>
            <a:endParaRPr sz="1200">
              <a:solidFill>
                <a:srgbClr val="000000"/>
              </a:solidFill>
              <a:latin typeface="Calibri"/>
              <a:ea typeface="Calibri"/>
              <a:cs typeface="Calibri"/>
              <a:sym typeface="Calibri"/>
            </a:endParaRPr>
          </a:p>
          <a:p>
            <a:pPr marL="342900" marR="0" lvl="0" indent="-349250" algn="l" rtl="0">
              <a:spcBef>
                <a:spcPts val="0"/>
              </a:spcBef>
              <a:spcAft>
                <a:spcPts val="0"/>
              </a:spcAft>
              <a:buClr>
                <a:srgbClr val="000000"/>
              </a:buClr>
              <a:buSzPts val="1200"/>
              <a:buFont typeface="Calibri"/>
              <a:buChar char="∙"/>
            </a:pPr>
            <a:r>
              <a:rPr lang="en-US" sz="1200">
                <a:solidFill>
                  <a:srgbClr val="000000"/>
                </a:solidFill>
                <a:latin typeface="Calibri"/>
                <a:ea typeface="Calibri"/>
                <a:cs typeface="Calibri"/>
                <a:sym typeface="Calibri"/>
              </a:rPr>
              <a:t>We have joined the Accessibility Playbook/Destination A11Y Club Membership.  This allows us to receive the playbook and registration for the upcoming conference in November.</a:t>
            </a:r>
            <a:endParaRPr sz="1200">
              <a:latin typeface="Calibri"/>
              <a:ea typeface="Calibri"/>
              <a:cs typeface="Calibri"/>
              <a:sym typeface="Calibri"/>
            </a:endParaRPr>
          </a:p>
          <a:p>
            <a:pPr marL="342900" marR="0" lvl="0" indent="-273050" algn="l" rtl="0">
              <a:spcBef>
                <a:spcPts val="0"/>
              </a:spcBef>
              <a:spcAft>
                <a:spcPts val="0"/>
              </a:spcAft>
              <a:buClr>
                <a:schemeClr val="dk1"/>
              </a:buClr>
              <a:buSzPts val="1100"/>
              <a:buFont typeface="Noto Sans Symbols"/>
              <a:buNone/>
            </a:pPr>
            <a:endParaRPr sz="1200">
              <a:solidFill>
                <a:srgbClr val="000000"/>
              </a:solidFill>
              <a:latin typeface="Calibri"/>
              <a:ea typeface="Calibri"/>
              <a:cs typeface="Calibri"/>
              <a:sym typeface="Calibri"/>
            </a:endParaRPr>
          </a:p>
          <a:p>
            <a:pPr marL="342900" marR="0" lvl="0" indent="-349250" algn="l" rtl="0">
              <a:spcBef>
                <a:spcPts val="0"/>
              </a:spcBef>
              <a:spcAft>
                <a:spcPts val="0"/>
              </a:spcAft>
              <a:buClr>
                <a:srgbClr val="000000"/>
              </a:buClr>
              <a:buSzPts val="1200"/>
              <a:buFont typeface="Calibri"/>
              <a:buChar char="∙"/>
            </a:pPr>
            <a:r>
              <a:rPr lang="en-US" sz="1200">
                <a:solidFill>
                  <a:srgbClr val="000000"/>
                </a:solidFill>
                <a:latin typeface="Calibri"/>
                <a:ea typeface="Calibri"/>
                <a:cs typeface="Calibri"/>
                <a:sym typeface="Calibri"/>
              </a:rPr>
              <a:t>Working on judging the  Alabama Governor’s Conference Scholarship’s.</a:t>
            </a:r>
            <a:endParaRPr sz="1200">
              <a:latin typeface="Calibri"/>
              <a:ea typeface="Calibri"/>
              <a:cs typeface="Calibri"/>
              <a:sym typeface="Calibri"/>
            </a:endParaRPr>
          </a:p>
          <a:p>
            <a:pPr marL="342900" marR="0" lvl="0" indent="-273050" algn="l" rtl="0">
              <a:spcBef>
                <a:spcPts val="0"/>
              </a:spcBef>
              <a:spcAft>
                <a:spcPts val="0"/>
              </a:spcAft>
              <a:buClr>
                <a:schemeClr val="dk1"/>
              </a:buClr>
              <a:buSzPts val="1100"/>
              <a:buFont typeface="Noto Sans Symbols"/>
              <a:buNone/>
            </a:pPr>
            <a:endParaRPr sz="1200">
              <a:solidFill>
                <a:srgbClr val="000000"/>
              </a:solidFill>
              <a:latin typeface="Calibri"/>
              <a:ea typeface="Calibri"/>
              <a:cs typeface="Calibri"/>
              <a:sym typeface="Calibri"/>
            </a:endParaRPr>
          </a:p>
          <a:p>
            <a:pPr marL="342900" marR="0" lvl="0" indent="-349250" algn="l" rtl="0">
              <a:spcBef>
                <a:spcPts val="0"/>
              </a:spcBef>
              <a:spcAft>
                <a:spcPts val="0"/>
              </a:spcAft>
              <a:buClr>
                <a:srgbClr val="000000"/>
              </a:buClr>
              <a:buSzPts val="1200"/>
              <a:buFont typeface="Calibri"/>
              <a:buChar char="∙"/>
            </a:pPr>
            <a:r>
              <a:rPr lang="en-US" sz="1200">
                <a:solidFill>
                  <a:srgbClr val="000000"/>
                </a:solidFill>
                <a:latin typeface="Calibri"/>
                <a:ea typeface="Calibri"/>
                <a:cs typeface="Calibri"/>
                <a:sym typeface="Calibri"/>
              </a:rPr>
              <a:t>Continue to receive updates from Janin Nachtweh, Germany, Austria and Switzerland representative.</a:t>
            </a:r>
            <a:endParaRPr sz="1200">
              <a:latin typeface="Calibri"/>
              <a:ea typeface="Calibri"/>
              <a:cs typeface="Calibri"/>
              <a:sym typeface="Calibri"/>
            </a:endParaRPr>
          </a:p>
          <a:p>
            <a:pPr marL="342900" marR="0" lvl="0" indent="-273050" algn="l" rtl="0">
              <a:spcBef>
                <a:spcPts val="0"/>
              </a:spcBef>
              <a:spcAft>
                <a:spcPts val="0"/>
              </a:spcAft>
              <a:buClr>
                <a:schemeClr val="dk1"/>
              </a:buClr>
              <a:buSzPts val="1100"/>
              <a:buFont typeface="Noto Sans Symbols"/>
              <a:buNone/>
            </a:pPr>
            <a:endParaRPr sz="1200">
              <a:solidFill>
                <a:srgbClr val="000000"/>
              </a:solidFill>
              <a:latin typeface="Calibri"/>
              <a:ea typeface="Calibri"/>
              <a:cs typeface="Calibri"/>
              <a:sym typeface="Calibri"/>
            </a:endParaRPr>
          </a:p>
          <a:p>
            <a:pPr marL="342900" marR="0" lvl="0" indent="-349250" algn="l" rtl="0">
              <a:spcBef>
                <a:spcPts val="0"/>
              </a:spcBef>
              <a:spcAft>
                <a:spcPts val="0"/>
              </a:spcAft>
              <a:buClr>
                <a:srgbClr val="000000"/>
              </a:buClr>
              <a:buSzPts val="1200"/>
              <a:buFont typeface="Calibri"/>
              <a:buChar char="∙"/>
            </a:pPr>
            <a:r>
              <a:rPr lang="en-US" sz="1200">
                <a:solidFill>
                  <a:srgbClr val="000000"/>
                </a:solidFill>
                <a:latin typeface="Calibri"/>
                <a:ea typeface="Calibri"/>
                <a:cs typeface="Calibri"/>
                <a:sym typeface="Calibri"/>
              </a:rPr>
              <a:t>Reviewed the podcast Unexpected Adventures report from Relic. </a:t>
            </a:r>
            <a:endParaRPr sz="1200">
              <a:latin typeface="Calibri"/>
              <a:ea typeface="Calibri"/>
              <a:cs typeface="Calibri"/>
              <a:sym typeface="Calibri"/>
            </a:endParaRPr>
          </a:p>
          <a:p>
            <a:pPr marL="342900" marR="0" lvl="0" indent="-273050" algn="l" rtl="0">
              <a:spcBef>
                <a:spcPts val="0"/>
              </a:spcBef>
              <a:spcAft>
                <a:spcPts val="0"/>
              </a:spcAft>
              <a:buClr>
                <a:schemeClr val="dk1"/>
              </a:buClr>
              <a:buSzPts val="1100"/>
              <a:buFont typeface="Noto Sans Symbols"/>
              <a:buNone/>
            </a:pPr>
            <a:endParaRPr sz="1200">
              <a:solidFill>
                <a:srgbClr val="000000"/>
              </a:solidFill>
              <a:latin typeface="Calibri"/>
              <a:ea typeface="Calibri"/>
              <a:cs typeface="Calibri"/>
              <a:sym typeface="Calibri"/>
            </a:endParaRPr>
          </a:p>
          <a:p>
            <a:pPr marL="342900" marR="0" lvl="0" indent="-349250" algn="l" rtl="0">
              <a:spcBef>
                <a:spcPts val="0"/>
              </a:spcBef>
              <a:spcAft>
                <a:spcPts val="0"/>
              </a:spcAft>
              <a:buClr>
                <a:srgbClr val="000000"/>
              </a:buClr>
              <a:buSzPts val="1200"/>
              <a:buFont typeface="Calibri"/>
              <a:buChar char="∙"/>
            </a:pPr>
            <a:r>
              <a:rPr lang="en-US" sz="1200">
                <a:solidFill>
                  <a:srgbClr val="000000"/>
                </a:solidFill>
                <a:latin typeface="Calibri"/>
                <a:ea typeface="Calibri"/>
                <a:cs typeface="Calibri"/>
                <a:sym typeface="Calibri"/>
              </a:rPr>
              <a:t>Reviewed stats for the Alabama Ambassador Program.  This is a report generated from Klear.</a:t>
            </a:r>
            <a:endParaRPr sz="1200">
              <a:latin typeface="Calibri"/>
              <a:ea typeface="Calibri"/>
              <a:cs typeface="Calibri"/>
              <a:sym typeface="Calibri"/>
            </a:endParaRPr>
          </a:p>
          <a:p>
            <a:pPr marL="342900" marR="0" lvl="0" indent="-273050" algn="l" rtl="0">
              <a:spcBef>
                <a:spcPts val="0"/>
              </a:spcBef>
              <a:spcAft>
                <a:spcPts val="0"/>
              </a:spcAft>
              <a:buClr>
                <a:schemeClr val="dk1"/>
              </a:buClr>
              <a:buSzPts val="1100"/>
              <a:buFont typeface="Noto Sans Symbols"/>
              <a:buNone/>
            </a:pPr>
            <a:endParaRPr sz="1200">
              <a:solidFill>
                <a:srgbClr val="000000"/>
              </a:solidFill>
              <a:latin typeface="Calibri"/>
              <a:ea typeface="Calibri"/>
              <a:cs typeface="Calibri"/>
              <a:sym typeface="Calibri"/>
            </a:endParaRPr>
          </a:p>
          <a:p>
            <a:pPr marL="342900" marR="0" lvl="0" indent="-349250" algn="l" rtl="0">
              <a:spcBef>
                <a:spcPts val="0"/>
              </a:spcBef>
              <a:spcAft>
                <a:spcPts val="0"/>
              </a:spcAft>
              <a:buClr>
                <a:srgbClr val="000000"/>
              </a:buClr>
              <a:buSzPts val="1200"/>
              <a:buFont typeface="Calibri"/>
              <a:buChar char="∙"/>
            </a:pPr>
            <a:r>
              <a:rPr lang="en-US" sz="1200">
                <a:solidFill>
                  <a:srgbClr val="000000"/>
                </a:solidFill>
                <a:latin typeface="Calibri"/>
                <a:ea typeface="Calibri"/>
                <a:cs typeface="Calibri"/>
                <a:sym typeface="Calibri"/>
              </a:rPr>
              <a:t>Reviewed the Google Analytics report.</a:t>
            </a:r>
            <a:endParaRPr sz="1200">
              <a:latin typeface="Calibri"/>
              <a:ea typeface="Calibri"/>
              <a:cs typeface="Calibri"/>
              <a:sym typeface="Calibri"/>
            </a:endParaRPr>
          </a:p>
          <a:p>
            <a:pPr marL="342900" marR="0" lvl="0" indent="-273050" algn="l" rtl="0">
              <a:spcBef>
                <a:spcPts val="0"/>
              </a:spcBef>
              <a:spcAft>
                <a:spcPts val="0"/>
              </a:spcAft>
              <a:buClr>
                <a:schemeClr val="dk1"/>
              </a:buClr>
              <a:buSzPts val="1100"/>
              <a:buFont typeface="Noto Sans Symbols"/>
              <a:buNone/>
            </a:pPr>
            <a:endParaRPr sz="1200">
              <a:solidFill>
                <a:srgbClr val="000000"/>
              </a:solidFill>
              <a:latin typeface="Calibri"/>
              <a:ea typeface="Calibri"/>
              <a:cs typeface="Calibri"/>
              <a:sym typeface="Calibri"/>
            </a:endParaRPr>
          </a:p>
          <a:p>
            <a:pPr marL="342900" marR="0" lvl="0" indent="-349250" algn="l" rtl="0">
              <a:spcBef>
                <a:spcPts val="0"/>
              </a:spcBef>
              <a:spcAft>
                <a:spcPts val="0"/>
              </a:spcAft>
              <a:buClr>
                <a:srgbClr val="000000"/>
              </a:buClr>
              <a:buSzPts val="1200"/>
              <a:buFont typeface="Calibri"/>
              <a:buChar char="∙"/>
            </a:pPr>
            <a:r>
              <a:rPr lang="en-US" sz="1200">
                <a:solidFill>
                  <a:srgbClr val="000000"/>
                </a:solidFill>
                <a:latin typeface="Calibri"/>
                <a:ea typeface="Calibri"/>
                <a:cs typeface="Calibri"/>
                <a:sym typeface="Calibri"/>
              </a:rPr>
              <a:t>Reviewed advertising responses by month.</a:t>
            </a:r>
            <a:endParaRPr sz="1200">
              <a:latin typeface="Calibri"/>
              <a:ea typeface="Calibri"/>
              <a:cs typeface="Calibri"/>
              <a:sym typeface="Calibri"/>
            </a:endParaRPr>
          </a:p>
          <a:p>
            <a:pPr marL="342900" marR="0" lvl="0" indent="-273050" algn="l" rtl="0">
              <a:spcBef>
                <a:spcPts val="0"/>
              </a:spcBef>
              <a:spcAft>
                <a:spcPts val="0"/>
              </a:spcAft>
              <a:buClr>
                <a:schemeClr val="dk1"/>
              </a:buClr>
              <a:buSzPts val="1100"/>
              <a:buFont typeface="Noto Sans Symbols"/>
              <a:buNone/>
            </a:pPr>
            <a:endParaRPr sz="1200">
              <a:solidFill>
                <a:srgbClr val="000000"/>
              </a:solidFill>
              <a:latin typeface="Calibri"/>
              <a:ea typeface="Calibri"/>
              <a:cs typeface="Calibri"/>
              <a:sym typeface="Calibri"/>
            </a:endParaRPr>
          </a:p>
          <a:p>
            <a:pPr marL="342900" marR="0" lvl="0" indent="-349250" algn="l" rtl="0">
              <a:spcBef>
                <a:spcPts val="0"/>
              </a:spcBef>
              <a:spcAft>
                <a:spcPts val="0"/>
              </a:spcAft>
              <a:buClr>
                <a:srgbClr val="000000"/>
              </a:buClr>
              <a:buSzPts val="1200"/>
              <a:buFont typeface="Calibri"/>
              <a:buChar char="∙"/>
            </a:pPr>
            <a:r>
              <a:rPr lang="en-US" sz="1200">
                <a:solidFill>
                  <a:srgbClr val="000000"/>
                </a:solidFill>
                <a:latin typeface="Calibri"/>
                <a:ea typeface="Calibri"/>
                <a:cs typeface="Calibri"/>
                <a:sym typeface="Calibri"/>
              </a:rPr>
              <a:t>Received the Smith Travel report for the month of May.</a:t>
            </a:r>
            <a:endParaRPr sz="1200">
              <a:solidFill>
                <a:srgbClr val="000000"/>
              </a:solidFill>
              <a:latin typeface="Calibri"/>
              <a:ea typeface="Calibri"/>
              <a:cs typeface="Calibri"/>
              <a:sym typeface="Calibri"/>
            </a:endParaRPr>
          </a:p>
        </p:txBody>
      </p:sp>
      <p:sp>
        <p:nvSpPr>
          <p:cNvPr id="641" name="Google Shape;641;p67"/>
          <p:cNvSpPr txBox="1"/>
          <p:nvPr/>
        </p:nvSpPr>
        <p:spPr>
          <a:xfrm>
            <a:off x="258435" y="797330"/>
            <a:ext cx="4260493" cy="5929291"/>
          </a:xfrm>
          <a:prstGeom prst="rect">
            <a:avLst/>
          </a:prstGeom>
          <a:noFill/>
          <a:ln>
            <a:noFill/>
          </a:ln>
        </p:spPr>
        <p:txBody>
          <a:bodyPr spcFirstLastPara="1" wrap="square" lIns="91425" tIns="45700" rIns="91425" bIns="45700" anchor="t" anchorCtr="0">
            <a:normAutofit/>
          </a:bodyPr>
          <a:lstStyle/>
          <a:p>
            <a:pPr marL="0" marR="0" lvl="0" indent="0" algn="l" rtl="0">
              <a:spcBef>
                <a:spcPts val="0"/>
              </a:spcBef>
              <a:spcAft>
                <a:spcPts val="0"/>
              </a:spcAft>
              <a:buNone/>
            </a:pPr>
            <a:r>
              <a:rPr lang="en-US" sz="1300" b="1">
                <a:solidFill>
                  <a:schemeClr val="dk1"/>
                </a:solidFill>
                <a:latin typeface="Calibri"/>
                <a:ea typeface="Calibri"/>
                <a:cs typeface="Calibri"/>
                <a:sym typeface="Calibri"/>
              </a:rPr>
              <a:t>MARKETING AND PUBLIC RELATIONS</a:t>
            </a:r>
            <a:endParaRPr sz="1300">
              <a:solidFill>
                <a:schemeClr val="dk1"/>
              </a:solidFill>
              <a:latin typeface="Calibri"/>
              <a:ea typeface="Calibri"/>
              <a:cs typeface="Calibri"/>
              <a:sym typeface="Calibri"/>
            </a:endParaRPr>
          </a:p>
          <a:p>
            <a:pPr marL="171450" marR="0" lvl="0" indent="-101600" algn="l" rtl="0">
              <a:spcBef>
                <a:spcPts val="0"/>
              </a:spcBef>
              <a:spcAft>
                <a:spcPts val="0"/>
              </a:spcAft>
              <a:buClr>
                <a:schemeClr val="dk1"/>
              </a:buClr>
              <a:buSzPts val="1100"/>
              <a:buFont typeface="Arial"/>
              <a:buNone/>
            </a:pPr>
            <a:endParaRPr sz="1100">
              <a:solidFill>
                <a:schemeClr val="dk1"/>
              </a:solidFill>
              <a:latin typeface="Calibri"/>
              <a:ea typeface="Calibri"/>
              <a:cs typeface="Calibri"/>
              <a:sym typeface="Calibri"/>
            </a:endParaRPr>
          </a:p>
          <a:p>
            <a:pPr marL="342900" marR="0" lvl="0" indent="-336550" algn="l" rtl="0">
              <a:spcBef>
                <a:spcPts val="0"/>
              </a:spcBef>
              <a:spcAft>
                <a:spcPts val="0"/>
              </a:spcAft>
              <a:buClr>
                <a:srgbClr val="000000"/>
              </a:buClr>
              <a:buSzPts val="1200"/>
              <a:buFont typeface="Noto Sans Symbols"/>
              <a:buChar char="∙"/>
            </a:pPr>
            <a:r>
              <a:rPr lang="en-US" sz="1200">
                <a:solidFill>
                  <a:srgbClr val="000000"/>
                </a:solidFill>
                <a:latin typeface="Calibri"/>
                <a:ea typeface="Calibri"/>
                <a:cs typeface="Calibri"/>
                <a:sym typeface="Calibri"/>
              </a:rPr>
              <a:t>Alabama Mountain Lakes Tourist Association is going to be a sponsor for the 2025 American Bus Association Marketplace. The event will be held in Philadelphia February 1</a:t>
            </a:r>
            <a:r>
              <a:rPr lang="en-US" sz="1200" baseline="30000">
                <a:solidFill>
                  <a:srgbClr val="000000"/>
                </a:solidFill>
                <a:latin typeface="Calibri"/>
                <a:ea typeface="Calibri"/>
                <a:cs typeface="Calibri"/>
                <a:sym typeface="Calibri"/>
              </a:rPr>
              <a:t>st</a:t>
            </a:r>
            <a:r>
              <a:rPr lang="en-US" sz="1200">
                <a:solidFill>
                  <a:srgbClr val="000000"/>
                </a:solidFill>
                <a:latin typeface="Calibri"/>
                <a:ea typeface="Calibri"/>
                <a:cs typeface="Calibri"/>
                <a:sym typeface="Calibri"/>
              </a:rPr>
              <a:t>-4</a:t>
            </a:r>
            <a:r>
              <a:rPr lang="en-US" sz="1200" baseline="30000">
                <a:solidFill>
                  <a:srgbClr val="000000"/>
                </a:solidFill>
                <a:latin typeface="Calibri"/>
                <a:ea typeface="Calibri"/>
                <a:cs typeface="Calibri"/>
                <a:sym typeface="Calibri"/>
              </a:rPr>
              <a:t>th</a:t>
            </a:r>
            <a:r>
              <a:rPr lang="en-US" sz="1200">
                <a:solidFill>
                  <a:srgbClr val="000000"/>
                </a:solidFill>
                <a:latin typeface="Calibri"/>
                <a:ea typeface="Calibri"/>
                <a:cs typeface="Calibri"/>
                <a:sym typeface="Calibri"/>
              </a:rPr>
              <a:t>. </a:t>
            </a:r>
            <a:endParaRPr sz="1200"/>
          </a:p>
          <a:p>
            <a:pPr marL="0" marR="0" lvl="0" indent="0" algn="l" rtl="0">
              <a:spcBef>
                <a:spcPts val="0"/>
              </a:spcBef>
              <a:spcAft>
                <a:spcPts val="0"/>
              </a:spcAft>
              <a:buNone/>
            </a:pPr>
            <a:endParaRPr sz="1200">
              <a:solidFill>
                <a:srgbClr val="000000"/>
              </a:solidFill>
              <a:latin typeface="Calibri"/>
              <a:ea typeface="Calibri"/>
              <a:cs typeface="Calibri"/>
              <a:sym typeface="Calibri"/>
            </a:endParaRPr>
          </a:p>
          <a:p>
            <a:pPr marL="342900" marR="0" lvl="0" indent="-336550" algn="l" rtl="0">
              <a:spcBef>
                <a:spcPts val="0"/>
              </a:spcBef>
              <a:spcAft>
                <a:spcPts val="0"/>
              </a:spcAft>
              <a:buClr>
                <a:srgbClr val="000000"/>
              </a:buClr>
              <a:buSzPts val="1200"/>
              <a:buFont typeface="Noto Sans Symbols"/>
              <a:buChar char="∙"/>
            </a:pPr>
            <a:r>
              <a:rPr lang="en-US" sz="1200">
                <a:solidFill>
                  <a:srgbClr val="000000"/>
                </a:solidFill>
                <a:latin typeface="Calibri"/>
                <a:ea typeface="Calibri"/>
                <a:cs typeface="Calibri"/>
                <a:sym typeface="Calibri"/>
              </a:rPr>
              <a:t>I had the opportunity to speak at STS Marketing College held at Mercer College.  We had 92 participants in the 2</a:t>
            </a:r>
            <a:r>
              <a:rPr lang="en-US" sz="1200" baseline="30000">
                <a:solidFill>
                  <a:srgbClr val="000000"/>
                </a:solidFill>
                <a:latin typeface="Calibri"/>
                <a:ea typeface="Calibri"/>
                <a:cs typeface="Calibri"/>
                <a:sym typeface="Calibri"/>
              </a:rPr>
              <a:t>nd</a:t>
            </a:r>
            <a:r>
              <a:rPr lang="en-US" sz="1200">
                <a:solidFill>
                  <a:srgbClr val="000000"/>
                </a:solidFill>
                <a:latin typeface="Calibri"/>
                <a:ea typeface="Calibri"/>
                <a:cs typeface="Calibri"/>
                <a:sym typeface="Calibri"/>
              </a:rPr>
              <a:t> year class.  This is my 15</a:t>
            </a:r>
            <a:r>
              <a:rPr lang="en-US" sz="1200" baseline="30000">
                <a:solidFill>
                  <a:srgbClr val="000000"/>
                </a:solidFill>
                <a:latin typeface="Calibri"/>
                <a:ea typeface="Calibri"/>
                <a:cs typeface="Calibri"/>
                <a:sym typeface="Calibri"/>
              </a:rPr>
              <a:t>th</a:t>
            </a:r>
            <a:r>
              <a:rPr lang="en-US" sz="1200">
                <a:solidFill>
                  <a:srgbClr val="000000"/>
                </a:solidFill>
                <a:latin typeface="Calibri"/>
                <a:ea typeface="Calibri"/>
                <a:cs typeface="Calibri"/>
                <a:sym typeface="Calibri"/>
              </a:rPr>
              <a:t> year to teach for STS and I received great feedback from the students</a:t>
            </a:r>
            <a:endParaRPr sz="1200"/>
          </a:p>
          <a:p>
            <a:pPr marL="0" marR="0" lvl="0" indent="0" algn="l" rtl="0">
              <a:spcBef>
                <a:spcPts val="0"/>
              </a:spcBef>
              <a:spcAft>
                <a:spcPts val="0"/>
              </a:spcAft>
              <a:buNone/>
            </a:pPr>
            <a:endParaRPr sz="1200">
              <a:solidFill>
                <a:srgbClr val="000000"/>
              </a:solidFill>
              <a:latin typeface="Calibri"/>
              <a:ea typeface="Calibri"/>
              <a:cs typeface="Calibri"/>
              <a:sym typeface="Calibri"/>
            </a:endParaRPr>
          </a:p>
          <a:p>
            <a:pPr marL="342900" marR="0" lvl="0" indent="-336550" algn="l" rtl="0">
              <a:spcBef>
                <a:spcPts val="0"/>
              </a:spcBef>
              <a:spcAft>
                <a:spcPts val="0"/>
              </a:spcAft>
              <a:buClr>
                <a:srgbClr val="000000"/>
              </a:buClr>
              <a:buSzPts val="1200"/>
              <a:buFont typeface="Noto Sans Symbols"/>
              <a:buChar char="∙"/>
            </a:pPr>
            <a:r>
              <a:rPr lang="en-US" sz="1200">
                <a:solidFill>
                  <a:srgbClr val="000000"/>
                </a:solidFill>
                <a:latin typeface="Calibri"/>
                <a:ea typeface="Calibri"/>
                <a:cs typeface="Calibri"/>
                <a:sym typeface="Calibri"/>
              </a:rPr>
              <a:t>We received our second story board to review for our video we will be showcasing at our 60</a:t>
            </a:r>
            <a:r>
              <a:rPr lang="en-US" sz="1200" baseline="30000">
                <a:solidFill>
                  <a:srgbClr val="000000"/>
                </a:solidFill>
                <a:latin typeface="Calibri"/>
                <a:ea typeface="Calibri"/>
                <a:cs typeface="Calibri"/>
                <a:sym typeface="Calibri"/>
              </a:rPr>
              <a:t>th</a:t>
            </a:r>
            <a:r>
              <a:rPr lang="en-US" sz="1200">
                <a:solidFill>
                  <a:srgbClr val="000000"/>
                </a:solidFill>
                <a:latin typeface="Calibri"/>
                <a:ea typeface="Calibri"/>
                <a:cs typeface="Calibri"/>
                <a:sym typeface="Calibri"/>
              </a:rPr>
              <a:t> Annual Meeting in September.</a:t>
            </a:r>
            <a:endParaRPr sz="1200"/>
          </a:p>
          <a:p>
            <a:pPr marL="0" marR="0" lvl="0" indent="0" algn="l" rtl="0">
              <a:spcBef>
                <a:spcPts val="0"/>
              </a:spcBef>
              <a:spcAft>
                <a:spcPts val="0"/>
              </a:spcAft>
              <a:buNone/>
            </a:pPr>
            <a:endParaRPr sz="1200">
              <a:solidFill>
                <a:srgbClr val="000000"/>
              </a:solidFill>
              <a:latin typeface="Calibri"/>
              <a:ea typeface="Calibri"/>
              <a:cs typeface="Calibri"/>
              <a:sym typeface="Calibri"/>
            </a:endParaRPr>
          </a:p>
          <a:p>
            <a:pPr marL="342900" marR="0" lvl="0" indent="-336550" algn="l" rtl="0">
              <a:spcBef>
                <a:spcPts val="0"/>
              </a:spcBef>
              <a:spcAft>
                <a:spcPts val="0"/>
              </a:spcAft>
              <a:buClr>
                <a:srgbClr val="000000"/>
              </a:buClr>
              <a:buSzPts val="1200"/>
              <a:buFont typeface="Noto Sans Symbols"/>
              <a:buChar char="∙"/>
            </a:pPr>
            <a:r>
              <a:rPr lang="en-US" sz="1200">
                <a:solidFill>
                  <a:srgbClr val="000000"/>
                </a:solidFill>
                <a:latin typeface="Calibri"/>
                <a:ea typeface="Calibri"/>
                <a:cs typeface="Calibri"/>
                <a:sym typeface="Calibri"/>
              </a:rPr>
              <a:t>I was asked to speak at the Appalachian Leadership Institute held at Berea College in Kentucky.  I spoke on a panel and our focus was on Fostering Tourism Using Natural and Cultural Assets.  I have had several emails and link-in messages following the panel discussions.</a:t>
            </a:r>
            <a:endParaRPr sz="1200"/>
          </a:p>
          <a:p>
            <a:pPr marL="0" marR="0" lvl="0" indent="0" algn="l" rtl="0">
              <a:spcBef>
                <a:spcPts val="0"/>
              </a:spcBef>
              <a:spcAft>
                <a:spcPts val="0"/>
              </a:spcAft>
              <a:buNone/>
            </a:pPr>
            <a:endParaRPr sz="1200">
              <a:solidFill>
                <a:srgbClr val="000000"/>
              </a:solidFill>
              <a:latin typeface="Calibri"/>
              <a:ea typeface="Calibri"/>
              <a:cs typeface="Calibri"/>
              <a:sym typeface="Calibri"/>
            </a:endParaRPr>
          </a:p>
          <a:p>
            <a:pPr marL="342900" marR="0" lvl="0" indent="-336550" algn="l" rtl="0">
              <a:spcBef>
                <a:spcPts val="0"/>
              </a:spcBef>
              <a:spcAft>
                <a:spcPts val="0"/>
              </a:spcAft>
              <a:buClr>
                <a:srgbClr val="000000"/>
              </a:buClr>
              <a:buSzPts val="1200"/>
              <a:buFont typeface="Noto Sans Symbols"/>
              <a:buChar char="∙"/>
            </a:pPr>
            <a:r>
              <a:rPr lang="en-US" sz="1200">
                <a:solidFill>
                  <a:srgbClr val="000000"/>
                </a:solidFill>
                <a:latin typeface="Calibri"/>
                <a:ea typeface="Calibri"/>
                <a:cs typeface="Calibri"/>
                <a:sym typeface="Calibri"/>
              </a:rPr>
              <a:t>We placed an ad in Alabama Magazine for the May/June issue.  We showcased our “new” Patriot Trail.</a:t>
            </a:r>
            <a:endParaRPr sz="1200"/>
          </a:p>
          <a:p>
            <a:pPr marL="342900" marR="0" lvl="0" indent="-260350" algn="l" rtl="0">
              <a:spcBef>
                <a:spcPts val="0"/>
              </a:spcBef>
              <a:spcAft>
                <a:spcPts val="0"/>
              </a:spcAft>
              <a:buClr>
                <a:schemeClr val="dk1"/>
              </a:buClr>
              <a:buSzPts val="1300"/>
              <a:buFont typeface="Noto Sans Symbols"/>
              <a:buNone/>
            </a:pPr>
            <a:endParaRPr sz="1200">
              <a:solidFill>
                <a:srgbClr val="000000"/>
              </a:solidFill>
              <a:latin typeface="Calibri"/>
              <a:ea typeface="Calibri"/>
              <a:cs typeface="Calibri"/>
              <a:sym typeface="Calibri"/>
            </a:endParaRPr>
          </a:p>
          <a:p>
            <a:pPr marL="342900" marR="0" lvl="0" indent="-336550" algn="l" rtl="0">
              <a:spcBef>
                <a:spcPts val="0"/>
              </a:spcBef>
              <a:spcAft>
                <a:spcPts val="0"/>
              </a:spcAft>
              <a:buClr>
                <a:srgbClr val="000000"/>
              </a:buClr>
              <a:buSzPts val="1200"/>
              <a:buFont typeface="Noto Sans Symbols"/>
              <a:buChar char="∙"/>
            </a:pPr>
            <a:r>
              <a:rPr lang="en-US" sz="1200">
                <a:solidFill>
                  <a:srgbClr val="000000"/>
                </a:solidFill>
                <a:latin typeface="Calibri"/>
                <a:ea typeface="Calibri"/>
                <a:cs typeface="Calibri"/>
                <a:sym typeface="Calibri"/>
              </a:rPr>
              <a:t>We placed an ad in Alabama Living featuring our “new” patriot trail.</a:t>
            </a:r>
            <a:endParaRPr sz="1200">
              <a:solidFill>
                <a:srgbClr val="000000"/>
              </a:solidFill>
              <a:latin typeface="Calibri"/>
              <a:ea typeface="Calibri"/>
              <a:cs typeface="Calibri"/>
              <a:sym typeface="Calibri"/>
            </a:endParaRPr>
          </a:p>
          <a:p>
            <a:pPr marL="171450" marR="0" lvl="0" indent="-101600" algn="l" rtl="0">
              <a:spcBef>
                <a:spcPts val="0"/>
              </a:spcBef>
              <a:spcAft>
                <a:spcPts val="0"/>
              </a:spcAft>
              <a:buClr>
                <a:schemeClr val="dk1"/>
              </a:buClr>
              <a:buSzPts val="1100"/>
              <a:buFont typeface="Arial"/>
              <a:buNone/>
            </a:pPr>
            <a:endParaRPr sz="1100">
              <a:solidFill>
                <a:schemeClr val="dk1"/>
              </a:solidFill>
              <a:latin typeface="Calibri"/>
              <a:ea typeface="Calibri"/>
              <a:cs typeface="Calibri"/>
              <a:sym typeface="Calibri"/>
            </a:endParaRPr>
          </a:p>
        </p:txBody>
      </p:sp>
    </p:spTree>
  </p:cSld>
  <p:clrMapOvr>
    <a:masterClrMapping/>
  </p:clrMapOvr>
  <p:transition spd="slow">
    <p:push dir="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p68"/>
          <p:cNvSpPr/>
          <p:nvPr/>
        </p:nvSpPr>
        <p:spPr>
          <a:xfrm>
            <a:off x="0" y="0"/>
            <a:ext cx="9143244" cy="609600"/>
          </a:xfrm>
          <a:prstGeom prst="rect">
            <a:avLst/>
          </a:prstGeom>
          <a:solidFill>
            <a:srgbClr val="205867"/>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47" name="Google Shape;647;p68"/>
          <p:cNvSpPr txBox="1"/>
          <p:nvPr/>
        </p:nvSpPr>
        <p:spPr>
          <a:xfrm>
            <a:off x="463550" y="67136"/>
            <a:ext cx="8229600" cy="53611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600"/>
              <a:buFont typeface="Calibri"/>
              <a:buNone/>
            </a:pPr>
            <a:r>
              <a:rPr lang="en-US" sz="3600" b="1">
                <a:solidFill>
                  <a:schemeClr val="lt1"/>
                </a:solidFill>
                <a:latin typeface="Calibri"/>
                <a:ea typeface="Calibri"/>
                <a:cs typeface="Calibri"/>
                <a:sym typeface="Calibri"/>
              </a:rPr>
              <a:t>JUNE PRESIDENT’S REPORT</a:t>
            </a:r>
            <a:endParaRPr/>
          </a:p>
        </p:txBody>
      </p:sp>
      <p:sp>
        <p:nvSpPr>
          <p:cNvPr id="648" name="Google Shape;648;p68"/>
          <p:cNvSpPr txBox="1"/>
          <p:nvPr/>
        </p:nvSpPr>
        <p:spPr>
          <a:xfrm>
            <a:off x="4571622" y="752936"/>
            <a:ext cx="4458900" cy="6049800"/>
          </a:xfrm>
          <a:prstGeom prst="rect">
            <a:avLst/>
          </a:prstGeom>
          <a:noFill/>
          <a:ln>
            <a:noFill/>
          </a:ln>
        </p:spPr>
        <p:txBody>
          <a:bodyPr spcFirstLastPara="1" wrap="square" lIns="91425" tIns="45700" rIns="91425" bIns="45700" anchor="t" anchorCtr="0">
            <a:normAutofit lnSpcReduction="10000"/>
          </a:bodyPr>
          <a:lstStyle/>
          <a:p>
            <a:pPr marL="0" marR="0" lvl="0" indent="0" algn="l" rtl="0">
              <a:spcBef>
                <a:spcPts val="0"/>
              </a:spcBef>
              <a:spcAft>
                <a:spcPts val="0"/>
              </a:spcAft>
              <a:buNone/>
            </a:pPr>
            <a:r>
              <a:rPr lang="en-US" sz="1300" b="1">
                <a:solidFill>
                  <a:schemeClr val="dk1"/>
                </a:solidFill>
                <a:latin typeface="Calibri"/>
                <a:ea typeface="Calibri"/>
                <a:cs typeface="Calibri"/>
                <a:sym typeface="Calibri"/>
              </a:rPr>
              <a:t>NEW PRODUCT DEVELOPMENT</a:t>
            </a:r>
            <a:endParaRPr sz="1300" b="1">
              <a:solidFill>
                <a:schemeClr val="dk1"/>
              </a:solidFill>
              <a:latin typeface="Calibri"/>
              <a:ea typeface="Calibri"/>
              <a:cs typeface="Calibri"/>
              <a:sym typeface="Calibri"/>
            </a:endParaRPr>
          </a:p>
          <a:p>
            <a:pPr marL="0" marR="0" lvl="0" indent="0" algn="l" rtl="0">
              <a:spcBef>
                <a:spcPts val="0"/>
              </a:spcBef>
              <a:spcAft>
                <a:spcPts val="0"/>
              </a:spcAft>
              <a:buNone/>
            </a:pPr>
            <a:endParaRPr sz="1300" b="1">
              <a:solidFill>
                <a:schemeClr val="dk1"/>
              </a:solidFill>
              <a:latin typeface="Calibri"/>
              <a:ea typeface="Calibri"/>
              <a:cs typeface="Calibri"/>
              <a:sym typeface="Calibri"/>
            </a:endParaRPr>
          </a:p>
          <a:p>
            <a:pPr marL="342900" marR="0" lvl="0" indent="-349250" algn="l" rtl="0">
              <a:spcBef>
                <a:spcPts val="0"/>
              </a:spcBef>
              <a:spcAft>
                <a:spcPts val="0"/>
              </a:spcAft>
              <a:buClr>
                <a:srgbClr val="000000"/>
              </a:buClr>
              <a:buSzPts val="1200"/>
              <a:buFont typeface="Calibri"/>
              <a:buChar char="∙"/>
            </a:pPr>
            <a:r>
              <a:rPr lang="en-US" sz="1200">
                <a:solidFill>
                  <a:srgbClr val="000000"/>
                </a:solidFill>
                <a:latin typeface="Calibri"/>
                <a:ea typeface="Calibri"/>
                <a:cs typeface="Calibri"/>
                <a:sym typeface="Calibri"/>
              </a:rPr>
              <a:t>Annalaura Swinea our intern started in May.  She is working on our Accessible Travel Project.  Karen will directly be working with her while she is with us until August. </a:t>
            </a:r>
            <a:endParaRPr sz="1200">
              <a:latin typeface="Calibri"/>
              <a:ea typeface="Calibri"/>
              <a:cs typeface="Calibri"/>
              <a:sym typeface="Calibri"/>
            </a:endParaRPr>
          </a:p>
          <a:p>
            <a:pPr marL="457200" marR="0" lvl="0" indent="0" algn="l" rtl="0">
              <a:spcBef>
                <a:spcPts val="0"/>
              </a:spcBef>
              <a:spcAft>
                <a:spcPts val="0"/>
              </a:spcAft>
              <a:buNone/>
            </a:pPr>
            <a:r>
              <a:rPr lang="en-US" sz="1200">
                <a:solidFill>
                  <a:srgbClr val="000000"/>
                </a:solidFill>
                <a:latin typeface="Calibri"/>
                <a:ea typeface="Calibri"/>
                <a:cs typeface="Calibri"/>
                <a:sym typeface="Calibri"/>
              </a:rPr>
              <a:t>  </a:t>
            </a:r>
            <a:endParaRPr sz="1200">
              <a:solidFill>
                <a:srgbClr val="000000"/>
              </a:solidFill>
              <a:latin typeface="Calibri"/>
              <a:ea typeface="Calibri"/>
              <a:cs typeface="Calibri"/>
              <a:sym typeface="Calibri"/>
            </a:endParaRPr>
          </a:p>
          <a:p>
            <a:pPr marL="342900" marR="0" lvl="0" indent="-349250" algn="l" rtl="0">
              <a:spcBef>
                <a:spcPts val="0"/>
              </a:spcBef>
              <a:spcAft>
                <a:spcPts val="0"/>
              </a:spcAft>
              <a:buClr>
                <a:srgbClr val="000000"/>
              </a:buClr>
              <a:buSzPts val="1200"/>
              <a:buFont typeface="Calibri"/>
              <a:buChar char="∙"/>
            </a:pPr>
            <a:r>
              <a:rPr lang="en-US" sz="1200">
                <a:solidFill>
                  <a:srgbClr val="000000"/>
                </a:solidFill>
                <a:latin typeface="Calibri"/>
                <a:ea typeface="Calibri"/>
                <a:cs typeface="Calibri"/>
                <a:sym typeface="Calibri"/>
              </a:rPr>
              <a:t>Will be working with Jenifer Green with JSU on a program comparable to Zartico.  She will geo-fence areas of visitation and use credit card data to gather information for us to review.  I would like to mirror an event that Zartico does and compare the data to JSU.  </a:t>
            </a:r>
            <a:endParaRPr sz="1200">
              <a:latin typeface="Calibri"/>
              <a:ea typeface="Calibri"/>
              <a:cs typeface="Calibri"/>
              <a:sym typeface="Calibri"/>
            </a:endParaRPr>
          </a:p>
          <a:p>
            <a:pPr marL="342900" marR="0" lvl="0" indent="-273050" algn="l" rtl="0">
              <a:spcBef>
                <a:spcPts val="0"/>
              </a:spcBef>
              <a:spcAft>
                <a:spcPts val="0"/>
              </a:spcAft>
              <a:buClr>
                <a:schemeClr val="dk1"/>
              </a:buClr>
              <a:buSzPts val="1100"/>
              <a:buFont typeface="Noto Sans Symbols"/>
              <a:buNone/>
            </a:pPr>
            <a:endParaRPr sz="1200">
              <a:solidFill>
                <a:srgbClr val="000000"/>
              </a:solidFill>
              <a:latin typeface="Calibri"/>
              <a:ea typeface="Calibri"/>
              <a:cs typeface="Calibri"/>
              <a:sym typeface="Calibri"/>
            </a:endParaRPr>
          </a:p>
          <a:p>
            <a:pPr marL="342900" marR="0" lvl="0" indent="-349250" algn="l" rtl="0">
              <a:spcBef>
                <a:spcPts val="0"/>
              </a:spcBef>
              <a:spcAft>
                <a:spcPts val="0"/>
              </a:spcAft>
              <a:buClr>
                <a:srgbClr val="000000"/>
              </a:buClr>
              <a:buSzPts val="1200"/>
              <a:buFont typeface="Calibri"/>
              <a:buChar char="∙"/>
            </a:pPr>
            <a:r>
              <a:rPr lang="en-US" sz="1200">
                <a:solidFill>
                  <a:srgbClr val="000000"/>
                </a:solidFill>
                <a:latin typeface="Calibri"/>
                <a:ea typeface="Calibri"/>
                <a:cs typeface="Calibri"/>
                <a:sym typeface="Calibri"/>
              </a:rPr>
              <a:t>Neville Bhada with Applied Strategies and Principles completed the case study for the Tennessee River Valley Geo Tourism Council.  We will present this case study to the TVA Board of Directors at their upcoming meeting being held in Huntsville on August 22, 2024.</a:t>
            </a:r>
            <a:endParaRPr sz="1200">
              <a:latin typeface="Calibri"/>
              <a:ea typeface="Calibri"/>
              <a:cs typeface="Calibri"/>
              <a:sym typeface="Calibri"/>
            </a:endParaRPr>
          </a:p>
          <a:p>
            <a:pPr marL="342900" marR="0" lvl="0" indent="-273050" algn="l" rtl="0">
              <a:spcBef>
                <a:spcPts val="0"/>
              </a:spcBef>
              <a:spcAft>
                <a:spcPts val="0"/>
              </a:spcAft>
              <a:buClr>
                <a:schemeClr val="dk1"/>
              </a:buClr>
              <a:buSzPts val="1100"/>
              <a:buFont typeface="Noto Sans Symbols"/>
              <a:buNone/>
            </a:pPr>
            <a:endParaRPr sz="1200">
              <a:solidFill>
                <a:srgbClr val="000000"/>
              </a:solidFill>
              <a:latin typeface="Calibri"/>
              <a:ea typeface="Calibri"/>
              <a:cs typeface="Calibri"/>
              <a:sym typeface="Calibri"/>
            </a:endParaRPr>
          </a:p>
          <a:p>
            <a:pPr marL="342900" marR="0" lvl="0" indent="-349250" algn="l" rtl="0">
              <a:spcBef>
                <a:spcPts val="0"/>
              </a:spcBef>
              <a:spcAft>
                <a:spcPts val="0"/>
              </a:spcAft>
              <a:buClr>
                <a:srgbClr val="000000"/>
              </a:buClr>
              <a:buSzPts val="1200"/>
              <a:buFont typeface="Calibri"/>
              <a:buChar char="∙"/>
            </a:pPr>
            <a:r>
              <a:rPr lang="en-US" sz="1200">
                <a:solidFill>
                  <a:srgbClr val="000000"/>
                </a:solidFill>
                <a:latin typeface="Calibri"/>
                <a:ea typeface="Calibri"/>
                <a:cs typeface="Calibri"/>
                <a:sym typeface="Calibri"/>
              </a:rPr>
              <a:t>Chris Flores our videographer attended our DC Trip and is working on an Advocacy video to share with our members.  The Importance of Advocating for our Tourism Industry.</a:t>
            </a:r>
            <a:endParaRPr sz="1200">
              <a:latin typeface="Calibri"/>
              <a:ea typeface="Calibri"/>
              <a:cs typeface="Calibri"/>
              <a:sym typeface="Calibri"/>
            </a:endParaRPr>
          </a:p>
          <a:p>
            <a:pPr marL="342900" marR="0" lvl="0" indent="-273050" algn="l" rtl="0">
              <a:spcBef>
                <a:spcPts val="0"/>
              </a:spcBef>
              <a:spcAft>
                <a:spcPts val="0"/>
              </a:spcAft>
              <a:buClr>
                <a:schemeClr val="dk1"/>
              </a:buClr>
              <a:buSzPts val="1100"/>
              <a:buFont typeface="Noto Sans Symbols"/>
              <a:buNone/>
            </a:pPr>
            <a:endParaRPr sz="1200">
              <a:solidFill>
                <a:srgbClr val="000000"/>
              </a:solidFill>
              <a:latin typeface="Calibri"/>
              <a:ea typeface="Calibri"/>
              <a:cs typeface="Calibri"/>
              <a:sym typeface="Calibri"/>
            </a:endParaRPr>
          </a:p>
          <a:p>
            <a:pPr marL="342900" marR="0" lvl="0" indent="-349250" algn="l" rtl="0">
              <a:spcBef>
                <a:spcPts val="0"/>
              </a:spcBef>
              <a:spcAft>
                <a:spcPts val="0"/>
              </a:spcAft>
              <a:buClr>
                <a:srgbClr val="000000"/>
              </a:buClr>
              <a:buSzPts val="1200"/>
              <a:buFont typeface="Calibri"/>
              <a:buChar char="∙"/>
            </a:pPr>
            <a:r>
              <a:rPr lang="en-US" sz="1200">
                <a:solidFill>
                  <a:srgbClr val="000000"/>
                </a:solidFill>
                <a:latin typeface="Calibri"/>
                <a:ea typeface="Calibri"/>
                <a:cs typeface="Calibri"/>
                <a:sym typeface="Calibri"/>
              </a:rPr>
              <a:t>Working on developing our new Accessibility website.</a:t>
            </a:r>
            <a:endParaRPr sz="1200">
              <a:latin typeface="Calibri"/>
              <a:ea typeface="Calibri"/>
              <a:cs typeface="Calibri"/>
              <a:sym typeface="Calibri"/>
            </a:endParaRPr>
          </a:p>
          <a:p>
            <a:pPr marL="342900" marR="0" lvl="0" indent="-273050" algn="l" rtl="0">
              <a:spcBef>
                <a:spcPts val="0"/>
              </a:spcBef>
              <a:spcAft>
                <a:spcPts val="0"/>
              </a:spcAft>
              <a:buClr>
                <a:schemeClr val="dk1"/>
              </a:buClr>
              <a:buSzPts val="1100"/>
              <a:buFont typeface="Noto Sans Symbols"/>
              <a:buNone/>
            </a:pPr>
            <a:endParaRPr sz="1200">
              <a:solidFill>
                <a:srgbClr val="000000"/>
              </a:solidFill>
              <a:latin typeface="Calibri"/>
              <a:ea typeface="Calibri"/>
              <a:cs typeface="Calibri"/>
              <a:sym typeface="Calibri"/>
            </a:endParaRPr>
          </a:p>
          <a:p>
            <a:pPr marL="342900" marR="0" lvl="0" indent="-349250" algn="l" rtl="0">
              <a:spcBef>
                <a:spcPts val="0"/>
              </a:spcBef>
              <a:spcAft>
                <a:spcPts val="0"/>
              </a:spcAft>
              <a:buClr>
                <a:srgbClr val="000000"/>
              </a:buClr>
              <a:buSzPts val="1200"/>
              <a:buFont typeface="Calibri"/>
              <a:buChar char="∙"/>
            </a:pPr>
            <a:r>
              <a:rPr lang="en-US" sz="1200">
                <a:solidFill>
                  <a:srgbClr val="000000"/>
                </a:solidFill>
                <a:latin typeface="Calibri"/>
                <a:ea typeface="Calibri"/>
                <a:cs typeface="Calibri"/>
                <a:sym typeface="Calibri"/>
              </a:rPr>
              <a:t>Working with Leslie Walker on getting influencers with accessibilities to visit North Alabama once we have our website up and going.  They will help us with content such as blogs and stories we can use to share our website and social channels.</a:t>
            </a:r>
            <a:endParaRPr sz="1200">
              <a:latin typeface="Calibri"/>
              <a:ea typeface="Calibri"/>
              <a:cs typeface="Calibri"/>
              <a:sym typeface="Calibri"/>
            </a:endParaRPr>
          </a:p>
          <a:p>
            <a:pPr marL="342900" marR="0" lvl="0" indent="-273050" algn="l" rtl="0">
              <a:spcBef>
                <a:spcPts val="0"/>
              </a:spcBef>
              <a:spcAft>
                <a:spcPts val="0"/>
              </a:spcAft>
              <a:buClr>
                <a:schemeClr val="dk1"/>
              </a:buClr>
              <a:buSzPts val="1100"/>
              <a:buFont typeface="Noto Sans Symbols"/>
              <a:buNone/>
            </a:pPr>
            <a:endParaRPr sz="1200">
              <a:solidFill>
                <a:srgbClr val="000000"/>
              </a:solidFill>
              <a:latin typeface="Calibri"/>
              <a:ea typeface="Calibri"/>
              <a:cs typeface="Calibri"/>
              <a:sym typeface="Calibri"/>
            </a:endParaRPr>
          </a:p>
          <a:p>
            <a:pPr marL="342900" marR="0" lvl="0" indent="-349250" algn="l" rtl="0">
              <a:spcBef>
                <a:spcPts val="0"/>
              </a:spcBef>
              <a:spcAft>
                <a:spcPts val="0"/>
              </a:spcAft>
              <a:buClr>
                <a:srgbClr val="000000"/>
              </a:buClr>
              <a:buSzPts val="1200"/>
              <a:buFont typeface="Calibri"/>
              <a:buChar char="∙"/>
            </a:pPr>
            <a:r>
              <a:rPr lang="en-US" sz="1200">
                <a:solidFill>
                  <a:srgbClr val="000000"/>
                </a:solidFill>
                <a:latin typeface="Calibri"/>
                <a:ea typeface="Calibri"/>
                <a:cs typeface="Calibri"/>
                <a:sym typeface="Calibri"/>
              </a:rPr>
              <a:t>We are working on Veteran’s event to showcase our new Patriot Trail.  We will have it on the Thursday prior to Veteran’s Day.</a:t>
            </a:r>
            <a:endParaRPr sz="1200">
              <a:solidFill>
                <a:srgbClr val="000000"/>
              </a:solidFill>
              <a:latin typeface="Calibri"/>
              <a:ea typeface="Calibri"/>
              <a:cs typeface="Calibri"/>
              <a:sym typeface="Calibri"/>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171450" marR="0" lvl="0" indent="-101600" algn="l" rtl="0">
              <a:spcBef>
                <a:spcPts val="0"/>
              </a:spcBef>
              <a:spcAft>
                <a:spcPts val="0"/>
              </a:spcAft>
              <a:buClr>
                <a:schemeClr val="dk1"/>
              </a:buClr>
              <a:buSzPts val="1100"/>
              <a:buFont typeface="Arial"/>
              <a:buNone/>
            </a:pPr>
            <a:endParaRPr sz="1100">
              <a:solidFill>
                <a:schemeClr val="dk1"/>
              </a:solidFill>
              <a:latin typeface="Calibri"/>
              <a:ea typeface="Calibri"/>
              <a:cs typeface="Calibri"/>
              <a:sym typeface="Calibri"/>
            </a:endParaRPr>
          </a:p>
          <a:p>
            <a:pPr marL="171450" marR="0" lvl="0" indent="-101600" algn="l" rtl="0">
              <a:spcBef>
                <a:spcPts val="0"/>
              </a:spcBef>
              <a:spcAft>
                <a:spcPts val="0"/>
              </a:spcAft>
              <a:buClr>
                <a:schemeClr val="dk1"/>
              </a:buClr>
              <a:buSzPts val="1100"/>
              <a:buFont typeface="Arial"/>
              <a:buNone/>
            </a:pPr>
            <a:endParaRPr sz="1100">
              <a:solidFill>
                <a:schemeClr val="dk1"/>
              </a:solidFill>
              <a:latin typeface="Calibri"/>
              <a:ea typeface="Calibri"/>
              <a:cs typeface="Calibri"/>
              <a:sym typeface="Calibri"/>
            </a:endParaRPr>
          </a:p>
          <a:p>
            <a:pPr marL="171450" marR="0" lvl="0" indent="-101600" algn="l" rtl="0">
              <a:spcBef>
                <a:spcPts val="0"/>
              </a:spcBef>
              <a:spcAft>
                <a:spcPts val="0"/>
              </a:spcAft>
              <a:buClr>
                <a:schemeClr val="dk1"/>
              </a:buClr>
              <a:buSzPts val="1100"/>
              <a:buFont typeface="Arial"/>
              <a:buNone/>
            </a:pPr>
            <a:endParaRPr sz="1100">
              <a:solidFill>
                <a:schemeClr val="dk1"/>
              </a:solidFill>
              <a:latin typeface="Calibri"/>
              <a:ea typeface="Calibri"/>
              <a:cs typeface="Calibri"/>
              <a:sym typeface="Calibri"/>
            </a:endParaRPr>
          </a:p>
        </p:txBody>
      </p:sp>
      <p:sp>
        <p:nvSpPr>
          <p:cNvPr id="649" name="Google Shape;649;p68"/>
          <p:cNvSpPr txBox="1"/>
          <p:nvPr/>
        </p:nvSpPr>
        <p:spPr>
          <a:xfrm>
            <a:off x="258435" y="797330"/>
            <a:ext cx="4260493" cy="5929291"/>
          </a:xfrm>
          <a:prstGeom prst="rect">
            <a:avLst/>
          </a:prstGeom>
          <a:noFill/>
          <a:ln>
            <a:noFill/>
          </a:ln>
        </p:spPr>
        <p:txBody>
          <a:bodyPr spcFirstLastPara="1" wrap="square" lIns="91425" tIns="45700" rIns="91425" bIns="45700" anchor="t" anchorCtr="0">
            <a:normAutofit/>
          </a:bodyPr>
          <a:lstStyle/>
          <a:p>
            <a:pPr marL="0" marR="0" lvl="0" indent="0" algn="l" rtl="0">
              <a:spcBef>
                <a:spcPts val="0"/>
              </a:spcBef>
              <a:spcAft>
                <a:spcPts val="0"/>
              </a:spcAft>
              <a:buNone/>
            </a:pPr>
            <a:r>
              <a:rPr lang="en-US" sz="1300" b="1">
                <a:solidFill>
                  <a:schemeClr val="dk1"/>
                </a:solidFill>
                <a:latin typeface="Calibri"/>
                <a:ea typeface="Calibri"/>
                <a:cs typeface="Calibri"/>
                <a:sym typeface="Calibri"/>
              </a:rPr>
              <a:t>WORKFORCE TRAINING</a:t>
            </a:r>
            <a:endParaRPr sz="1300" b="1">
              <a:solidFill>
                <a:schemeClr val="dk1"/>
              </a:solidFill>
              <a:latin typeface="Calibri"/>
              <a:ea typeface="Calibri"/>
              <a:cs typeface="Calibri"/>
              <a:sym typeface="Calibri"/>
            </a:endParaRPr>
          </a:p>
          <a:p>
            <a:pPr marL="0" marR="0" lvl="0" indent="0" algn="l" rtl="0">
              <a:spcBef>
                <a:spcPts val="0"/>
              </a:spcBef>
              <a:spcAft>
                <a:spcPts val="0"/>
              </a:spcAft>
              <a:buNone/>
            </a:pPr>
            <a:endParaRPr sz="1100" b="1">
              <a:solidFill>
                <a:schemeClr val="dk1"/>
              </a:solidFill>
              <a:latin typeface="Calibri"/>
              <a:ea typeface="Calibri"/>
              <a:cs typeface="Calibri"/>
              <a:sym typeface="Calibri"/>
            </a:endParaRPr>
          </a:p>
          <a:p>
            <a:pPr marL="342900" marR="0" lvl="0" indent="-342900" algn="l" rtl="0">
              <a:spcBef>
                <a:spcPts val="0"/>
              </a:spcBef>
              <a:spcAft>
                <a:spcPts val="0"/>
              </a:spcAft>
              <a:buClr>
                <a:srgbClr val="000000"/>
              </a:buClr>
              <a:buSzPts val="1200"/>
              <a:buFont typeface="Noto Sans Symbols"/>
              <a:buChar char="∙"/>
            </a:pPr>
            <a:r>
              <a:rPr lang="en-US" sz="1200">
                <a:solidFill>
                  <a:srgbClr val="000000"/>
                </a:solidFill>
                <a:latin typeface="Calibri"/>
                <a:ea typeface="Calibri"/>
                <a:cs typeface="Calibri"/>
                <a:sym typeface="Calibri"/>
              </a:rPr>
              <a:t>Angie and I have met with Attorney David Canupp with Lanier Ford Attorney at Law to discuss the FSLA potential changes.  </a:t>
            </a:r>
            <a:endParaRPr/>
          </a:p>
          <a:p>
            <a:pPr marL="342900" marR="0" lvl="0" indent="-266700" algn="l" rtl="0">
              <a:spcBef>
                <a:spcPts val="0"/>
              </a:spcBef>
              <a:spcAft>
                <a:spcPts val="0"/>
              </a:spcAft>
              <a:buClr>
                <a:schemeClr val="dk1"/>
              </a:buClr>
              <a:buSzPts val="1200"/>
              <a:buFont typeface="Noto Sans Symbols"/>
              <a:buNone/>
            </a:pPr>
            <a:endParaRPr sz="1200">
              <a:solidFill>
                <a:srgbClr val="000000"/>
              </a:solidFill>
              <a:latin typeface="Calibri"/>
              <a:ea typeface="Calibri"/>
              <a:cs typeface="Calibri"/>
              <a:sym typeface="Calibri"/>
            </a:endParaRPr>
          </a:p>
          <a:p>
            <a:pPr marL="342900" marR="0" lvl="0" indent="-342900" algn="l" rtl="0">
              <a:spcBef>
                <a:spcPts val="0"/>
              </a:spcBef>
              <a:spcAft>
                <a:spcPts val="0"/>
              </a:spcAft>
              <a:buClr>
                <a:srgbClr val="000000"/>
              </a:buClr>
              <a:buSzPts val="1200"/>
              <a:buFont typeface="Noto Sans Symbols"/>
              <a:buChar char="∙"/>
            </a:pPr>
            <a:r>
              <a:rPr lang="en-US" sz="1200">
                <a:solidFill>
                  <a:srgbClr val="000000"/>
                </a:solidFill>
                <a:latin typeface="Calibri"/>
                <a:ea typeface="Calibri"/>
                <a:cs typeface="Calibri"/>
                <a:sym typeface="Calibri"/>
              </a:rPr>
              <a:t>Attended our weekly call with The Holistic Performance Group and our staff that works on the Flawless Delivery Team.</a:t>
            </a:r>
            <a:endParaRPr/>
          </a:p>
          <a:p>
            <a:pPr marL="342900" marR="0" lvl="0" indent="-266700" algn="l" rtl="0">
              <a:spcBef>
                <a:spcPts val="0"/>
              </a:spcBef>
              <a:spcAft>
                <a:spcPts val="0"/>
              </a:spcAft>
              <a:buClr>
                <a:schemeClr val="dk1"/>
              </a:buClr>
              <a:buSzPts val="1200"/>
              <a:buFont typeface="Noto Sans Symbols"/>
              <a:buNone/>
            </a:pPr>
            <a:endParaRPr sz="1200">
              <a:solidFill>
                <a:srgbClr val="000000"/>
              </a:solidFill>
              <a:latin typeface="Calibri"/>
              <a:ea typeface="Calibri"/>
              <a:cs typeface="Calibri"/>
              <a:sym typeface="Calibri"/>
            </a:endParaRPr>
          </a:p>
          <a:p>
            <a:pPr marL="342900" marR="0" lvl="0" indent="-342900" algn="l" rtl="0">
              <a:spcBef>
                <a:spcPts val="0"/>
              </a:spcBef>
              <a:spcAft>
                <a:spcPts val="0"/>
              </a:spcAft>
              <a:buClr>
                <a:srgbClr val="000000"/>
              </a:buClr>
              <a:buSzPts val="1200"/>
              <a:buFont typeface="Noto Sans Symbols"/>
              <a:buChar char="∙"/>
            </a:pPr>
            <a:r>
              <a:rPr lang="en-US" sz="1200">
                <a:solidFill>
                  <a:srgbClr val="000000"/>
                </a:solidFill>
                <a:latin typeface="Calibri"/>
                <a:ea typeface="Calibri"/>
                <a:cs typeface="Calibri"/>
                <a:sym typeface="Calibri"/>
              </a:rPr>
              <a:t>We have been contacted by the FCCLA (Family, Career and Community Leaders of America) to start allowing the Hospitality and Tourism students go through our Flawless Delivery Program.  This would give us the opportunity for a future workforce in our industry.</a:t>
            </a:r>
            <a:endParaRPr/>
          </a:p>
          <a:p>
            <a:pPr marL="342900" marR="0" lvl="0" indent="-266700" algn="l" rtl="0">
              <a:spcBef>
                <a:spcPts val="0"/>
              </a:spcBef>
              <a:spcAft>
                <a:spcPts val="0"/>
              </a:spcAft>
              <a:buClr>
                <a:schemeClr val="dk1"/>
              </a:buClr>
              <a:buSzPts val="1200"/>
              <a:buFont typeface="Noto Sans Symbols"/>
              <a:buNone/>
            </a:pPr>
            <a:endParaRPr sz="1200">
              <a:solidFill>
                <a:srgbClr val="000000"/>
              </a:solidFill>
              <a:latin typeface="Calibri"/>
              <a:ea typeface="Calibri"/>
              <a:cs typeface="Calibri"/>
              <a:sym typeface="Calibri"/>
            </a:endParaRPr>
          </a:p>
          <a:p>
            <a:pPr marL="342900" marR="0" lvl="0" indent="-342900" algn="l" rtl="0">
              <a:spcBef>
                <a:spcPts val="0"/>
              </a:spcBef>
              <a:spcAft>
                <a:spcPts val="0"/>
              </a:spcAft>
              <a:buClr>
                <a:srgbClr val="000000"/>
              </a:buClr>
              <a:buSzPts val="1200"/>
              <a:buFont typeface="Noto Sans Symbols"/>
              <a:buChar char="∙"/>
            </a:pPr>
            <a:r>
              <a:rPr lang="en-US" sz="1200">
                <a:solidFill>
                  <a:srgbClr val="000000"/>
                </a:solidFill>
                <a:latin typeface="Calibri"/>
                <a:ea typeface="Calibri"/>
                <a:cs typeface="Calibri"/>
                <a:sym typeface="Calibri"/>
              </a:rPr>
              <a:t>Met with Hannah Kirby with the Tennessee Riverline she is working on an ARC grant for Flawless Delivery.  This will be the second phase for Flawless Delivery.</a:t>
            </a:r>
            <a:endParaRPr/>
          </a:p>
          <a:p>
            <a:pPr marL="342900" marR="0" lvl="0" indent="-266700" algn="l" rtl="0">
              <a:spcBef>
                <a:spcPts val="0"/>
              </a:spcBef>
              <a:spcAft>
                <a:spcPts val="0"/>
              </a:spcAft>
              <a:buClr>
                <a:schemeClr val="dk1"/>
              </a:buClr>
              <a:buSzPts val="1200"/>
              <a:buFont typeface="Noto Sans Symbols"/>
              <a:buNone/>
            </a:pPr>
            <a:endParaRPr sz="1200">
              <a:solidFill>
                <a:srgbClr val="000000"/>
              </a:solidFill>
              <a:latin typeface="Calibri"/>
              <a:ea typeface="Calibri"/>
              <a:cs typeface="Calibri"/>
              <a:sym typeface="Calibri"/>
            </a:endParaRPr>
          </a:p>
          <a:p>
            <a:pPr marL="342900" marR="0" lvl="0" indent="-342900" algn="l" rtl="0">
              <a:spcBef>
                <a:spcPts val="0"/>
              </a:spcBef>
              <a:spcAft>
                <a:spcPts val="0"/>
              </a:spcAft>
              <a:buClr>
                <a:srgbClr val="000000"/>
              </a:buClr>
              <a:buSzPts val="1200"/>
              <a:buFont typeface="Noto Sans Symbols"/>
              <a:buChar char="∙"/>
            </a:pPr>
            <a:r>
              <a:rPr lang="en-US" sz="1200">
                <a:solidFill>
                  <a:srgbClr val="000000"/>
                </a:solidFill>
                <a:latin typeface="Calibri"/>
                <a:ea typeface="Calibri"/>
                <a:cs typeface="Calibri"/>
                <a:sym typeface="Calibri"/>
              </a:rPr>
              <a:t>Zoomed with Kay Donaldson and Angela Cross a potential new hire for the Alabama Bass Trail.</a:t>
            </a:r>
            <a:endParaRPr/>
          </a:p>
          <a:p>
            <a:pPr marL="342900" marR="0" lvl="0" indent="-266700" algn="l" rtl="0">
              <a:spcBef>
                <a:spcPts val="0"/>
              </a:spcBef>
              <a:spcAft>
                <a:spcPts val="0"/>
              </a:spcAft>
              <a:buClr>
                <a:schemeClr val="dk1"/>
              </a:buClr>
              <a:buSzPts val="1200"/>
              <a:buFont typeface="Noto Sans Symbols"/>
              <a:buNone/>
            </a:pPr>
            <a:endParaRPr sz="1200">
              <a:solidFill>
                <a:srgbClr val="000000"/>
              </a:solidFill>
              <a:latin typeface="Calibri"/>
              <a:ea typeface="Calibri"/>
              <a:cs typeface="Calibri"/>
              <a:sym typeface="Calibri"/>
            </a:endParaRPr>
          </a:p>
          <a:p>
            <a:pPr marL="342900" marR="0" lvl="0" indent="-342900" algn="l" rtl="0">
              <a:spcBef>
                <a:spcPts val="0"/>
              </a:spcBef>
              <a:spcAft>
                <a:spcPts val="0"/>
              </a:spcAft>
              <a:buClr>
                <a:srgbClr val="000000"/>
              </a:buClr>
              <a:buSzPts val="1200"/>
              <a:buFont typeface="Noto Sans Symbols"/>
              <a:buChar char="∙"/>
            </a:pPr>
            <a:r>
              <a:rPr lang="en-US" sz="1200">
                <a:solidFill>
                  <a:srgbClr val="000000"/>
                </a:solidFill>
                <a:latin typeface="Calibri"/>
                <a:ea typeface="Calibri"/>
                <a:cs typeface="Calibri"/>
                <a:sym typeface="Calibri"/>
              </a:rPr>
              <a:t>Craig Johnston attended the Lawrence County Job Fair to showcase our tourism industry.  He also gave out information on our Flawlessal.com website that will soon have job postings available.</a:t>
            </a:r>
            <a:endParaRPr sz="1200">
              <a:solidFill>
                <a:srgbClr val="000000"/>
              </a:solidFill>
              <a:latin typeface="Calibri"/>
              <a:ea typeface="Calibri"/>
              <a:cs typeface="Calibri"/>
              <a:sym typeface="Calibri"/>
            </a:endParaRPr>
          </a:p>
          <a:p>
            <a:pPr marL="171450" marR="0" lvl="0" indent="-101600" algn="l" rtl="0">
              <a:spcBef>
                <a:spcPts val="0"/>
              </a:spcBef>
              <a:spcAft>
                <a:spcPts val="0"/>
              </a:spcAft>
              <a:buClr>
                <a:schemeClr val="dk1"/>
              </a:buClr>
              <a:buSzPts val="1100"/>
              <a:buFont typeface="Arial"/>
              <a:buNone/>
            </a:pPr>
            <a:endParaRPr sz="1100">
              <a:solidFill>
                <a:schemeClr val="dk1"/>
              </a:solidFill>
              <a:latin typeface="Calibri"/>
              <a:ea typeface="Calibri"/>
              <a:cs typeface="Calibri"/>
              <a:sym typeface="Calibri"/>
            </a:endParaRPr>
          </a:p>
        </p:txBody>
      </p:sp>
    </p:spTree>
  </p:cSld>
  <p:clrMapOvr>
    <a:masterClrMapping/>
  </p:clrMapOvr>
  <p:transition spd="slow">
    <p:push dir="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Google Shape;654;p69"/>
          <p:cNvSpPr/>
          <p:nvPr/>
        </p:nvSpPr>
        <p:spPr>
          <a:xfrm>
            <a:off x="0" y="-1"/>
            <a:ext cx="9143244" cy="1061545"/>
          </a:xfrm>
          <a:prstGeom prst="rect">
            <a:avLst/>
          </a:prstGeom>
          <a:solidFill>
            <a:schemeClr val="accent2"/>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FF"/>
              </a:solidFill>
              <a:latin typeface="Calibri"/>
              <a:ea typeface="Calibri"/>
              <a:cs typeface="Calibri"/>
              <a:sym typeface="Calibri"/>
            </a:endParaRPr>
          </a:p>
        </p:txBody>
      </p:sp>
      <p:sp>
        <p:nvSpPr>
          <p:cNvPr id="655" name="Google Shape;655;p69"/>
          <p:cNvSpPr/>
          <p:nvPr/>
        </p:nvSpPr>
        <p:spPr>
          <a:xfrm>
            <a:off x="0" y="6520883"/>
            <a:ext cx="9143244" cy="336550"/>
          </a:xfrm>
          <a:prstGeom prst="rect">
            <a:avLst/>
          </a:prstGeom>
          <a:solidFill>
            <a:srgbClr val="0C0C0C"/>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56" name="Google Shape;656;p69"/>
          <p:cNvSpPr txBox="1"/>
          <p:nvPr/>
        </p:nvSpPr>
        <p:spPr>
          <a:xfrm>
            <a:off x="1701800" y="6491942"/>
            <a:ext cx="574675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ALABAMA MOUNTAIN LAKES TOURIST ASSOCIATION</a:t>
            </a:r>
            <a:endParaRPr/>
          </a:p>
        </p:txBody>
      </p:sp>
      <p:sp>
        <p:nvSpPr>
          <p:cNvPr id="657" name="Google Shape;657;p69"/>
          <p:cNvSpPr txBox="1"/>
          <p:nvPr/>
        </p:nvSpPr>
        <p:spPr>
          <a:xfrm>
            <a:off x="463550" y="67136"/>
            <a:ext cx="8229600" cy="86649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600"/>
              <a:buFont typeface="Calibri"/>
              <a:buNone/>
            </a:pPr>
            <a:r>
              <a:rPr lang="en-US" sz="3600" b="1" dirty="0">
                <a:solidFill>
                  <a:schemeClr val="lt1"/>
                </a:solidFill>
                <a:latin typeface="Calibri"/>
                <a:ea typeface="Calibri"/>
                <a:cs typeface="Calibri"/>
                <a:sym typeface="Calibri"/>
              </a:rPr>
              <a:t>Welcome New Members. </a:t>
            </a:r>
            <a:endParaRPr dirty="0"/>
          </a:p>
          <a:p>
            <a:pPr marL="0" marR="0" lvl="0" indent="0" algn="ctr" rtl="0">
              <a:spcBef>
                <a:spcPts val="0"/>
              </a:spcBef>
              <a:spcAft>
                <a:spcPts val="0"/>
              </a:spcAft>
              <a:buClr>
                <a:schemeClr val="lt1"/>
              </a:buClr>
              <a:buSzPts val="3600"/>
              <a:buFont typeface="Calibri"/>
              <a:buNone/>
            </a:pPr>
            <a:r>
              <a:rPr lang="en-US" sz="3600" b="1" dirty="0">
                <a:solidFill>
                  <a:schemeClr val="lt1"/>
                </a:solidFill>
                <a:latin typeface="Calibri"/>
                <a:ea typeface="Calibri"/>
                <a:cs typeface="Calibri"/>
                <a:sym typeface="Calibri"/>
              </a:rPr>
              <a:t>Thank-you renewing members.</a:t>
            </a:r>
            <a:endParaRPr dirty="0"/>
          </a:p>
        </p:txBody>
      </p:sp>
      <p:sp>
        <p:nvSpPr>
          <p:cNvPr id="658" name="Google Shape;658;p69"/>
          <p:cNvSpPr txBox="1"/>
          <p:nvPr/>
        </p:nvSpPr>
        <p:spPr>
          <a:xfrm>
            <a:off x="1008586" y="1228963"/>
            <a:ext cx="7126200" cy="5571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000" b="1" dirty="0">
              <a:solidFill>
                <a:schemeClr val="dk1"/>
              </a:solidFill>
              <a:latin typeface="Calibri"/>
              <a:ea typeface="Calibri"/>
              <a:cs typeface="Calibri"/>
              <a:sym typeface="Calibri"/>
            </a:endParaRPr>
          </a:p>
          <a:p>
            <a:pPr marL="457200" lvl="0" indent="-355600" algn="l" rtl="0">
              <a:spcBef>
                <a:spcPts val="0"/>
              </a:spcBef>
              <a:spcAft>
                <a:spcPts val="0"/>
              </a:spcAft>
              <a:buClr>
                <a:srgbClr val="212121"/>
              </a:buClr>
              <a:buSzPts val="2000"/>
              <a:buFont typeface="Calibri"/>
              <a:buChar char="●"/>
            </a:pPr>
            <a:r>
              <a:rPr lang="en-US" sz="2000" dirty="0">
                <a:solidFill>
                  <a:srgbClr val="212121"/>
                </a:solidFill>
                <a:latin typeface="Calibri"/>
                <a:ea typeface="Calibri"/>
                <a:cs typeface="Calibri"/>
                <a:sym typeface="Calibri"/>
              </a:rPr>
              <a:t>Motel 6 Scottsboro</a:t>
            </a:r>
            <a:endParaRPr sz="2000" dirty="0">
              <a:solidFill>
                <a:srgbClr val="212121"/>
              </a:solidFill>
              <a:latin typeface="Calibri"/>
              <a:ea typeface="Calibri"/>
              <a:cs typeface="Calibri"/>
              <a:sym typeface="Calibri"/>
            </a:endParaRPr>
          </a:p>
          <a:p>
            <a:pPr marL="457200" lvl="0" indent="-355600" algn="l" rtl="0">
              <a:spcBef>
                <a:spcPts val="0"/>
              </a:spcBef>
              <a:spcAft>
                <a:spcPts val="0"/>
              </a:spcAft>
              <a:buClr>
                <a:srgbClr val="212121"/>
              </a:buClr>
              <a:buSzPts val="2000"/>
              <a:buFont typeface="Calibri"/>
              <a:buChar char="●"/>
            </a:pPr>
            <a:r>
              <a:rPr lang="en-US" sz="2000" dirty="0">
                <a:solidFill>
                  <a:srgbClr val="212121"/>
                </a:solidFill>
                <a:latin typeface="Calibri"/>
                <a:ea typeface="Calibri"/>
                <a:cs typeface="Calibri"/>
                <a:sym typeface="Calibri"/>
              </a:rPr>
              <a:t>Estes Field PCA Rodeo</a:t>
            </a:r>
            <a:endParaRPr sz="2000" dirty="0">
              <a:solidFill>
                <a:srgbClr val="212121"/>
              </a:solidFill>
              <a:latin typeface="Calibri"/>
              <a:ea typeface="Calibri"/>
              <a:cs typeface="Calibri"/>
              <a:sym typeface="Calibri"/>
            </a:endParaRPr>
          </a:p>
          <a:p>
            <a:pPr marL="457200" lvl="0" indent="-355600" algn="l" rtl="0">
              <a:spcBef>
                <a:spcPts val="0"/>
              </a:spcBef>
              <a:spcAft>
                <a:spcPts val="0"/>
              </a:spcAft>
              <a:buClr>
                <a:srgbClr val="212121"/>
              </a:buClr>
              <a:buSzPts val="2000"/>
              <a:buFont typeface="Calibri"/>
              <a:buChar char="●"/>
            </a:pPr>
            <a:r>
              <a:rPr lang="en-US" sz="2000" dirty="0">
                <a:solidFill>
                  <a:srgbClr val="212121"/>
                </a:solidFill>
                <a:latin typeface="Calibri"/>
                <a:ea typeface="Calibri"/>
                <a:cs typeface="Calibri"/>
                <a:sym typeface="Calibri"/>
              </a:rPr>
              <a:t>Comfort Suites Cullman</a:t>
            </a:r>
            <a:endParaRPr sz="2000" dirty="0">
              <a:solidFill>
                <a:srgbClr val="212121"/>
              </a:solidFill>
              <a:latin typeface="Calibri"/>
              <a:ea typeface="Calibri"/>
              <a:cs typeface="Calibri"/>
              <a:sym typeface="Calibri"/>
            </a:endParaRPr>
          </a:p>
          <a:p>
            <a:pPr marL="457200" lvl="0" indent="-355600" algn="l" rtl="0">
              <a:spcBef>
                <a:spcPts val="0"/>
              </a:spcBef>
              <a:spcAft>
                <a:spcPts val="0"/>
              </a:spcAft>
              <a:buClr>
                <a:srgbClr val="212121"/>
              </a:buClr>
              <a:buSzPts val="2000"/>
              <a:buFont typeface="Calibri"/>
              <a:buChar char="●"/>
            </a:pPr>
            <a:r>
              <a:rPr lang="en-US" sz="2000" dirty="0">
                <a:solidFill>
                  <a:srgbClr val="212121"/>
                </a:solidFill>
                <a:latin typeface="Calibri"/>
                <a:ea typeface="Calibri"/>
                <a:cs typeface="Calibri"/>
                <a:sym typeface="Calibri"/>
              </a:rPr>
              <a:t>Fairfield Inn by Marriott Albertville</a:t>
            </a:r>
            <a:endParaRPr sz="2000" dirty="0">
              <a:solidFill>
                <a:srgbClr val="212121"/>
              </a:solidFill>
              <a:latin typeface="Calibri"/>
              <a:ea typeface="Calibri"/>
              <a:cs typeface="Calibri"/>
              <a:sym typeface="Calibri"/>
            </a:endParaRPr>
          </a:p>
          <a:p>
            <a:pPr marL="457200" lvl="0" indent="-355600" algn="l" rtl="0">
              <a:spcBef>
                <a:spcPts val="0"/>
              </a:spcBef>
              <a:spcAft>
                <a:spcPts val="0"/>
              </a:spcAft>
              <a:buClr>
                <a:srgbClr val="212121"/>
              </a:buClr>
              <a:buSzPts val="2000"/>
              <a:buFont typeface="Calibri"/>
              <a:buChar char="●"/>
            </a:pPr>
            <a:r>
              <a:rPr lang="en-US" sz="2000" dirty="0">
                <a:solidFill>
                  <a:srgbClr val="212121"/>
                </a:solidFill>
                <a:latin typeface="Calibri"/>
                <a:ea typeface="Calibri"/>
                <a:cs typeface="Calibri"/>
                <a:sym typeface="Calibri"/>
              </a:rPr>
              <a:t>Slick Whiskey Customs Performance Motorcycles</a:t>
            </a:r>
            <a:endParaRPr sz="2000" dirty="0">
              <a:solidFill>
                <a:srgbClr val="212121"/>
              </a:solidFill>
              <a:latin typeface="Calibri"/>
              <a:ea typeface="Calibri"/>
              <a:cs typeface="Calibri"/>
              <a:sym typeface="Calibri"/>
            </a:endParaRPr>
          </a:p>
          <a:p>
            <a:pPr marL="457200" lvl="0" indent="-355600" algn="l" rtl="0">
              <a:spcBef>
                <a:spcPts val="0"/>
              </a:spcBef>
              <a:spcAft>
                <a:spcPts val="0"/>
              </a:spcAft>
              <a:buClr>
                <a:srgbClr val="212121"/>
              </a:buClr>
              <a:buSzPts val="2000"/>
              <a:buFont typeface="Calibri"/>
              <a:buChar char="●"/>
            </a:pPr>
            <a:r>
              <a:rPr lang="en-US" sz="2000" dirty="0">
                <a:solidFill>
                  <a:srgbClr val="212121"/>
                </a:solidFill>
                <a:latin typeface="Calibri"/>
                <a:ea typeface="Calibri"/>
                <a:cs typeface="Calibri"/>
                <a:sym typeface="Calibri"/>
              </a:rPr>
              <a:t>The Venue at Oak Place</a:t>
            </a:r>
            <a:endParaRPr sz="2000" dirty="0">
              <a:solidFill>
                <a:srgbClr val="212121"/>
              </a:solidFill>
              <a:latin typeface="Calibri"/>
              <a:ea typeface="Calibri"/>
              <a:cs typeface="Calibri"/>
              <a:sym typeface="Calibri"/>
            </a:endParaRPr>
          </a:p>
          <a:p>
            <a:pPr marL="457200" lvl="0" indent="-355600" algn="l" rtl="0">
              <a:spcBef>
                <a:spcPts val="0"/>
              </a:spcBef>
              <a:spcAft>
                <a:spcPts val="0"/>
              </a:spcAft>
              <a:buClr>
                <a:srgbClr val="212121"/>
              </a:buClr>
              <a:buSzPts val="2000"/>
              <a:buFont typeface="Calibri"/>
              <a:buChar char="●"/>
            </a:pPr>
            <a:r>
              <a:rPr lang="en-US" sz="2000" dirty="0">
                <a:solidFill>
                  <a:srgbClr val="212121"/>
                </a:solidFill>
                <a:latin typeface="Calibri"/>
                <a:ea typeface="Calibri"/>
                <a:cs typeface="Calibri"/>
                <a:sym typeface="Calibri"/>
              </a:rPr>
              <a:t>Relic</a:t>
            </a:r>
            <a:endParaRPr sz="2000" dirty="0">
              <a:solidFill>
                <a:srgbClr val="212121"/>
              </a:solidFill>
              <a:latin typeface="Calibri"/>
              <a:ea typeface="Calibri"/>
              <a:cs typeface="Calibri"/>
              <a:sym typeface="Calibri"/>
            </a:endParaRPr>
          </a:p>
          <a:p>
            <a:pPr marL="457200" lvl="0" indent="-355600" algn="l" rtl="0">
              <a:spcBef>
                <a:spcPts val="0"/>
              </a:spcBef>
              <a:spcAft>
                <a:spcPts val="0"/>
              </a:spcAft>
              <a:buClr>
                <a:srgbClr val="212121"/>
              </a:buClr>
              <a:buSzPts val="2000"/>
              <a:buFont typeface="Calibri"/>
              <a:buChar char="●"/>
            </a:pPr>
            <a:r>
              <a:rPr lang="en-US" sz="2000" dirty="0">
                <a:solidFill>
                  <a:srgbClr val="212121"/>
                </a:solidFill>
                <a:latin typeface="Calibri"/>
                <a:ea typeface="Calibri"/>
                <a:cs typeface="Calibri"/>
                <a:sym typeface="Calibri"/>
              </a:rPr>
              <a:t>Fairfield by Marriott Downtown Decatur</a:t>
            </a:r>
            <a:endParaRPr sz="2000" dirty="0">
              <a:solidFill>
                <a:srgbClr val="212121"/>
              </a:solidFill>
              <a:latin typeface="Calibri"/>
              <a:ea typeface="Calibri"/>
              <a:cs typeface="Calibri"/>
              <a:sym typeface="Calibri"/>
            </a:endParaRPr>
          </a:p>
          <a:p>
            <a:pPr marL="457200" lvl="0" indent="-355600" algn="l" rtl="0">
              <a:spcBef>
                <a:spcPts val="0"/>
              </a:spcBef>
              <a:spcAft>
                <a:spcPts val="0"/>
              </a:spcAft>
              <a:buClr>
                <a:srgbClr val="212121"/>
              </a:buClr>
              <a:buSzPts val="2000"/>
              <a:buFont typeface="Calibri"/>
              <a:buChar char="●"/>
            </a:pPr>
            <a:r>
              <a:rPr lang="en-US" sz="2000" dirty="0" err="1">
                <a:solidFill>
                  <a:srgbClr val="212121"/>
                </a:solidFill>
                <a:latin typeface="Calibri"/>
                <a:ea typeface="Calibri"/>
                <a:cs typeface="Calibri"/>
                <a:sym typeface="Calibri"/>
              </a:rPr>
              <a:t>Seidr</a:t>
            </a:r>
            <a:r>
              <a:rPr lang="en-US" sz="2000" dirty="0">
                <a:solidFill>
                  <a:srgbClr val="212121"/>
                </a:solidFill>
                <a:latin typeface="Calibri"/>
                <a:ea typeface="Calibri"/>
                <a:cs typeface="Calibri"/>
                <a:sym typeface="Calibri"/>
              </a:rPr>
              <a:t> Brewing </a:t>
            </a:r>
            <a:endParaRPr sz="2000" dirty="0">
              <a:solidFill>
                <a:srgbClr val="212121"/>
              </a:solidFill>
              <a:latin typeface="Calibri"/>
              <a:ea typeface="Calibri"/>
              <a:cs typeface="Calibri"/>
              <a:sym typeface="Calibri"/>
            </a:endParaRPr>
          </a:p>
          <a:p>
            <a:pPr marL="457200" lvl="0" indent="-355600" algn="l" rtl="0">
              <a:spcBef>
                <a:spcPts val="0"/>
              </a:spcBef>
              <a:spcAft>
                <a:spcPts val="0"/>
              </a:spcAft>
              <a:buClr>
                <a:srgbClr val="212121"/>
              </a:buClr>
              <a:buSzPts val="2000"/>
              <a:buFont typeface="Calibri"/>
              <a:buChar char="●"/>
            </a:pPr>
            <a:r>
              <a:rPr lang="en-US" sz="2000" dirty="0">
                <a:solidFill>
                  <a:srgbClr val="212121"/>
                </a:solidFill>
                <a:latin typeface="Calibri"/>
                <a:ea typeface="Calibri"/>
                <a:cs typeface="Calibri"/>
                <a:sym typeface="Calibri"/>
              </a:rPr>
              <a:t>Old Black Bear Brewing Company</a:t>
            </a:r>
            <a:endParaRPr sz="2000" dirty="0">
              <a:solidFill>
                <a:srgbClr val="212121"/>
              </a:solidFill>
              <a:latin typeface="Calibri"/>
              <a:ea typeface="Calibri"/>
              <a:cs typeface="Calibri"/>
              <a:sym typeface="Calibri"/>
            </a:endParaRPr>
          </a:p>
          <a:p>
            <a:pPr marL="457200" lvl="0" indent="-355600" algn="l" rtl="0">
              <a:spcBef>
                <a:spcPts val="0"/>
              </a:spcBef>
              <a:spcAft>
                <a:spcPts val="0"/>
              </a:spcAft>
              <a:buClr>
                <a:srgbClr val="212121"/>
              </a:buClr>
              <a:buSzPts val="2000"/>
              <a:buFont typeface="Calibri"/>
              <a:buChar char="●"/>
            </a:pPr>
            <a:r>
              <a:rPr lang="en-US" sz="2000" dirty="0">
                <a:solidFill>
                  <a:srgbClr val="212121"/>
                </a:solidFill>
                <a:latin typeface="Calibri"/>
                <a:ea typeface="Calibri"/>
                <a:cs typeface="Calibri"/>
                <a:sym typeface="Calibri"/>
              </a:rPr>
              <a:t>Lake Guntersville Bed and Breakfast</a:t>
            </a:r>
            <a:endParaRPr sz="2000" dirty="0">
              <a:solidFill>
                <a:srgbClr val="212121"/>
              </a:solidFill>
              <a:latin typeface="Calibri"/>
              <a:ea typeface="Calibri"/>
              <a:cs typeface="Calibri"/>
              <a:sym typeface="Calibri"/>
            </a:endParaRPr>
          </a:p>
          <a:p>
            <a:pPr marL="457200" lvl="0" indent="0" algn="l" rtl="0">
              <a:spcBef>
                <a:spcPts val="0"/>
              </a:spcBef>
              <a:spcAft>
                <a:spcPts val="0"/>
              </a:spcAft>
              <a:buNone/>
            </a:pPr>
            <a:endParaRPr sz="2000" dirty="0">
              <a:solidFill>
                <a:srgbClr val="212121"/>
              </a:solidFill>
              <a:latin typeface="Calibri"/>
              <a:ea typeface="Calibri"/>
              <a:cs typeface="Calibri"/>
              <a:sym typeface="Calibri"/>
            </a:endParaRPr>
          </a:p>
          <a:p>
            <a:pPr marL="457200" lvl="0" indent="0" algn="ctr" rtl="0">
              <a:spcBef>
                <a:spcPts val="0"/>
              </a:spcBef>
              <a:spcAft>
                <a:spcPts val="0"/>
              </a:spcAft>
              <a:buNone/>
            </a:pPr>
            <a:r>
              <a:rPr lang="en-US" sz="2000" b="1" dirty="0">
                <a:solidFill>
                  <a:srgbClr val="212121"/>
                </a:solidFill>
                <a:latin typeface="Calibri"/>
                <a:ea typeface="Calibri"/>
                <a:cs typeface="Calibri"/>
                <a:sym typeface="Calibri"/>
              </a:rPr>
              <a:t>Total Members: 524</a:t>
            </a:r>
            <a:endParaRPr sz="2000" b="1" dirty="0">
              <a:solidFill>
                <a:srgbClr val="212121"/>
              </a:solidFill>
              <a:latin typeface="Calibri"/>
              <a:ea typeface="Calibri"/>
              <a:cs typeface="Calibri"/>
              <a:sym typeface="Calibri"/>
            </a:endParaRPr>
          </a:p>
          <a:p>
            <a:pPr marL="0" marR="0" lvl="0" indent="0" algn="ctr" rtl="0">
              <a:spcBef>
                <a:spcPts val="0"/>
              </a:spcBef>
              <a:spcAft>
                <a:spcPts val="0"/>
              </a:spcAft>
              <a:buNone/>
            </a:pPr>
            <a:endParaRPr sz="2000" b="1" dirty="0">
              <a:solidFill>
                <a:schemeClr val="dk1"/>
              </a:solidFill>
              <a:latin typeface="Calibri"/>
              <a:ea typeface="Calibri"/>
              <a:cs typeface="Calibri"/>
              <a:sym typeface="Calibri"/>
            </a:endParaRPr>
          </a:p>
          <a:p>
            <a:pPr marL="0" marR="0" lvl="0" indent="0" algn="ctr" rtl="0">
              <a:spcBef>
                <a:spcPts val="0"/>
              </a:spcBef>
              <a:spcAft>
                <a:spcPts val="0"/>
              </a:spcAft>
              <a:buNone/>
            </a:pPr>
            <a:endParaRPr sz="2000" b="1" dirty="0">
              <a:solidFill>
                <a:schemeClr val="dk1"/>
              </a:solidFill>
              <a:latin typeface="Calibri"/>
              <a:ea typeface="Calibri"/>
              <a:cs typeface="Calibri"/>
              <a:sym typeface="Calibri"/>
            </a:endParaRPr>
          </a:p>
          <a:p>
            <a:pPr marL="0" marR="0" lvl="0" indent="0" algn="ctr" rtl="0">
              <a:spcBef>
                <a:spcPts val="0"/>
              </a:spcBef>
              <a:spcAft>
                <a:spcPts val="0"/>
              </a:spcAft>
              <a:buNone/>
            </a:pPr>
            <a:endParaRPr sz="2000" b="1" dirty="0">
              <a:solidFill>
                <a:schemeClr val="dk1"/>
              </a:solidFill>
              <a:latin typeface="Calibri"/>
              <a:ea typeface="Calibri"/>
              <a:cs typeface="Calibri"/>
              <a:sym typeface="Calibri"/>
            </a:endParaRPr>
          </a:p>
          <a:p>
            <a:pPr marL="0" marR="0" lvl="0" indent="0" algn="ctr" rtl="0">
              <a:spcBef>
                <a:spcPts val="0"/>
              </a:spcBef>
              <a:spcAft>
                <a:spcPts val="0"/>
              </a:spcAft>
              <a:buNone/>
            </a:pPr>
            <a:endParaRPr sz="1600" b="1" dirty="0">
              <a:solidFill>
                <a:schemeClr val="dk1"/>
              </a:solidFill>
              <a:latin typeface="Calibri"/>
              <a:ea typeface="Calibri"/>
              <a:cs typeface="Calibri"/>
              <a:sym typeface="Calibri"/>
            </a:endParaRPr>
          </a:p>
        </p:txBody>
      </p:sp>
    </p:spTree>
  </p:cSld>
  <p:clrMapOvr>
    <a:masterClrMapping/>
  </p:clrMapOvr>
  <p:transition spd="slow">
    <p:push dir="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p70"/>
          <p:cNvSpPr/>
          <p:nvPr/>
        </p:nvSpPr>
        <p:spPr>
          <a:xfrm>
            <a:off x="0" y="0"/>
            <a:ext cx="9143244" cy="609600"/>
          </a:xfrm>
          <a:prstGeom prst="rect">
            <a:avLst/>
          </a:prstGeom>
          <a:solidFill>
            <a:schemeClr val="accent2"/>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FF"/>
              </a:solidFill>
              <a:latin typeface="Calibri"/>
              <a:ea typeface="Calibri"/>
              <a:cs typeface="Calibri"/>
              <a:sym typeface="Calibri"/>
            </a:endParaRPr>
          </a:p>
        </p:txBody>
      </p:sp>
      <p:sp>
        <p:nvSpPr>
          <p:cNvPr id="664" name="Google Shape;664;p70"/>
          <p:cNvSpPr/>
          <p:nvPr/>
        </p:nvSpPr>
        <p:spPr>
          <a:xfrm>
            <a:off x="0" y="6520883"/>
            <a:ext cx="9143244" cy="336550"/>
          </a:xfrm>
          <a:prstGeom prst="rect">
            <a:avLst/>
          </a:prstGeom>
          <a:solidFill>
            <a:srgbClr val="0C0C0C"/>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65" name="Google Shape;665;p70"/>
          <p:cNvSpPr txBox="1"/>
          <p:nvPr/>
        </p:nvSpPr>
        <p:spPr>
          <a:xfrm>
            <a:off x="1701800" y="6491942"/>
            <a:ext cx="574675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ALABAMA MOUNTAIN LAKES TOURIST ASSOCIATION</a:t>
            </a:r>
            <a:endParaRPr/>
          </a:p>
        </p:txBody>
      </p:sp>
      <p:sp>
        <p:nvSpPr>
          <p:cNvPr id="666" name="Google Shape;666;p70"/>
          <p:cNvSpPr txBox="1"/>
          <p:nvPr/>
        </p:nvSpPr>
        <p:spPr>
          <a:xfrm>
            <a:off x="463550" y="67136"/>
            <a:ext cx="8229600" cy="53611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600"/>
              <a:buFont typeface="Calibri"/>
              <a:buNone/>
            </a:pPr>
            <a:r>
              <a:rPr lang="en-US" sz="3600" b="1">
                <a:solidFill>
                  <a:schemeClr val="lt1"/>
                </a:solidFill>
                <a:latin typeface="Calibri"/>
                <a:ea typeface="Calibri"/>
                <a:cs typeface="Calibri"/>
                <a:sym typeface="Calibri"/>
              </a:rPr>
              <a:t>SAVE THE DATES</a:t>
            </a:r>
            <a:endParaRPr/>
          </a:p>
        </p:txBody>
      </p:sp>
      <p:sp>
        <p:nvSpPr>
          <p:cNvPr id="669" name="Google Shape;669;p70"/>
          <p:cNvSpPr txBox="1"/>
          <p:nvPr/>
        </p:nvSpPr>
        <p:spPr>
          <a:xfrm>
            <a:off x="2131731" y="1043736"/>
            <a:ext cx="4624551" cy="452431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dirty="0">
                <a:solidFill>
                  <a:schemeClr val="dk1"/>
                </a:solidFill>
                <a:latin typeface="Calibri"/>
                <a:ea typeface="Calibri"/>
                <a:cs typeface="Calibri"/>
                <a:sym typeface="Calibri"/>
              </a:rPr>
              <a:t>Governor’s Conference</a:t>
            </a:r>
            <a:endParaRPr dirty="0"/>
          </a:p>
          <a:p>
            <a:pPr marL="0" marR="0" lvl="0" indent="0" algn="ctr" rtl="0">
              <a:spcBef>
                <a:spcPts val="0"/>
              </a:spcBef>
              <a:spcAft>
                <a:spcPts val="0"/>
              </a:spcAft>
              <a:buNone/>
            </a:pPr>
            <a:r>
              <a:rPr lang="en-US" sz="1600" dirty="0">
                <a:solidFill>
                  <a:schemeClr val="dk1"/>
                </a:solidFill>
                <a:latin typeface="Calibri"/>
                <a:ea typeface="Calibri"/>
                <a:cs typeface="Calibri"/>
                <a:sym typeface="Calibri"/>
              </a:rPr>
              <a:t>July 26-30, 2024, Tuscaloosa, AL</a:t>
            </a:r>
            <a:endParaRPr dirty="0"/>
          </a:p>
          <a:p>
            <a:pPr marL="0" marR="0" lvl="0" indent="0" algn="ctr" rtl="0">
              <a:spcBef>
                <a:spcPts val="0"/>
              </a:spcBef>
              <a:spcAft>
                <a:spcPts val="0"/>
              </a:spcAft>
              <a:buNone/>
            </a:pPr>
            <a:endParaRPr sz="1600" dirty="0">
              <a:solidFill>
                <a:schemeClr val="dk1"/>
              </a:solidFill>
              <a:latin typeface="Calibri"/>
              <a:ea typeface="Calibri"/>
              <a:cs typeface="Calibri"/>
              <a:sym typeface="Calibri"/>
            </a:endParaRPr>
          </a:p>
          <a:p>
            <a:pPr marL="0" marR="0" lvl="0" indent="0" algn="ctr" rtl="0">
              <a:spcBef>
                <a:spcPts val="0"/>
              </a:spcBef>
              <a:spcAft>
                <a:spcPts val="0"/>
              </a:spcAft>
              <a:buNone/>
            </a:pPr>
            <a:r>
              <a:rPr lang="en-US" sz="1600" b="1" dirty="0">
                <a:solidFill>
                  <a:schemeClr val="dk1"/>
                </a:solidFill>
                <a:latin typeface="Calibri"/>
                <a:ea typeface="Calibri"/>
                <a:cs typeface="Calibri"/>
                <a:sym typeface="Calibri"/>
              </a:rPr>
              <a:t>AMLA MEMBER EVENTS</a:t>
            </a:r>
            <a:endParaRPr dirty="0"/>
          </a:p>
          <a:p>
            <a:pPr marL="0" marR="0" lvl="0" indent="0" algn="ctr" rtl="0">
              <a:spcBef>
                <a:spcPts val="0"/>
              </a:spcBef>
              <a:spcAft>
                <a:spcPts val="0"/>
              </a:spcAft>
              <a:buNone/>
            </a:pPr>
            <a:r>
              <a:rPr lang="en-US" sz="1600" b="1" dirty="0">
                <a:solidFill>
                  <a:schemeClr val="dk1"/>
                </a:solidFill>
                <a:latin typeface="Calibri"/>
                <a:ea typeface="Calibri"/>
                <a:cs typeface="Calibri"/>
                <a:sym typeface="Calibri"/>
              </a:rPr>
              <a:t>VIRTUAL LUNCH &amp; LEARN</a:t>
            </a:r>
            <a:endParaRPr dirty="0"/>
          </a:p>
          <a:p>
            <a:pPr marL="0" marR="0" lvl="0" indent="0" algn="ctr" rtl="0">
              <a:spcBef>
                <a:spcPts val="0"/>
              </a:spcBef>
              <a:spcAft>
                <a:spcPts val="0"/>
              </a:spcAft>
              <a:buNone/>
            </a:pPr>
            <a:r>
              <a:rPr lang="en-US" sz="1600" b="1" dirty="0">
                <a:solidFill>
                  <a:schemeClr val="dk1"/>
                </a:solidFill>
                <a:latin typeface="Calibri"/>
                <a:ea typeface="Calibri"/>
                <a:cs typeface="Calibri"/>
                <a:sym typeface="Calibri"/>
              </a:rPr>
              <a:t>September 19, 2024, 10am -12 pm</a:t>
            </a:r>
            <a:endParaRPr sz="1600" b="1" dirty="0">
              <a:solidFill>
                <a:schemeClr val="dk1"/>
              </a:solidFill>
              <a:latin typeface="Calibri"/>
              <a:ea typeface="Calibri"/>
              <a:cs typeface="Calibri"/>
              <a:sym typeface="Calibri"/>
            </a:endParaRPr>
          </a:p>
          <a:p>
            <a:pPr marL="0" marR="0" lvl="0" indent="0" algn="ctr" rtl="0">
              <a:spcBef>
                <a:spcPts val="0"/>
              </a:spcBef>
              <a:spcAft>
                <a:spcPts val="0"/>
              </a:spcAft>
              <a:buNone/>
            </a:pPr>
            <a:endParaRPr sz="1600" b="1" dirty="0">
              <a:solidFill>
                <a:schemeClr val="dk1"/>
              </a:solidFill>
              <a:latin typeface="Calibri"/>
              <a:ea typeface="Calibri"/>
              <a:cs typeface="Calibri"/>
              <a:sym typeface="Calibri"/>
            </a:endParaRPr>
          </a:p>
          <a:p>
            <a:pPr marL="0" marR="0" lvl="0" indent="0" algn="ctr" rtl="0">
              <a:spcBef>
                <a:spcPts val="0"/>
              </a:spcBef>
              <a:spcAft>
                <a:spcPts val="0"/>
              </a:spcAft>
              <a:buClr>
                <a:schemeClr val="dk1"/>
              </a:buClr>
              <a:buSzPts val="1600"/>
              <a:buFont typeface="Calibri"/>
              <a:buNone/>
            </a:pPr>
            <a:r>
              <a:rPr lang="en-US" sz="1600" b="1" dirty="0">
                <a:solidFill>
                  <a:schemeClr val="dk1"/>
                </a:solidFill>
                <a:latin typeface="Calibri"/>
                <a:ea typeface="Calibri"/>
                <a:cs typeface="Calibri"/>
                <a:sym typeface="Calibri"/>
              </a:rPr>
              <a:t>SOCIAL NETWORKING</a:t>
            </a:r>
            <a:endParaRPr dirty="0"/>
          </a:p>
          <a:p>
            <a:pPr marL="0" marR="0" lvl="0" indent="0" algn="ctr" rtl="0">
              <a:spcBef>
                <a:spcPts val="0"/>
              </a:spcBef>
              <a:spcAft>
                <a:spcPts val="0"/>
              </a:spcAft>
              <a:buClr>
                <a:schemeClr val="dk1"/>
              </a:buClr>
              <a:buSzPts val="1600"/>
              <a:buFont typeface="Calibri"/>
              <a:buNone/>
            </a:pPr>
            <a:r>
              <a:rPr lang="en-US" sz="1600" b="1" dirty="0">
                <a:solidFill>
                  <a:schemeClr val="dk1"/>
                </a:solidFill>
                <a:latin typeface="Calibri"/>
                <a:ea typeface="Calibri"/>
                <a:cs typeface="Calibri"/>
                <a:sym typeface="Calibri"/>
              </a:rPr>
              <a:t>August 7 at 10am</a:t>
            </a:r>
            <a:endParaRPr dirty="0"/>
          </a:p>
          <a:p>
            <a:pPr marL="0" marR="0" lvl="0" indent="0" algn="ctr" rtl="0">
              <a:spcBef>
                <a:spcPts val="0"/>
              </a:spcBef>
              <a:spcAft>
                <a:spcPts val="0"/>
              </a:spcAft>
              <a:buClr>
                <a:schemeClr val="dk1"/>
              </a:buClr>
              <a:buSzPts val="1600"/>
              <a:buFont typeface="Calibri"/>
              <a:buNone/>
            </a:pPr>
            <a:r>
              <a:rPr lang="en-US" sz="1600" dirty="0">
                <a:solidFill>
                  <a:schemeClr val="dk1"/>
                </a:solidFill>
                <a:latin typeface="Calibri"/>
                <a:ea typeface="Calibri"/>
                <a:cs typeface="Calibri"/>
                <a:sym typeface="Calibri"/>
              </a:rPr>
              <a:t>Leslie Walker</a:t>
            </a:r>
            <a:endParaRPr dirty="0"/>
          </a:p>
          <a:p>
            <a:pPr marL="0" marR="0" lvl="0" indent="0" algn="ctr" rtl="0">
              <a:spcBef>
                <a:spcPts val="0"/>
              </a:spcBef>
              <a:spcAft>
                <a:spcPts val="0"/>
              </a:spcAft>
              <a:buClr>
                <a:schemeClr val="dk1"/>
              </a:buClr>
              <a:buSzPts val="1600"/>
              <a:buFont typeface="Calibri"/>
              <a:buNone/>
            </a:pPr>
            <a:r>
              <a:rPr lang="en-US" sz="1600" dirty="0">
                <a:solidFill>
                  <a:schemeClr val="dk1"/>
                </a:solidFill>
                <a:latin typeface="Calibri"/>
                <a:ea typeface="Calibri"/>
                <a:cs typeface="Calibri"/>
                <a:sym typeface="Calibri"/>
              </a:rPr>
              <a:t>Artificial Intelligence and Social Media</a:t>
            </a:r>
            <a:endParaRPr sz="2800" dirty="0">
              <a:solidFill>
                <a:schemeClr val="dk1"/>
              </a:solidFill>
              <a:latin typeface="Calibri"/>
              <a:ea typeface="Calibri"/>
              <a:cs typeface="Calibri"/>
              <a:sym typeface="Calibri"/>
            </a:endParaRPr>
          </a:p>
          <a:p>
            <a:pPr marL="0" marR="0" lvl="0" indent="0" algn="ctr" rtl="0">
              <a:spcBef>
                <a:spcPts val="0"/>
              </a:spcBef>
              <a:spcAft>
                <a:spcPts val="0"/>
              </a:spcAft>
              <a:buNone/>
            </a:pPr>
            <a:endParaRPr sz="1600" b="1" dirty="0">
              <a:solidFill>
                <a:schemeClr val="dk1"/>
              </a:solidFill>
              <a:latin typeface="Calibri"/>
              <a:ea typeface="Calibri"/>
              <a:cs typeface="Calibri"/>
              <a:sym typeface="Calibri"/>
            </a:endParaRPr>
          </a:p>
          <a:p>
            <a:pPr marL="0" marR="0" lvl="0" indent="0" algn="ctr" rtl="0">
              <a:spcBef>
                <a:spcPts val="0"/>
              </a:spcBef>
              <a:spcAft>
                <a:spcPts val="0"/>
              </a:spcAft>
              <a:buClr>
                <a:schemeClr val="dk1"/>
              </a:buClr>
              <a:buSzPts val="1600"/>
              <a:buFont typeface="Calibri"/>
              <a:buNone/>
            </a:pPr>
            <a:r>
              <a:rPr lang="en-US" sz="1600" b="1" dirty="0">
                <a:solidFill>
                  <a:schemeClr val="dk1"/>
                </a:solidFill>
                <a:latin typeface="Calibri"/>
                <a:ea typeface="Calibri"/>
                <a:cs typeface="Calibri"/>
                <a:sym typeface="Calibri"/>
              </a:rPr>
              <a:t>September 26, 2024</a:t>
            </a:r>
            <a:endParaRPr dirty="0"/>
          </a:p>
          <a:p>
            <a:pPr marL="0" marR="0" lvl="0" indent="0" algn="ctr" rtl="0">
              <a:spcBef>
                <a:spcPts val="0"/>
              </a:spcBef>
              <a:spcAft>
                <a:spcPts val="0"/>
              </a:spcAft>
              <a:buClr>
                <a:schemeClr val="dk1"/>
              </a:buClr>
              <a:buSzPts val="1600"/>
              <a:buFont typeface="Calibri"/>
              <a:buNone/>
            </a:pPr>
            <a:r>
              <a:rPr lang="en-US" sz="1600" b="1" dirty="0">
                <a:solidFill>
                  <a:schemeClr val="dk1"/>
                </a:solidFill>
                <a:latin typeface="Calibri"/>
                <a:ea typeface="Calibri"/>
                <a:cs typeface="Calibri"/>
                <a:sym typeface="Calibri"/>
              </a:rPr>
              <a:t>AMLA Annual Meeting</a:t>
            </a:r>
            <a:endParaRPr dirty="0"/>
          </a:p>
          <a:p>
            <a:pPr marL="0" marR="0" lvl="0" indent="0" algn="ctr" rtl="0">
              <a:spcBef>
                <a:spcPts val="0"/>
              </a:spcBef>
              <a:spcAft>
                <a:spcPts val="0"/>
              </a:spcAft>
              <a:buClr>
                <a:schemeClr val="dk1"/>
              </a:buClr>
              <a:buSzPts val="1600"/>
              <a:buFont typeface="Calibri"/>
              <a:buNone/>
            </a:pPr>
            <a:r>
              <a:rPr lang="en-US" sz="1600" dirty="0">
                <a:solidFill>
                  <a:schemeClr val="dk1"/>
                </a:solidFill>
                <a:latin typeface="Calibri"/>
                <a:ea typeface="Calibri"/>
                <a:cs typeface="Calibri"/>
                <a:sym typeface="Calibri"/>
              </a:rPr>
              <a:t>The Jackson Center</a:t>
            </a:r>
            <a:endParaRPr dirty="0"/>
          </a:p>
          <a:p>
            <a:pPr marL="0" marR="0" lvl="0" indent="0" algn="ctr" rtl="0">
              <a:spcBef>
                <a:spcPts val="0"/>
              </a:spcBef>
              <a:spcAft>
                <a:spcPts val="0"/>
              </a:spcAft>
              <a:buClr>
                <a:schemeClr val="dk1"/>
              </a:buClr>
              <a:buSzPts val="1600"/>
              <a:buFont typeface="Calibri"/>
              <a:buNone/>
            </a:pPr>
            <a:r>
              <a:rPr lang="en-US" sz="1600" dirty="0">
                <a:solidFill>
                  <a:schemeClr val="dk1"/>
                </a:solidFill>
                <a:latin typeface="Calibri"/>
                <a:ea typeface="Calibri"/>
                <a:cs typeface="Calibri"/>
                <a:sym typeface="Calibri"/>
              </a:rPr>
              <a:t>6001 </a:t>
            </a:r>
            <a:r>
              <a:rPr lang="en-US" sz="1600" dirty="0" err="1">
                <a:solidFill>
                  <a:schemeClr val="dk1"/>
                </a:solidFill>
                <a:latin typeface="Calibri"/>
                <a:ea typeface="Calibri"/>
                <a:cs typeface="Calibri"/>
                <a:sym typeface="Calibri"/>
              </a:rPr>
              <a:t>Moquin</a:t>
            </a:r>
            <a:r>
              <a:rPr lang="en-US" sz="1600" dirty="0">
                <a:solidFill>
                  <a:schemeClr val="dk1"/>
                </a:solidFill>
                <a:latin typeface="Calibri"/>
                <a:ea typeface="Calibri"/>
                <a:cs typeface="Calibri"/>
                <a:sym typeface="Calibri"/>
              </a:rPr>
              <a:t> Dr NW</a:t>
            </a:r>
            <a:endParaRPr dirty="0"/>
          </a:p>
          <a:p>
            <a:pPr marL="0" marR="0" lvl="0" indent="0" algn="ctr" rtl="0">
              <a:spcBef>
                <a:spcPts val="0"/>
              </a:spcBef>
              <a:spcAft>
                <a:spcPts val="0"/>
              </a:spcAft>
              <a:buClr>
                <a:schemeClr val="dk1"/>
              </a:buClr>
              <a:buSzPts val="1600"/>
              <a:buFont typeface="Calibri"/>
              <a:buNone/>
            </a:pPr>
            <a:r>
              <a:rPr lang="en-US" sz="1600" dirty="0">
                <a:solidFill>
                  <a:schemeClr val="dk1"/>
                </a:solidFill>
                <a:latin typeface="Calibri"/>
                <a:ea typeface="Calibri"/>
                <a:cs typeface="Calibri"/>
                <a:sym typeface="Calibri"/>
              </a:rPr>
              <a:t>Huntsville, AL</a:t>
            </a:r>
            <a:endParaRPr sz="1600" dirty="0">
              <a:solidFill>
                <a:schemeClr val="dk1"/>
              </a:solidFill>
              <a:latin typeface="Calibri"/>
              <a:ea typeface="Calibri"/>
              <a:cs typeface="Calibri"/>
              <a:sym typeface="Calibri"/>
            </a:endParaRPr>
          </a:p>
          <a:p>
            <a:pPr marL="0" marR="0" lvl="0" indent="0" algn="ctr" rtl="0">
              <a:spcBef>
                <a:spcPts val="0"/>
              </a:spcBef>
              <a:spcAft>
                <a:spcPts val="0"/>
              </a:spcAft>
              <a:buNone/>
            </a:pPr>
            <a:endParaRPr sz="1600" dirty="0">
              <a:solidFill>
                <a:schemeClr val="dk1"/>
              </a:solidFill>
              <a:latin typeface="Calibri"/>
              <a:ea typeface="Calibri"/>
              <a:cs typeface="Calibri"/>
              <a:sym typeface="Calibri"/>
            </a:endParaRPr>
          </a:p>
        </p:txBody>
      </p:sp>
      <p:sp>
        <p:nvSpPr>
          <p:cNvPr id="670" name="Google Shape;670;p70"/>
          <p:cNvSpPr txBox="1"/>
          <p:nvPr/>
        </p:nvSpPr>
        <p:spPr>
          <a:xfrm>
            <a:off x="2492820" y="645205"/>
            <a:ext cx="4263462" cy="53611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000"/>
              <a:buFont typeface="Calibri"/>
              <a:buNone/>
            </a:pPr>
            <a:r>
              <a:rPr lang="en-US" sz="2000" b="1">
                <a:solidFill>
                  <a:schemeClr val="dk1"/>
                </a:solidFill>
                <a:latin typeface="Calibri"/>
                <a:ea typeface="Calibri"/>
                <a:cs typeface="Calibri"/>
                <a:sym typeface="Calibri"/>
              </a:rPr>
              <a:t>STATE &amp; REGIONAL TOURISM EVENTS</a:t>
            </a:r>
            <a:endParaRPr/>
          </a:p>
        </p:txBody>
      </p:sp>
    </p:spTree>
  </p:cSld>
  <p:clrMapOvr>
    <a:masterClrMapping/>
  </p:clrMapOvr>
  <p:transition spd="slow">
    <p:push dir="r"/>
  </p:transition>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Shape 674"/>
        <p:cNvGrpSpPr/>
        <p:nvPr/>
      </p:nvGrpSpPr>
      <p:grpSpPr>
        <a:xfrm>
          <a:off x="0" y="0"/>
          <a:ext cx="0" cy="0"/>
          <a:chOff x="0" y="0"/>
          <a:chExt cx="0" cy="0"/>
        </a:xfrm>
      </p:grpSpPr>
      <p:pic>
        <p:nvPicPr>
          <p:cNvPr id="675" name="Google Shape;675;p71" descr="State-Parks-75th-Logo-Color--01.jpg"/>
          <p:cNvPicPr preferRelativeResize="0"/>
          <p:nvPr/>
        </p:nvPicPr>
        <p:blipFill rotWithShape="1">
          <a:blip r:embed="rId3">
            <a:alphaModFix/>
          </a:blip>
          <a:srcRect/>
          <a:stretch/>
        </p:blipFill>
        <p:spPr>
          <a:xfrm>
            <a:off x="3512261" y="1951575"/>
            <a:ext cx="2119473" cy="1009963"/>
          </a:xfrm>
          <a:prstGeom prst="rect">
            <a:avLst/>
          </a:prstGeom>
          <a:noFill/>
          <a:ln>
            <a:noFill/>
          </a:ln>
        </p:spPr>
      </p:pic>
      <p:pic>
        <p:nvPicPr>
          <p:cNvPr id="676" name="Google Shape;676;p71" descr="tva_logo.jpg"/>
          <p:cNvPicPr preferRelativeResize="0"/>
          <p:nvPr/>
        </p:nvPicPr>
        <p:blipFill rotWithShape="1">
          <a:blip r:embed="rId4">
            <a:alphaModFix/>
          </a:blip>
          <a:srcRect/>
          <a:stretch/>
        </p:blipFill>
        <p:spPr>
          <a:xfrm>
            <a:off x="1395898" y="5182877"/>
            <a:ext cx="1169478" cy="1169478"/>
          </a:xfrm>
          <a:prstGeom prst="rect">
            <a:avLst/>
          </a:prstGeom>
          <a:noFill/>
          <a:ln>
            <a:noFill/>
          </a:ln>
        </p:spPr>
      </p:pic>
      <p:sp>
        <p:nvSpPr>
          <p:cNvPr id="677" name="Google Shape;677;p71"/>
          <p:cNvSpPr txBox="1"/>
          <p:nvPr/>
        </p:nvSpPr>
        <p:spPr>
          <a:xfrm>
            <a:off x="1325599" y="6334190"/>
            <a:ext cx="1310075" cy="531885"/>
          </a:xfrm>
          <a:prstGeom prst="rect">
            <a:avLst/>
          </a:prstGeom>
          <a:noFill/>
          <a:ln>
            <a:noFill/>
          </a:ln>
        </p:spPr>
        <p:txBody>
          <a:bodyPr spcFirstLastPara="1" wrap="square" lIns="91425" tIns="45700" rIns="91425" bIns="45700" anchor="t" anchorCtr="0">
            <a:normAutofit/>
          </a:bodyPr>
          <a:lstStyle/>
          <a:p>
            <a:pPr marL="0" marR="0" lvl="0" indent="0" algn="ctr" rtl="0">
              <a:spcBef>
                <a:spcPts val="0"/>
              </a:spcBef>
              <a:spcAft>
                <a:spcPts val="0"/>
              </a:spcAft>
              <a:buClr>
                <a:srgbClr val="888888"/>
              </a:buClr>
              <a:buSzPts val="900"/>
              <a:buFont typeface="Arial"/>
              <a:buNone/>
            </a:pPr>
            <a:r>
              <a:rPr lang="en-US" sz="900">
                <a:solidFill>
                  <a:srgbClr val="888888"/>
                </a:solidFill>
                <a:latin typeface="Calibri"/>
                <a:ea typeface="Calibri"/>
                <a:cs typeface="Calibri"/>
                <a:sym typeface="Calibri"/>
              </a:rPr>
              <a:t>Supporting partner for TVA Community Development Surveys</a:t>
            </a:r>
            <a:endParaRPr sz="1000">
              <a:solidFill>
                <a:srgbClr val="888888"/>
              </a:solidFill>
              <a:latin typeface="Calibri"/>
              <a:ea typeface="Calibri"/>
              <a:cs typeface="Calibri"/>
              <a:sym typeface="Calibri"/>
            </a:endParaRPr>
          </a:p>
        </p:txBody>
      </p:sp>
      <p:pic>
        <p:nvPicPr>
          <p:cNvPr id="678" name="Google Shape;678;p71" descr="ARCLogoVersion2-298x300.png"/>
          <p:cNvPicPr preferRelativeResize="0"/>
          <p:nvPr/>
        </p:nvPicPr>
        <p:blipFill rotWithShape="1">
          <a:blip r:embed="rId5">
            <a:alphaModFix/>
          </a:blip>
          <a:srcRect/>
          <a:stretch/>
        </p:blipFill>
        <p:spPr>
          <a:xfrm>
            <a:off x="3967273" y="5182877"/>
            <a:ext cx="1209453" cy="1217571"/>
          </a:xfrm>
          <a:prstGeom prst="rect">
            <a:avLst/>
          </a:prstGeom>
          <a:noFill/>
          <a:ln>
            <a:noFill/>
          </a:ln>
        </p:spPr>
      </p:pic>
      <p:pic>
        <p:nvPicPr>
          <p:cNvPr id="679" name="Google Shape;679;p71"/>
          <p:cNvPicPr preferRelativeResize="0"/>
          <p:nvPr/>
        </p:nvPicPr>
        <p:blipFill rotWithShape="1">
          <a:blip r:embed="rId6">
            <a:alphaModFix/>
          </a:blip>
          <a:srcRect/>
          <a:stretch/>
        </p:blipFill>
        <p:spPr>
          <a:xfrm>
            <a:off x="7159392" y="136876"/>
            <a:ext cx="1834601" cy="1257016"/>
          </a:xfrm>
          <a:prstGeom prst="rect">
            <a:avLst/>
          </a:prstGeom>
          <a:noFill/>
          <a:ln>
            <a:noFill/>
          </a:ln>
        </p:spPr>
      </p:pic>
      <p:pic>
        <p:nvPicPr>
          <p:cNvPr id="680" name="Google Shape;680;p71"/>
          <p:cNvPicPr preferRelativeResize="0"/>
          <p:nvPr/>
        </p:nvPicPr>
        <p:blipFill rotWithShape="1">
          <a:blip r:embed="rId7">
            <a:alphaModFix/>
          </a:blip>
          <a:srcRect/>
          <a:stretch/>
        </p:blipFill>
        <p:spPr>
          <a:xfrm>
            <a:off x="1139312" y="1982900"/>
            <a:ext cx="1682647" cy="993928"/>
          </a:xfrm>
          <a:prstGeom prst="rect">
            <a:avLst/>
          </a:prstGeom>
          <a:noFill/>
          <a:ln>
            <a:noFill/>
          </a:ln>
        </p:spPr>
      </p:pic>
      <p:pic>
        <p:nvPicPr>
          <p:cNvPr id="681" name="Google Shape;681;p71"/>
          <p:cNvPicPr preferRelativeResize="0"/>
          <p:nvPr/>
        </p:nvPicPr>
        <p:blipFill rotWithShape="1">
          <a:blip r:embed="rId8">
            <a:alphaModFix/>
          </a:blip>
          <a:srcRect/>
          <a:stretch/>
        </p:blipFill>
        <p:spPr>
          <a:xfrm>
            <a:off x="245939" y="3428862"/>
            <a:ext cx="1786745" cy="1373917"/>
          </a:xfrm>
          <a:prstGeom prst="rect">
            <a:avLst/>
          </a:prstGeom>
          <a:noFill/>
          <a:ln>
            <a:noFill/>
          </a:ln>
        </p:spPr>
      </p:pic>
      <p:pic>
        <p:nvPicPr>
          <p:cNvPr id="682" name="Google Shape;682;p71" descr="A black and green logo with white text&#10;&#10;Description automatically generated"/>
          <p:cNvPicPr preferRelativeResize="0"/>
          <p:nvPr/>
        </p:nvPicPr>
        <p:blipFill rotWithShape="1">
          <a:blip r:embed="rId9">
            <a:alphaModFix/>
          </a:blip>
          <a:srcRect/>
          <a:stretch/>
        </p:blipFill>
        <p:spPr>
          <a:xfrm>
            <a:off x="5277779" y="71404"/>
            <a:ext cx="1582783" cy="1185851"/>
          </a:xfrm>
          <a:prstGeom prst="rect">
            <a:avLst/>
          </a:prstGeom>
          <a:noFill/>
          <a:ln>
            <a:noFill/>
          </a:ln>
        </p:spPr>
      </p:pic>
      <p:pic>
        <p:nvPicPr>
          <p:cNvPr id="683" name="Google Shape;683;p71" descr="A blue and gold logo&#10;&#10;Description automatically generated"/>
          <p:cNvPicPr preferRelativeResize="0"/>
          <p:nvPr/>
        </p:nvPicPr>
        <p:blipFill rotWithShape="1">
          <a:blip r:embed="rId10">
            <a:alphaModFix/>
          </a:blip>
          <a:srcRect/>
          <a:stretch/>
        </p:blipFill>
        <p:spPr>
          <a:xfrm>
            <a:off x="2821959" y="43557"/>
            <a:ext cx="2015883" cy="1196477"/>
          </a:xfrm>
          <a:prstGeom prst="rect">
            <a:avLst/>
          </a:prstGeom>
          <a:noFill/>
          <a:ln>
            <a:noFill/>
          </a:ln>
        </p:spPr>
      </p:pic>
      <p:pic>
        <p:nvPicPr>
          <p:cNvPr id="684" name="Google Shape;684;p71" descr="A blue and white logo&#10;&#10;Description automatically generated"/>
          <p:cNvPicPr preferRelativeResize="0"/>
          <p:nvPr/>
        </p:nvPicPr>
        <p:blipFill rotWithShape="1">
          <a:blip r:embed="rId11">
            <a:alphaModFix/>
          </a:blip>
          <a:srcRect l="6150" t="10875" r="3479" b="10295"/>
          <a:stretch/>
        </p:blipFill>
        <p:spPr>
          <a:xfrm>
            <a:off x="136745" y="136876"/>
            <a:ext cx="2425542" cy="1103106"/>
          </a:xfrm>
          <a:prstGeom prst="rect">
            <a:avLst/>
          </a:prstGeom>
          <a:noFill/>
          <a:ln>
            <a:noFill/>
          </a:ln>
        </p:spPr>
      </p:pic>
      <p:sp>
        <p:nvSpPr>
          <p:cNvPr id="685" name="Google Shape;685;p71"/>
          <p:cNvSpPr txBox="1"/>
          <p:nvPr/>
        </p:nvSpPr>
        <p:spPr>
          <a:xfrm>
            <a:off x="5414132" y="1279232"/>
            <a:ext cx="1310075" cy="531885"/>
          </a:xfrm>
          <a:prstGeom prst="rect">
            <a:avLst/>
          </a:prstGeom>
          <a:noFill/>
          <a:ln>
            <a:noFill/>
          </a:ln>
        </p:spPr>
        <p:txBody>
          <a:bodyPr spcFirstLastPara="1" wrap="square" lIns="91425" tIns="45700" rIns="91425" bIns="45700" anchor="t" anchorCtr="0">
            <a:normAutofit/>
          </a:bodyPr>
          <a:lstStyle/>
          <a:p>
            <a:pPr marL="0" marR="0" lvl="0" indent="0" algn="ctr" rtl="0">
              <a:spcBef>
                <a:spcPts val="0"/>
              </a:spcBef>
              <a:spcAft>
                <a:spcPts val="0"/>
              </a:spcAft>
              <a:buClr>
                <a:srgbClr val="888888"/>
              </a:buClr>
              <a:buSzPts val="900"/>
              <a:buFont typeface="Arial"/>
              <a:buNone/>
            </a:pPr>
            <a:r>
              <a:rPr lang="en-US" sz="900">
                <a:solidFill>
                  <a:srgbClr val="888888"/>
                </a:solidFill>
                <a:latin typeface="Calibri"/>
                <a:ea typeface="Calibri"/>
                <a:cs typeface="Calibri"/>
                <a:sym typeface="Calibri"/>
              </a:rPr>
              <a:t>Alabama Restaurant &amp; Hospitality Association Board of Directors</a:t>
            </a:r>
            <a:endParaRPr/>
          </a:p>
        </p:txBody>
      </p:sp>
      <p:sp>
        <p:nvSpPr>
          <p:cNvPr id="686" name="Google Shape;686;p71"/>
          <p:cNvSpPr txBox="1"/>
          <p:nvPr/>
        </p:nvSpPr>
        <p:spPr>
          <a:xfrm>
            <a:off x="3122055" y="1267710"/>
            <a:ext cx="1310075" cy="531885"/>
          </a:xfrm>
          <a:prstGeom prst="rect">
            <a:avLst/>
          </a:prstGeom>
          <a:noFill/>
          <a:ln>
            <a:noFill/>
          </a:ln>
        </p:spPr>
        <p:txBody>
          <a:bodyPr spcFirstLastPara="1" wrap="square" lIns="91425" tIns="45700" rIns="91425" bIns="45700" anchor="t" anchorCtr="0">
            <a:normAutofit/>
          </a:bodyPr>
          <a:lstStyle/>
          <a:p>
            <a:pPr marL="0" marR="0" lvl="0" indent="0" algn="ctr" rtl="0">
              <a:spcBef>
                <a:spcPts val="0"/>
              </a:spcBef>
              <a:spcAft>
                <a:spcPts val="0"/>
              </a:spcAft>
              <a:buClr>
                <a:srgbClr val="888888"/>
              </a:buClr>
              <a:buSzPts val="900"/>
              <a:buFont typeface="Arial"/>
              <a:buNone/>
            </a:pPr>
            <a:r>
              <a:rPr lang="en-US" sz="900">
                <a:solidFill>
                  <a:srgbClr val="888888"/>
                </a:solidFill>
                <a:latin typeface="Calibri"/>
                <a:ea typeface="Calibri"/>
                <a:cs typeface="Calibri"/>
                <a:sym typeface="Calibri"/>
              </a:rPr>
              <a:t>Partnership with Alabama County Commission</a:t>
            </a:r>
            <a:endParaRPr/>
          </a:p>
        </p:txBody>
      </p:sp>
      <p:sp>
        <p:nvSpPr>
          <p:cNvPr id="687" name="Google Shape;687;p71"/>
          <p:cNvSpPr txBox="1"/>
          <p:nvPr/>
        </p:nvSpPr>
        <p:spPr>
          <a:xfrm>
            <a:off x="583979" y="1257255"/>
            <a:ext cx="1310075" cy="531885"/>
          </a:xfrm>
          <a:prstGeom prst="rect">
            <a:avLst/>
          </a:prstGeom>
          <a:noFill/>
          <a:ln>
            <a:noFill/>
          </a:ln>
        </p:spPr>
        <p:txBody>
          <a:bodyPr spcFirstLastPara="1" wrap="square" lIns="91425" tIns="45700" rIns="91425" bIns="45700" anchor="t" anchorCtr="0">
            <a:normAutofit/>
          </a:bodyPr>
          <a:lstStyle/>
          <a:p>
            <a:pPr marL="0" marR="0" lvl="0" indent="0" algn="ctr" rtl="0">
              <a:spcBef>
                <a:spcPts val="0"/>
              </a:spcBef>
              <a:spcAft>
                <a:spcPts val="0"/>
              </a:spcAft>
              <a:buClr>
                <a:srgbClr val="888888"/>
              </a:buClr>
              <a:buSzPts val="900"/>
              <a:buFont typeface="Arial"/>
              <a:buNone/>
            </a:pPr>
            <a:r>
              <a:rPr lang="en-US" sz="900">
                <a:solidFill>
                  <a:srgbClr val="888888"/>
                </a:solidFill>
                <a:latin typeface="Calibri"/>
                <a:ea typeface="Calibri"/>
                <a:cs typeface="Calibri"/>
                <a:sym typeface="Calibri"/>
              </a:rPr>
              <a:t>Partner with the Economic Development Association of Alabama</a:t>
            </a:r>
            <a:endParaRPr/>
          </a:p>
        </p:txBody>
      </p:sp>
      <p:sp>
        <p:nvSpPr>
          <p:cNvPr id="688" name="Google Shape;688;p71"/>
          <p:cNvSpPr txBox="1"/>
          <p:nvPr/>
        </p:nvSpPr>
        <p:spPr>
          <a:xfrm>
            <a:off x="1323322" y="2993905"/>
            <a:ext cx="1310075" cy="531885"/>
          </a:xfrm>
          <a:prstGeom prst="rect">
            <a:avLst/>
          </a:prstGeom>
          <a:noFill/>
          <a:ln>
            <a:noFill/>
          </a:ln>
        </p:spPr>
        <p:txBody>
          <a:bodyPr spcFirstLastPara="1" wrap="square" lIns="91425" tIns="45700" rIns="91425" bIns="45700" anchor="t" anchorCtr="0">
            <a:normAutofit/>
          </a:bodyPr>
          <a:lstStyle/>
          <a:p>
            <a:pPr marL="0" marR="0" lvl="0" indent="0" algn="ctr" rtl="0">
              <a:spcBef>
                <a:spcPts val="0"/>
              </a:spcBef>
              <a:spcAft>
                <a:spcPts val="0"/>
              </a:spcAft>
              <a:buClr>
                <a:srgbClr val="888888"/>
              </a:buClr>
              <a:buSzPts val="900"/>
              <a:buFont typeface="Arial"/>
              <a:buNone/>
            </a:pPr>
            <a:r>
              <a:rPr lang="en-US" sz="900">
                <a:solidFill>
                  <a:srgbClr val="888888"/>
                </a:solidFill>
                <a:latin typeface="Calibri"/>
                <a:ea typeface="Calibri"/>
                <a:cs typeface="Calibri"/>
                <a:sym typeface="Calibri"/>
              </a:rPr>
              <a:t>Supporting partner for Leave No Trace Outdoor Ethics</a:t>
            </a:r>
            <a:endParaRPr/>
          </a:p>
        </p:txBody>
      </p:sp>
      <p:sp>
        <p:nvSpPr>
          <p:cNvPr id="689" name="Google Shape;689;p71"/>
          <p:cNvSpPr txBox="1"/>
          <p:nvPr/>
        </p:nvSpPr>
        <p:spPr>
          <a:xfrm>
            <a:off x="3916959" y="2978474"/>
            <a:ext cx="1310075" cy="531885"/>
          </a:xfrm>
          <a:prstGeom prst="rect">
            <a:avLst/>
          </a:prstGeom>
          <a:noFill/>
          <a:ln>
            <a:noFill/>
          </a:ln>
        </p:spPr>
        <p:txBody>
          <a:bodyPr spcFirstLastPara="1" wrap="square" lIns="91425" tIns="45700" rIns="91425" bIns="45700" anchor="t" anchorCtr="0">
            <a:normAutofit/>
          </a:bodyPr>
          <a:lstStyle/>
          <a:p>
            <a:pPr marL="0" marR="0" lvl="0" indent="0" algn="ctr" rtl="0">
              <a:spcBef>
                <a:spcPts val="0"/>
              </a:spcBef>
              <a:spcAft>
                <a:spcPts val="0"/>
              </a:spcAft>
              <a:buClr>
                <a:srgbClr val="888888"/>
              </a:buClr>
              <a:buSzPts val="900"/>
              <a:buFont typeface="Arial"/>
              <a:buNone/>
            </a:pPr>
            <a:r>
              <a:rPr lang="en-US" sz="900">
                <a:solidFill>
                  <a:srgbClr val="888888"/>
                </a:solidFill>
                <a:latin typeface="Calibri"/>
                <a:ea typeface="Calibri"/>
                <a:cs typeface="Calibri"/>
                <a:sym typeface="Calibri"/>
              </a:rPr>
              <a:t>Alabama State Parks Advisory Board</a:t>
            </a:r>
            <a:endParaRPr/>
          </a:p>
        </p:txBody>
      </p:sp>
      <p:sp>
        <p:nvSpPr>
          <p:cNvPr id="690" name="Google Shape;690;p71"/>
          <p:cNvSpPr txBox="1"/>
          <p:nvPr/>
        </p:nvSpPr>
        <p:spPr>
          <a:xfrm>
            <a:off x="3916961" y="6374704"/>
            <a:ext cx="1310075" cy="531885"/>
          </a:xfrm>
          <a:prstGeom prst="rect">
            <a:avLst/>
          </a:prstGeom>
          <a:noFill/>
          <a:ln>
            <a:noFill/>
          </a:ln>
        </p:spPr>
        <p:txBody>
          <a:bodyPr spcFirstLastPara="1" wrap="square" lIns="91425" tIns="45700" rIns="91425" bIns="45700" anchor="t" anchorCtr="0">
            <a:normAutofit/>
          </a:bodyPr>
          <a:lstStyle/>
          <a:p>
            <a:pPr marL="0" marR="0" lvl="0" indent="0" algn="ctr" rtl="0">
              <a:spcBef>
                <a:spcPts val="0"/>
              </a:spcBef>
              <a:spcAft>
                <a:spcPts val="0"/>
              </a:spcAft>
              <a:buClr>
                <a:srgbClr val="888888"/>
              </a:buClr>
              <a:buSzPts val="900"/>
              <a:buFont typeface="Arial"/>
              <a:buNone/>
            </a:pPr>
            <a:r>
              <a:rPr lang="en-US" sz="900">
                <a:solidFill>
                  <a:srgbClr val="888888"/>
                </a:solidFill>
                <a:latin typeface="Calibri"/>
                <a:ea typeface="Calibri"/>
                <a:cs typeface="Calibri"/>
                <a:sym typeface="Calibri"/>
              </a:rPr>
              <a:t>Supporter of Appalachian Regional Commission</a:t>
            </a:r>
            <a:endParaRPr/>
          </a:p>
        </p:txBody>
      </p:sp>
      <p:pic>
        <p:nvPicPr>
          <p:cNvPr id="691" name="Google Shape;691;p71" descr="A logo for an event&#10;&#10;Description automatically generated"/>
          <p:cNvPicPr preferRelativeResize="0"/>
          <p:nvPr/>
        </p:nvPicPr>
        <p:blipFill rotWithShape="1">
          <a:blip r:embed="rId12">
            <a:alphaModFix/>
          </a:blip>
          <a:srcRect/>
          <a:stretch/>
        </p:blipFill>
        <p:spPr>
          <a:xfrm>
            <a:off x="6281358" y="1967257"/>
            <a:ext cx="1682648" cy="1199396"/>
          </a:xfrm>
          <a:prstGeom prst="rect">
            <a:avLst/>
          </a:prstGeom>
          <a:noFill/>
          <a:ln>
            <a:noFill/>
          </a:ln>
        </p:spPr>
      </p:pic>
      <p:sp>
        <p:nvSpPr>
          <p:cNvPr id="692" name="Google Shape;692;p71"/>
          <p:cNvSpPr txBox="1"/>
          <p:nvPr/>
        </p:nvSpPr>
        <p:spPr>
          <a:xfrm>
            <a:off x="6428461" y="3215284"/>
            <a:ext cx="1310075" cy="531885"/>
          </a:xfrm>
          <a:prstGeom prst="rect">
            <a:avLst/>
          </a:prstGeom>
          <a:noFill/>
          <a:ln>
            <a:noFill/>
          </a:ln>
        </p:spPr>
        <p:txBody>
          <a:bodyPr spcFirstLastPara="1" wrap="square" lIns="91425" tIns="45700" rIns="91425" bIns="45700" anchor="t" anchorCtr="0">
            <a:normAutofit/>
          </a:bodyPr>
          <a:lstStyle/>
          <a:p>
            <a:pPr marL="0" marR="0" lvl="0" indent="0" algn="ctr" rtl="0">
              <a:spcBef>
                <a:spcPts val="0"/>
              </a:spcBef>
              <a:spcAft>
                <a:spcPts val="0"/>
              </a:spcAft>
              <a:buClr>
                <a:srgbClr val="888888"/>
              </a:buClr>
              <a:buSzPts val="900"/>
              <a:buFont typeface="Arial"/>
              <a:buNone/>
            </a:pPr>
            <a:r>
              <a:rPr lang="en-US" sz="900">
                <a:solidFill>
                  <a:srgbClr val="888888"/>
                </a:solidFill>
                <a:latin typeface="Calibri"/>
                <a:ea typeface="Calibri"/>
                <a:cs typeface="Calibri"/>
                <a:sym typeface="Calibri"/>
              </a:rPr>
              <a:t>Instructor for Southeast Tourism Society Marketing College</a:t>
            </a:r>
            <a:endParaRPr/>
          </a:p>
        </p:txBody>
      </p:sp>
      <p:sp>
        <p:nvSpPr>
          <p:cNvPr id="693" name="Google Shape;693;p71"/>
          <p:cNvSpPr txBox="1"/>
          <p:nvPr/>
        </p:nvSpPr>
        <p:spPr>
          <a:xfrm>
            <a:off x="7421654" y="1465339"/>
            <a:ext cx="1310075" cy="531885"/>
          </a:xfrm>
          <a:prstGeom prst="rect">
            <a:avLst/>
          </a:prstGeom>
          <a:noFill/>
          <a:ln>
            <a:noFill/>
          </a:ln>
        </p:spPr>
        <p:txBody>
          <a:bodyPr spcFirstLastPara="1" wrap="square" lIns="91425" tIns="45700" rIns="91425" bIns="45700" anchor="t" anchorCtr="0">
            <a:normAutofit/>
          </a:bodyPr>
          <a:lstStyle/>
          <a:p>
            <a:pPr marL="0" marR="0" lvl="0" indent="0" algn="ctr" rtl="0">
              <a:spcBef>
                <a:spcPts val="0"/>
              </a:spcBef>
              <a:spcAft>
                <a:spcPts val="0"/>
              </a:spcAft>
              <a:buClr>
                <a:srgbClr val="888888"/>
              </a:buClr>
              <a:buSzPts val="900"/>
              <a:buFont typeface="Arial"/>
              <a:buNone/>
            </a:pPr>
            <a:r>
              <a:rPr lang="en-US" sz="900">
                <a:solidFill>
                  <a:srgbClr val="888888"/>
                </a:solidFill>
                <a:latin typeface="Calibri"/>
                <a:ea typeface="Calibri"/>
                <a:cs typeface="Calibri"/>
                <a:sym typeface="Calibri"/>
              </a:rPr>
              <a:t>Supporting partner of Tennessee Valley Stewardship Council</a:t>
            </a:r>
            <a:endParaRPr/>
          </a:p>
        </p:txBody>
      </p:sp>
      <p:sp>
        <p:nvSpPr>
          <p:cNvPr id="694" name="Google Shape;694;p71"/>
          <p:cNvSpPr txBox="1"/>
          <p:nvPr/>
        </p:nvSpPr>
        <p:spPr>
          <a:xfrm>
            <a:off x="388341" y="4650992"/>
            <a:ext cx="1310075" cy="531885"/>
          </a:xfrm>
          <a:prstGeom prst="rect">
            <a:avLst/>
          </a:prstGeom>
          <a:noFill/>
          <a:ln>
            <a:noFill/>
          </a:ln>
        </p:spPr>
        <p:txBody>
          <a:bodyPr spcFirstLastPara="1" wrap="square" lIns="91425" tIns="45700" rIns="91425" bIns="45700" anchor="t" anchorCtr="0">
            <a:normAutofit/>
          </a:bodyPr>
          <a:lstStyle/>
          <a:p>
            <a:pPr marL="0" marR="0" lvl="0" indent="0" algn="ctr" rtl="0">
              <a:spcBef>
                <a:spcPts val="0"/>
              </a:spcBef>
              <a:spcAft>
                <a:spcPts val="0"/>
              </a:spcAft>
              <a:buClr>
                <a:srgbClr val="888888"/>
              </a:buClr>
              <a:buSzPts val="900"/>
              <a:buFont typeface="Arial"/>
              <a:buNone/>
            </a:pPr>
            <a:r>
              <a:rPr lang="en-US" sz="900">
                <a:solidFill>
                  <a:srgbClr val="888888"/>
                </a:solidFill>
                <a:latin typeface="Calibri"/>
                <a:ea typeface="Calibri"/>
                <a:cs typeface="Calibri"/>
                <a:sym typeface="Calibri"/>
              </a:rPr>
              <a:t>Supporting Member of Harvest Hosts</a:t>
            </a:r>
            <a:endParaRPr/>
          </a:p>
        </p:txBody>
      </p:sp>
      <p:pic>
        <p:nvPicPr>
          <p:cNvPr id="695" name="Google Shape;695;p71" descr="A green circle with white text and a map&#10;&#10;Description automatically generated"/>
          <p:cNvPicPr preferRelativeResize="0"/>
          <p:nvPr/>
        </p:nvPicPr>
        <p:blipFill rotWithShape="1">
          <a:blip r:embed="rId13">
            <a:alphaModFix/>
          </a:blip>
          <a:srcRect/>
          <a:stretch/>
        </p:blipFill>
        <p:spPr>
          <a:xfrm>
            <a:off x="7661452" y="3683099"/>
            <a:ext cx="1332541" cy="1276786"/>
          </a:xfrm>
          <a:prstGeom prst="rect">
            <a:avLst/>
          </a:prstGeom>
          <a:noFill/>
          <a:ln>
            <a:noFill/>
          </a:ln>
        </p:spPr>
      </p:pic>
      <p:sp>
        <p:nvSpPr>
          <p:cNvPr id="696" name="Google Shape;696;p71"/>
          <p:cNvSpPr txBox="1"/>
          <p:nvPr/>
        </p:nvSpPr>
        <p:spPr>
          <a:xfrm>
            <a:off x="7661452" y="4965476"/>
            <a:ext cx="1310075" cy="531885"/>
          </a:xfrm>
          <a:prstGeom prst="rect">
            <a:avLst/>
          </a:prstGeom>
          <a:noFill/>
          <a:ln>
            <a:noFill/>
          </a:ln>
        </p:spPr>
        <p:txBody>
          <a:bodyPr spcFirstLastPara="1" wrap="square" lIns="91425" tIns="45700" rIns="91425" bIns="45700" anchor="t" anchorCtr="0">
            <a:normAutofit/>
          </a:bodyPr>
          <a:lstStyle/>
          <a:p>
            <a:pPr marL="0" marR="0" lvl="0" indent="0" algn="ctr" rtl="0">
              <a:spcBef>
                <a:spcPts val="0"/>
              </a:spcBef>
              <a:spcAft>
                <a:spcPts val="0"/>
              </a:spcAft>
              <a:buClr>
                <a:srgbClr val="888888"/>
              </a:buClr>
              <a:buSzPts val="900"/>
              <a:buFont typeface="Arial"/>
              <a:buNone/>
            </a:pPr>
            <a:r>
              <a:rPr lang="en-US" sz="900">
                <a:solidFill>
                  <a:srgbClr val="888888"/>
                </a:solidFill>
                <a:latin typeface="Calibri"/>
                <a:ea typeface="Calibri"/>
                <a:cs typeface="Calibri"/>
                <a:sym typeface="Calibri"/>
              </a:rPr>
              <a:t>Platinum partner with Alabama League of Municipalities</a:t>
            </a:r>
            <a:endParaRPr/>
          </a:p>
        </p:txBody>
      </p:sp>
      <p:pic>
        <p:nvPicPr>
          <p:cNvPr id="697" name="Google Shape;697;p71" descr="A close-up of a logo&#10;&#10;Description automatically generated"/>
          <p:cNvPicPr preferRelativeResize="0"/>
          <p:nvPr/>
        </p:nvPicPr>
        <p:blipFill rotWithShape="1">
          <a:blip r:embed="rId14">
            <a:alphaModFix/>
          </a:blip>
          <a:srcRect/>
          <a:stretch/>
        </p:blipFill>
        <p:spPr>
          <a:xfrm>
            <a:off x="2089070" y="3710137"/>
            <a:ext cx="2239998" cy="717863"/>
          </a:xfrm>
          <a:prstGeom prst="rect">
            <a:avLst/>
          </a:prstGeom>
          <a:noFill/>
          <a:ln>
            <a:noFill/>
          </a:ln>
        </p:spPr>
      </p:pic>
      <p:sp>
        <p:nvSpPr>
          <p:cNvPr id="698" name="Google Shape;698;p71"/>
          <p:cNvSpPr txBox="1"/>
          <p:nvPr/>
        </p:nvSpPr>
        <p:spPr>
          <a:xfrm>
            <a:off x="2554031" y="4428000"/>
            <a:ext cx="1310075" cy="531885"/>
          </a:xfrm>
          <a:prstGeom prst="rect">
            <a:avLst/>
          </a:prstGeom>
          <a:noFill/>
          <a:ln>
            <a:noFill/>
          </a:ln>
        </p:spPr>
        <p:txBody>
          <a:bodyPr spcFirstLastPara="1" wrap="square" lIns="91425" tIns="45700" rIns="91425" bIns="45700" anchor="t" anchorCtr="0">
            <a:normAutofit/>
          </a:bodyPr>
          <a:lstStyle/>
          <a:p>
            <a:pPr marL="0" marR="0" lvl="0" indent="0" algn="ctr" rtl="0">
              <a:spcBef>
                <a:spcPts val="0"/>
              </a:spcBef>
              <a:spcAft>
                <a:spcPts val="0"/>
              </a:spcAft>
              <a:buClr>
                <a:srgbClr val="888888"/>
              </a:buClr>
              <a:buSzPts val="900"/>
              <a:buFont typeface="Arial"/>
              <a:buNone/>
            </a:pPr>
            <a:r>
              <a:rPr lang="en-US" sz="900">
                <a:solidFill>
                  <a:srgbClr val="888888"/>
                </a:solidFill>
                <a:latin typeface="Calibri"/>
                <a:ea typeface="Calibri"/>
                <a:cs typeface="Calibri"/>
                <a:sym typeface="Calibri"/>
              </a:rPr>
              <a:t>Supporters of U.S. Travel Association</a:t>
            </a:r>
            <a:endParaRPr/>
          </a:p>
        </p:txBody>
      </p:sp>
      <p:pic>
        <p:nvPicPr>
          <p:cNvPr id="699" name="Google Shape;699;p71" descr="A white outline of a state with trees in the background&#10;&#10;Description automatically generated"/>
          <p:cNvPicPr preferRelativeResize="0"/>
          <p:nvPr/>
        </p:nvPicPr>
        <p:blipFill rotWithShape="1">
          <a:blip r:embed="rId15">
            <a:alphaModFix/>
          </a:blip>
          <a:srcRect/>
          <a:stretch/>
        </p:blipFill>
        <p:spPr>
          <a:xfrm>
            <a:off x="6528181" y="5186644"/>
            <a:ext cx="1196793" cy="1191827"/>
          </a:xfrm>
          <a:prstGeom prst="rect">
            <a:avLst/>
          </a:prstGeom>
          <a:noFill/>
          <a:ln>
            <a:noFill/>
          </a:ln>
        </p:spPr>
      </p:pic>
      <p:sp>
        <p:nvSpPr>
          <p:cNvPr id="700" name="Google Shape;700;p71"/>
          <p:cNvSpPr txBox="1"/>
          <p:nvPr/>
        </p:nvSpPr>
        <p:spPr>
          <a:xfrm>
            <a:off x="6467645" y="6400448"/>
            <a:ext cx="1310075" cy="531885"/>
          </a:xfrm>
          <a:prstGeom prst="rect">
            <a:avLst/>
          </a:prstGeom>
          <a:noFill/>
          <a:ln>
            <a:noFill/>
          </a:ln>
        </p:spPr>
        <p:txBody>
          <a:bodyPr spcFirstLastPara="1" wrap="square" lIns="91425" tIns="45700" rIns="91425" bIns="45700" anchor="t" anchorCtr="0">
            <a:normAutofit/>
          </a:bodyPr>
          <a:lstStyle/>
          <a:p>
            <a:pPr marL="0" marR="0" lvl="0" indent="0" algn="ctr" rtl="0">
              <a:spcBef>
                <a:spcPts val="0"/>
              </a:spcBef>
              <a:spcAft>
                <a:spcPts val="0"/>
              </a:spcAft>
              <a:buClr>
                <a:srgbClr val="888888"/>
              </a:buClr>
              <a:buSzPts val="900"/>
              <a:buFont typeface="Arial"/>
              <a:buNone/>
            </a:pPr>
            <a:r>
              <a:rPr lang="en-US" sz="900">
                <a:solidFill>
                  <a:srgbClr val="888888"/>
                </a:solidFill>
                <a:latin typeface="Calibri"/>
                <a:ea typeface="Calibri"/>
                <a:cs typeface="Calibri"/>
                <a:sym typeface="Calibri"/>
              </a:rPr>
              <a:t>Supporter of Tennessee RiverLine</a:t>
            </a:r>
            <a:endParaRPr sz="900">
              <a:solidFill>
                <a:srgbClr val="888888"/>
              </a:solidFill>
              <a:latin typeface="Calibri"/>
              <a:ea typeface="Calibri"/>
              <a:cs typeface="Calibri"/>
              <a:sym typeface="Calibri"/>
            </a:endParaRPr>
          </a:p>
        </p:txBody>
      </p:sp>
      <p:pic>
        <p:nvPicPr>
          <p:cNvPr id="701" name="Google Shape;701;p71" descr="A blue and white logo with red text&#10;&#10;Description automatically generated"/>
          <p:cNvPicPr preferRelativeResize="0"/>
          <p:nvPr/>
        </p:nvPicPr>
        <p:blipFill rotWithShape="1">
          <a:blip r:embed="rId16">
            <a:alphaModFix/>
          </a:blip>
          <a:srcRect/>
          <a:stretch/>
        </p:blipFill>
        <p:spPr>
          <a:xfrm>
            <a:off x="4481386" y="3769146"/>
            <a:ext cx="2747414" cy="526246"/>
          </a:xfrm>
          <a:prstGeom prst="rect">
            <a:avLst/>
          </a:prstGeom>
          <a:noFill/>
          <a:ln>
            <a:noFill/>
          </a:ln>
        </p:spPr>
      </p:pic>
      <p:sp>
        <p:nvSpPr>
          <p:cNvPr id="702" name="Google Shape;702;p71"/>
          <p:cNvSpPr txBox="1"/>
          <p:nvPr/>
        </p:nvSpPr>
        <p:spPr>
          <a:xfrm>
            <a:off x="5274416" y="4317369"/>
            <a:ext cx="1310075" cy="531885"/>
          </a:xfrm>
          <a:prstGeom prst="rect">
            <a:avLst/>
          </a:prstGeom>
          <a:noFill/>
          <a:ln>
            <a:noFill/>
          </a:ln>
        </p:spPr>
        <p:txBody>
          <a:bodyPr spcFirstLastPara="1" wrap="square" lIns="91425" tIns="45700" rIns="91425" bIns="45700" anchor="t" anchorCtr="0">
            <a:normAutofit/>
          </a:bodyPr>
          <a:lstStyle/>
          <a:p>
            <a:pPr marL="0" marR="0" lvl="0" indent="0" algn="ctr" rtl="0">
              <a:spcBef>
                <a:spcPts val="0"/>
              </a:spcBef>
              <a:spcAft>
                <a:spcPts val="0"/>
              </a:spcAft>
              <a:buClr>
                <a:srgbClr val="888888"/>
              </a:buClr>
              <a:buSzPts val="900"/>
              <a:buFont typeface="Arial"/>
              <a:buNone/>
            </a:pPr>
            <a:r>
              <a:rPr lang="en-US" sz="900">
                <a:solidFill>
                  <a:srgbClr val="888888"/>
                </a:solidFill>
                <a:latin typeface="Calibri"/>
                <a:ea typeface="Calibri"/>
                <a:cs typeface="Calibri"/>
                <a:sym typeface="Calibri"/>
              </a:rPr>
              <a:t>Supporter of Chamber of Commerce Association of Alabama</a:t>
            </a:r>
            <a:endParaRPr/>
          </a:p>
        </p:txBody>
      </p:sp>
    </p:spTree>
  </p:cSld>
  <p:clrMapOvr>
    <a:masterClrMapping/>
  </p:clrMapOvr>
  <p:transition spd="slow">
    <p:push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18"/>
          <p:cNvSpPr/>
          <p:nvPr/>
        </p:nvSpPr>
        <p:spPr>
          <a:xfrm>
            <a:off x="0" y="0"/>
            <a:ext cx="9143244" cy="609600"/>
          </a:xfrm>
          <a:prstGeom prst="rect">
            <a:avLst/>
          </a:prstGeom>
          <a:solidFill>
            <a:schemeClr val="accent2"/>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4" name="Google Shape;134;p18"/>
          <p:cNvSpPr/>
          <p:nvPr/>
        </p:nvSpPr>
        <p:spPr>
          <a:xfrm>
            <a:off x="0" y="6520883"/>
            <a:ext cx="9143244" cy="336550"/>
          </a:xfrm>
          <a:prstGeom prst="rect">
            <a:avLst/>
          </a:prstGeom>
          <a:solidFill>
            <a:srgbClr val="0C0C0C"/>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5" name="Google Shape;135;p18"/>
          <p:cNvSpPr txBox="1"/>
          <p:nvPr/>
        </p:nvSpPr>
        <p:spPr>
          <a:xfrm>
            <a:off x="800" y="6491950"/>
            <a:ext cx="91431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ALABAMA MOUNTAIN LAKES TOURIST ASSOCIATION</a:t>
            </a:r>
            <a:endParaRPr/>
          </a:p>
        </p:txBody>
      </p:sp>
      <p:sp>
        <p:nvSpPr>
          <p:cNvPr id="136" name="Google Shape;136;p18"/>
          <p:cNvSpPr txBox="1"/>
          <p:nvPr/>
        </p:nvSpPr>
        <p:spPr>
          <a:xfrm>
            <a:off x="463550" y="67136"/>
            <a:ext cx="8229600" cy="53611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600"/>
              <a:buFont typeface="Calibri"/>
              <a:buNone/>
            </a:pPr>
            <a:r>
              <a:rPr lang="en-US" sz="3600" b="1" i="0" u="none" strike="noStrike" cap="none">
                <a:solidFill>
                  <a:schemeClr val="lt1"/>
                </a:solidFill>
                <a:latin typeface="Calibri"/>
                <a:ea typeface="Calibri"/>
                <a:cs typeface="Calibri"/>
                <a:sym typeface="Calibri"/>
              </a:rPr>
              <a:t>ECONOMIC IMPACT</a:t>
            </a:r>
            <a:endParaRPr/>
          </a:p>
        </p:txBody>
      </p:sp>
      <p:pic>
        <p:nvPicPr>
          <p:cNvPr id="137" name="Google Shape;137;p18"/>
          <p:cNvPicPr preferRelativeResize="0"/>
          <p:nvPr/>
        </p:nvPicPr>
        <p:blipFill rotWithShape="1">
          <a:blip r:embed="rId3">
            <a:alphaModFix/>
          </a:blip>
          <a:srcRect/>
          <a:stretch/>
        </p:blipFill>
        <p:spPr>
          <a:xfrm>
            <a:off x="146177" y="1569555"/>
            <a:ext cx="2839855" cy="3675107"/>
          </a:xfrm>
          <a:prstGeom prst="rect">
            <a:avLst/>
          </a:prstGeom>
          <a:noFill/>
          <a:ln>
            <a:noFill/>
          </a:ln>
        </p:spPr>
      </p:pic>
      <p:pic>
        <p:nvPicPr>
          <p:cNvPr id="138" name="Google Shape;138;p18"/>
          <p:cNvPicPr preferRelativeResize="0"/>
          <p:nvPr/>
        </p:nvPicPr>
        <p:blipFill rotWithShape="1">
          <a:blip r:embed="rId4">
            <a:alphaModFix/>
          </a:blip>
          <a:srcRect/>
          <a:stretch/>
        </p:blipFill>
        <p:spPr>
          <a:xfrm>
            <a:off x="3144982" y="1576380"/>
            <a:ext cx="2839855" cy="3686829"/>
          </a:xfrm>
          <a:prstGeom prst="rect">
            <a:avLst/>
          </a:prstGeom>
          <a:noFill/>
          <a:ln>
            <a:noFill/>
          </a:ln>
        </p:spPr>
      </p:pic>
      <p:pic>
        <p:nvPicPr>
          <p:cNvPr id="139" name="Google Shape;139;p18"/>
          <p:cNvPicPr preferRelativeResize="0"/>
          <p:nvPr/>
        </p:nvPicPr>
        <p:blipFill rotWithShape="1">
          <a:blip r:embed="rId5">
            <a:alphaModFix/>
          </a:blip>
          <a:srcRect/>
          <a:stretch/>
        </p:blipFill>
        <p:spPr>
          <a:xfrm>
            <a:off x="6143787" y="1583280"/>
            <a:ext cx="2822133" cy="3673027"/>
          </a:xfrm>
          <a:prstGeom prst="rect">
            <a:avLst/>
          </a:prstGeom>
          <a:noFill/>
          <a:ln>
            <a:noFill/>
          </a:ln>
        </p:spPr>
      </p:pic>
    </p:spTree>
  </p:cSld>
  <p:clrMapOvr>
    <a:masterClrMapping/>
  </p:clrMapOvr>
  <p:transition spd="slow">
    <p:push dir="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p72"/>
          <p:cNvSpPr/>
          <p:nvPr/>
        </p:nvSpPr>
        <p:spPr>
          <a:xfrm>
            <a:off x="0" y="6520883"/>
            <a:ext cx="9143244" cy="336550"/>
          </a:xfrm>
          <a:prstGeom prst="rect">
            <a:avLst/>
          </a:prstGeom>
          <a:solidFill>
            <a:srgbClr val="0C0C0C"/>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08" name="Google Shape;708;p72"/>
          <p:cNvSpPr txBox="1"/>
          <p:nvPr/>
        </p:nvSpPr>
        <p:spPr>
          <a:xfrm>
            <a:off x="1219200" y="6498292"/>
            <a:ext cx="669925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ALABAMA MOUNTAIN LAKES TOURIST ASSOCIATION</a:t>
            </a:r>
            <a:endParaRPr/>
          </a:p>
        </p:txBody>
      </p:sp>
      <p:pic>
        <p:nvPicPr>
          <p:cNvPr id="709" name="Google Shape;709;p72"/>
          <p:cNvPicPr preferRelativeResize="0"/>
          <p:nvPr/>
        </p:nvPicPr>
        <p:blipFill rotWithShape="1">
          <a:blip r:embed="rId3">
            <a:alphaModFix/>
          </a:blip>
          <a:srcRect/>
          <a:stretch/>
        </p:blipFill>
        <p:spPr>
          <a:xfrm>
            <a:off x="2600832" y="233712"/>
            <a:ext cx="3705991" cy="1361721"/>
          </a:xfrm>
          <a:prstGeom prst="rect">
            <a:avLst/>
          </a:prstGeom>
          <a:noFill/>
          <a:ln>
            <a:noFill/>
          </a:ln>
        </p:spPr>
      </p:pic>
      <p:sp>
        <p:nvSpPr>
          <p:cNvPr id="710" name="Google Shape;710;p72"/>
          <p:cNvSpPr txBox="1"/>
          <p:nvPr/>
        </p:nvSpPr>
        <p:spPr>
          <a:xfrm>
            <a:off x="417238" y="4912504"/>
            <a:ext cx="8303172" cy="129266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366092"/>
                </a:solidFill>
                <a:latin typeface="Calibri"/>
                <a:ea typeface="Calibri"/>
                <a:cs typeface="Calibri"/>
                <a:sym typeface="Calibri"/>
              </a:rPr>
              <a:t>GUEST PRESENTER</a:t>
            </a:r>
            <a:endParaRPr sz="2400" b="1">
              <a:solidFill>
                <a:schemeClr val="dk1"/>
              </a:solidFill>
              <a:latin typeface="Calibri"/>
              <a:ea typeface="Calibri"/>
              <a:cs typeface="Calibri"/>
              <a:sym typeface="Calibri"/>
            </a:endParaRPr>
          </a:p>
          <a:p>
            <a:pPr marL="0" marR="0" lvl="0" indent="0" algn="ctr" rtl="0">
              <a:spcBef>
                <a:spcPts val="0"/>
              </a:spcBef>
              <a:spcAft>
                <a:spcPts val="0"/>
              </a:spcAft>
              <a:buNone/>
            </a:pPr>
            <a:r>
              <a:rPr lang="en-US" sz="1800" b="1">
                <a:solidFill>
                  <a:schemeClr val="dk1"/>
                </a:solidFill>
                <a:latin typeface="Calibri"/>
                <a:ea typeface="Calibri"/>
                <a:cs typeface="Calibri"/>
                <a:sym typeface="Calibri"/>
              </a:rPr>
              <a:t>David Thornell, CEcD Emeritus, EDFP, IOM, SEDC HLM</a:t>
            </a:r>
            <a:endParaRPr sz="18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n-US" sz="1800" b="1">
                <a:solidFill>
                  <a:schemeClr val="dk1"/>
                </a:solidFill>
                <a:latin typeface="Calibri"/>
                <a:ea typeface="Calibri"/>
                <a:cs typeface="Calibri"/>
                <a:sym typeface="Calibri"/>
              </a:rPr>
              <a:t>Founder, Small Town Solutions Consulting</a:t>
            </a:r>
            <a:endParaRPr sz="18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n-US" sz="1800" b="1">
                <a:solidFill>
                  <a:schemeClr val="dk1"/>
                </a:solidFill>
                <a:latin typeface="Calibri"/>
                <a:ea typeface="Calibri"/>
                <a:cs typeface="Calibri"/>
                <a:sym typeface="Calibri"/>
              </a:rPr>
              <a:t>Author, Small Town Solutions</a:t>
            </a:r>
            <a:endParaRPr sz="1800">
              <a:solidFill>
                <a:schemeClr val="dk1"/>
              </a:solidFill>
              <a:latin typeface="Times New Roman"/>
              <a:ea typeface="Times New Roman"/>
              <a:cs typeface="Times New Roman"/>
              <a:sym typeface="Times New Roman"/>
            </a:endParaRPr>
          </a:p>
        </p:txBody>
      </p:sp>
      <p:pic>
        <p:nvPicPr>
          <p:cNvPr id="711" name="Google Shape;711;p72"/>
          <p:cNvPicPr preferRelativeResize="0"/>
          <p:nvPr/>
        </p:nvPicPr>
        <p:blipFill rotWithShape="1">
          <a:blip r:embed="rId4">
            <a:alphaModFix/>
          </a:blip>
          <a:srcRect/>
          <a:stretch/>
        </p:blipFill>
        <p:spPr>
          <a:xfrm>
            <a:off x="3280783" y="1741101"/>
            <a:ext cx="2346088" cy="3025734"/>
          </a:xfrm>
          <a:prstGeom prst="rect">
            <a:avLst/>
          </a:prstGeom>
          <a:noFill/>
          <a:ln>
            <a:noFill/>
          </a:ln>
        </p:spPr>
      </p:pic>
      <p:pic>
        <p:nvPicPr>
          <p:cNvPr id="712" name="Google Shape;712;p72"/>
          <p:cNvPicPr preferRelativeResize="0"/>
          <p:nvPr/>
        </p:nvPicPr>
        <p:blipFill rotWithShape="1">
          <a:blip r:embed="rId5">
            <a:alphaModFix/>
          </a:blip>
          <a:srcRect/>
          <a:stretch/>
        </p:blipFill>
        <p:spPr>
          <a:xfrm rot="1030402">
            <a:off x="5417316" y="3126730"/>
            <a:ext cx="1210786" cy="1817998"/>
          </a:xfrm>
          <a:prstGeom prst="rect">
            <a:avLst/>
          </a:prstGeom>
          <a:noFill/>
          <a:ln>
            <a:noFill/>
          </a:ln>
        </p:spPr>
      </p:pic>
    </p:spTree>
  </p:cSld>
  <p:clrMapOvr>
    <a:masterClrMapping/>
  </p:clrMapOvr>
  <p:transition spd="slow">
    <p:push dir="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p73"/>
          <p:cNvSpPr/>
          <p:nvPr/>
        </p:nvSpPr>
        <p:spPr>
          <a:xfrm>
            <a:off x="0" y="6520883"/>
            <a:ext cx="9143244" cy="336550"/>
          </a:xfrm>
          <a:prstGeom prst="rect">
            <a:avLst/>
          </a:prstGeom>
          <a:solidFill>
            <a:srgbClr val="0C0C0C"/>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19" name="Google Shape;719;p73"/>
          <p:cNvSpPr txBox="1"/>
          <p:nvPr/>
        </p:nvSpPr>
        <p:spPr>
          <a:xfrm>
            <a:off x="1219200" y="6498292"/>
            <a:ext cx="669925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ALABAMA MOUNTAIN LAKES TOURIST ASSOCIATION</a:t>
            </a:r>
            <a:endParaRPr/>
          </a:p>
        </p:txBody>
      </p:sp>
      <p:sp>
        <p:nvSpPr>
          <p:cNvPr id="720" name="Google Shape;720;p73"/>
          <p:cNvSpPr txBox="1"/>
          <p:nvPr/>
        </p:nvSpPr>
        <p:spPr>
          <a:xfrm>
            <a:off x="122949" y="2394459"/>
            <a:ext cx="8891751" cy="122242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366092"/>
              </a:buClr>
              <a:buSzPts val="2800"/>
              <a:buFont typeface="Calibri"/>
              <a:buNone/>
            </a:pPr>
            <a:r>
              <a:rPr lang="en-US" sz="2800" b="1" dirty="0">
                <a:solidFill>
                  <a:srgbClr val="366092"/>
                </a:solidFill>
                <a:latin typeface="Calibri"/>
                <a:ea typeface="Calibri"/>
                <a:cs typeface="Calibri"/>
                <a:sym typeface="Calibri"/>
              </a:rPr>
              <a:t>3rd QUARTER 2023-2024</a:t>
            </a:r>
            <a:endParaRPr dirty="0"/>
          </a:p>
          <a:p>
            <a:pPr marL="0" marR="0" lvl="0" indent="0" algn="ctr" rtl="0">
              <a:spcBef>
                <a:spcPts val="0"/>
              </a:spcBef>
              <a:spcAft>
                <a:spcPts val="0"/>
              </a:spcAft>
              <a:buClr>
                <a:srgbClr val="366092"/>
              </a:buClr>
              <a:buSzPts val="2800"/>
              <a:buFont typeface="Calibri"/>
              <a:buNone/>
            </a:pPr>
            <a:r>
              <a:rPr lang="en-US" sz="2800" b="1" dirty="0">
                <a:solidFill>
                  <a:srgbClr val="366092"/>
                </a:solidFill>
                <a:latin typeface="Calibri"/>
                <a:ea typeface="Calibri"/>
                <a:cs typeface="Calibri"/>
                <a:sym typeface="Calibri"/>
              </a:rPr>
              <a:t>PRESIDENT’S REPORT TO THE AMLA BOARD OF DIRECTORS</a:t>
            </a:r>
            <a:endParaRPr dirty="0"/>
          </a:p>
          <a:p>
            <a:pPr marL="0" marR="0" lvl="0" indent="0" algn="ctr" rtl="0">
              <a:spcBef>
                <a:spcPts val="0"/>
              </a:spcBef>
              <a:spcAft>
                <a:spcPts val="0"/>
              </a:spcAft>
              <a:buClr>
                <a:srgbClr val="366092"/>
              </a:buClr>
              <a:buSzPts val="2800"/>
              <a:buFont typeface="Calibri"/>
              <a:buNone/>
            </a:pPr>
            <a:r>
              <a:rPr lang="en-US" sz="2800" b="1" dirty="0">
                <a:solidFill>
                  <a:srgbClr val="366092"/>
                </a:solidFill>
                <a:latin typeface="Calibri"/>
                <a:ea typeface="Calibri"/>
                <a:cs typeface="Calibri"/>
                <a:sym typeface="Calibri"/>
              </a:rPr>
              <a:t>Thank you for attending.</a:t>
            </a:r>
            <a:endParaRPr sz="1800" b="1" dirty="0">
              <a:solidFill>
                <a:srgbClr val="366092"/>
              </a:solidFill>
              <a:latin typeface="Calibri"/>
              <a:ea typeface="Calibri"/>
              <a:cs typeface="Calibri"/>
              <a:sym typeface="Calibri"/>
            </a:endParaRPr>
          </a:p>
        </p:txBody>
      </p:sp>
      <p:pic>
        <p:nvPicPr>
          <p:cNvPr id="721" name="Google Shape;721;p73"/>
          <p:cNvPicPr preferRelativeResize="0"/>
          <p:nvPr/>
        </p:nvPicPr>
        <p:blipFill rotWithShape="1">
          <a:blip r:embed="rId3">
            <a:alphaModFix/>
          </a:blip>
          <a:srcRect/>
          <a:stretch/>
        </p:blipFill>
        <p:spPr>
          <a:xfrm>
            <a:off x="3115223" y="156831"/>
            <a:ext cx="3075370" cy="1130007"/>
          </a:xfrm>
          <a:prstGeom prst="rect">
            <a:avLst/>
          </a:prstGeom>
          <a:noFill/>
          <a:ln>
            <a:noFill/>
          </a:ln>
        </p:spPr>
      </p:pic>
    </p:spTree>
  </p:cSld>
  <p:clrMapOvr>
    <a:masterClrMapping/>
  </p:clrMapOvr>
  <p:transition spd="slow">
    <p:push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19"/>
          <p:cNvSpPr/>
          <p:nvPr/>
        </p:nvSpPr>
        <p:spPr>
          <a:xfrm>
            <a:off x="0" y="0"/>
            <a:ext cx="9143244" cy="609600"/>
          </a:xfrm>
          <a:prstGeom prst="rect">
            <a:avLst/>
          </a:prstGeom>
          <a:solidFill>
            <a:srgbClr val="366092"/>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5" name="Google Shape;145;p19"/>
          <p:cNvSpPr/>
          <p:nvPr/>
        </p:nvSpPr>
        <p:spPr>
          <a:xfrm>
            <a:off x="0" y="6520883"/>
            <a:ext cx="9143244" cy="336550"/>
          </a:xfrm>
          <a:prstGeom prst="rect">
            <a:avLst/>
          </a:prstGeom>
          <a:solidFill>
            <a:srgbClr val="0C0C0C"/>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6" name="Google Shape;146;p19"/>
          <p:cNvSpPr txBox="1"/>
          <p:nvPr/>
        </p:nvSpPr>
        <p:spPr>
          <a:xfrm>
            <a:off x="0" y="6491950"/>
            <a:ext cx="91431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ALABAMA MOUNTAIN LAKES TOURIST ASSOCIATION</a:t>
            </a:r>
            <a:endParaRPr/>
          </a:p>
        </p:txBody>
      </p:sp>
      <p:sp>
        <p:nvSpPr>
          <p:cNvPr id="147" name="Google Shape;147;p19"/>
          <p:cNvSpPr txBox="1"/>
          <p:nvPr/>
        </p:nvSpPr>
        <p:spPr>
          <a:xfrm>
            <a:off x="463550" y="67136"/>
            <a:ext cx="8229600" cy="53611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600"/>
              <a:buFont typeface="Calibri"/>
              <a:buNone/>
            </a:pPr>
            <a:r>
              <a:rPr lang="en-US" sz="3600" b="1" i="0" u="none" strike="noStrike" cap="none">
                <a:solidFill>
                  <a:schemeClr val="lt1"/>
                </a:solidFill>
                <a:latin typeface="Calibri"/>
                <a:ea typeface="Calibri"/>
                <a:cs typeface="Calibri"/>
                <a:sym typeface="Calibri"/>
              </a:rPr>
              <a:t>PRINT AND INTERNET ADVERTISING</a:t>
            </a:r>
            <a:endParaRPr/>
          </a:p>
        </p:txBody>
      </p:sp>
      <p:sp>
        <p:nvSpPr>
          <p:cNvPr id="148" name="Google Shape;148;p19"/>
          <p:cNvSpPr txBox="1"/>
          <p:nvPr/>
        </p:nvSpPr>
        <p:spPr>
          <a:xfrm>
            <a:off x="1" y="1740550"/>
            <a:ext cx="3832500" cy="585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212121"/>
                </a:solidFill>
              </a:rPr>
              <a:t>Digitals Ads through Compass Marketing</a:t>
            </a:r>
            <a:endParaRPr sz="1600" b="1" i="0" u="none" strike="noStrike" cap="none">
              <a:solidFill>
                <a:schemeClr val="dk1"/>
              </a:solidFill>
              <a:latin typeface="Calibri"/>
              <a:ea typeface="Calibri"/>
              <a:cs typeface="Calibri"/>
              <a:sym typeface="Calibri"/>
            </a:endParaRPr>
          </a:p>
        </p:txBody>
      </p:sp>
      <p:pic>
        <p:nvPicPr>
          <p:cNvPr id="149" name="Google Shape;149;p19"/>
          <p:cNvPicPr preferRelativeResize="0"/>
          <p:nvPr/>
        </p:nvPicPr>
        <p:blipFill>
          <a:blip r:embed="rId3">
            <a:alphaModFix/>
          </a:blip>
          <a:stretch>
            <a:fillRect/>
          </a:stretch>
        </p:blipFill>
        <p:spPr>
          <a:xfrm>
            <a:off x="141250" y="3574925"/>
            <a:ext cx="6112451" cy="2917025"/>
          </a:xfrm>
          <a:prstGeom prst="rect">
            <a:avLst/>
          </a:prstGeom>
          <a:noFill/>
          <a:ln>
            <a:noFill/>
          </a:ln>
        </p:spPr>
      </p:pic>
      <p:pic>
        <p:nvPicPr>
          <p:cNvPr id="150" name="Google Shape;150;p19"/>
          <p:cNvPicPr preferRelativeResize="0"/>
          <p:nvPr/>
        </p:nvPicPr>
        <p:blipFill>
          <a:blip r:embed="rId4">
            <a:alphaModFix/>
          </a:blip>
          <a:stretch>
            <a:fillRect/>
          </a:stretch>
        </p:blipFill>
        <p:spPr>
          <a:xfrm>
            <a:off x="3643000" y="688099"/>
            <a:ext cx="5500099" cy="2983625"/>
          </a:xfrm>
          <a:prstGeom prst="rect">
            <a:avLst/>
          </a:prstGeom>
          <a:noFill/>
          <a:ln>
            <a:noFill/>
          </a:ln>
        </p:spPr>
      </p:pic>
    </p:spTree>
  </p:cSld>
  <p:clrMapOvr>
    <a:masterClrMapping/>
  </p:clrMapOvr>
  <p:transition spd="slow">
    <p:push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0"/>
          <p:cNvSpPr/>
          <p:nvPr/>
        </p:nvSpPr>
        <p:spPr>
          <a:xfrm>
            <a:off x="0" y="0"/>
            <a:ext cx="9143100" cy="609600"/>
          </a:xfrm>
          <a:prstGeom prst="rect">
            <a:avLst/>
          </a:prstGeom>
          <a:solidFill>
            <a:srgbClr val="366092"/>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6" name="Google Shape;156;p20"/>
          <p:cNvSpPr/>
          <p:nvPr/>
        </p:nvSpPr>
        <p:spPr>
          <a:xfrm>
            <a:off x="0" y="6520883"/>
            <a:ext cx="9143100" cy="336600"/>
          </a:xfrm>
          <a:prstGeom prst="rect">
            <a:avLst/>
          </a:prstGeom>
          <a:solidFill>
            <a:srgbClr val="0C0C0C"/>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7" name="Google Shape;157;p20"/>
          <p:cNvSpPr txBox="1"/>
          <p:nvPr/>
        </p:nvSpPr>
        <p:spPr>
          <a:xfrm>
            <a:off x="0" y="6491950"/>
            <a:ext cx="91431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ALABAMA MOUNTAIN LAKES TOURIST ASSOCIATION</a:t>
            </a:r>
            <a:endParaRPr/>
          </a:p>
        </p:txBody>
      </p:sp>
      <p:sp>
        <p:nvSpPr>
          <p:cNvPr id="158" name="Google Shape;158;p20"/>
          <p:cNvSpPr txBox="1"/>
          <p:nvPr/>
        </p:nvSpPr>
        <p:spPr>
          <a:xfrm>
            <a:off x="463550" y="67136"/>
            <a:ext cx="8229600" cy="5361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600"/>
              <a:buFont typeface="Calibri"/>
              <a:buNone/>
            </a:pPr>
            <a:r>
              <a:rPr lang="en-US" sz="3600" b="1" i="0" u="none" strike="noStrike" cap="none">
                <a:solidFill>
                  <a:schemeClr val="lt1"/>
                </a:solidFill>
                <a:latin typeface="Calibri"/>
                <a:ea typeface="Calibri"/>
                <a:cs typeface="Calibri"/>
                <a:sym typeface="Calibri"/>
              </a:rPr>
              <a:t>PRINT AND INTERNET ADVERTISING</a:t>
            </a:r>
            <a:endParaRPr/>
          </a:p>
        </p:txBody>
      </p:sp>
      <p:sp>
        <p:nvSpPr>
          <p:cNvPr id="159" name="Google Shape;159;p20"/>
          <p:cNvSpPr txBox="1"/>
          <p:nvPr/>
        </p:nvSpPr>
        <p:spPr>
          <a:xfrm>
            <a:off x="-46" y="5996850"/>
            <a:ext cx="9143100" cy="338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212121"/>
                </a:solidFill>
              </a:rPr>
              <a:t>Digitals Ads through Compass Marketing</a:t>
            </a:r>
            <a:endParaRPr sz="1600" b="1" i="0" u="none" strike="noStrike" cap="none">
              <a:solidFill>
                <a:schemeClr val="dk1"/>
              </a:solidFill>
              <a:latin typeface="Calibri"/>
              <a:ea typeface="Calibri"/>
              <a:cs typeface="Calibri"/>
              <a:sym typeface="Calibri"/>
            </a:endParaRPr>
          </a:p>
        </p:txBody>
      </p:sp>
      <p:pic>
        <p:nvPicPr>
          <p:cNvPr id="160" name="Google Shape;160;p20"/>
          <p:cNvPicPr preferRelativeResize="0"/>
          <p:nvPr/>
        </p:nvPicPr>
        <p:blipFill>
          <a:blip r:embed="rId3">
            <a:alphaModFix/>
          </a:blip>
          <a:stretch>
            <a:fillRect/>
          </a:stretch>
        </p:blipFill>
        <p:spPr>
          <a:xfrm>
            <a:off x="235595" y="1101425"/>
            <a:ext cx="8671816" cy="4655151"/>
          </a:xfrm>
          <a:prstGeom prst="rect">
            <a:avLst/>
          </a:prstGeom>
          <a:noFill/>
          <a:ln>
            <a:noFill/>
          </a:ln>
        </p:spPr>
      </p:pic>
    </p:spTree>
  </p:cSld>
  <p:clrMapOvr>
    <a:masterClrMapping/>
  </p:clrMapOvr>
  <p:transition spd="slow">
    <p:push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1"/>
          <p:cNvSpPr/>
          <p:nvPr/>
        </p:nvSpPr>
        <p:spPr>
          <a:xfrm>
            <a:off x="0" y="0"/>
            <a:ext cx="9143244" cy="609600"/>
          </a:xfrm>
          <a:prstGeom prst="rect">
            <a:avLst/>
          </a:prstGeom>
          <a:solidFill>
            <a:srgbClr val="366092"/>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6" name="Google Shape;166;p21"/>
          <p:cNvSpPr/>
          <p:nvPr/>
        </p:nvSpPr>
        <p:spPr>
          <a:xfrm>
            <a:off x="0" y="6520883"/>
            <a:ext cx="9143244" cy="336550"/>
          </a:xfrm>
          <a:prstGeom prst="rect">
            <a:avLst/>
          </a:prstGeom>
          <a:solidFill>
            <a:srgbClr val="0C0C0C"/>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7" name="Google Shape;167;p21"/>
          <p:cNvSpPr txBox="1"/>
          <p:nvPr/>
        </p:nvSpPr>
        <p:spPr>
          <a:xfrm>
            <a:off x="0" y="6491950"/>
            <a:ext cx="91431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ALABAMA MOUNTAIN LAKES TOURIST ASSOCIATION</a:t>
            </a:r>
            <a:endParaRPr/>
          </a:p>
        </p:txBody>
      </p:sp>
      <p:sp>
        <p:nvSpPr>
          <p:cNvPr id="168" name="Google Shape;168;p21"/>
          <p:cNvSpPr txBox="1"/>
          <p:nvPr/>
        </p:nvSpPr>
        <p:spPr>
          <a:xfrm>
            <a:off x="463550" y="67136"/>
            <a:ext cx="8229600" cy="53611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600"/>
              <a:buFont typeface="Calibri"/>
              <a:buNone/>
            </a:pPr>
            <a:r>
              <a:rPr lang="en-US" sz="3600" b="1" i="0" u="none" strike="noStrike" cap="none">
                <a:solidFill>
                  <a:schemeClr val="lt1"/>
                </a:solidFill>
                <a:latin typeface="Calibri"/>
                <a:ea typeface="Calibri"/>
                <a:cs typeface="Calibri"/>
                <a:sym typeface="Calibri"/>
              </a:rPr>
              <a:t>PRINT AND INTERNET ADVERTISING</a:t>
            </a:r>
            <a:endParaRPr/>
          </a:p>
        </p:txBody>
      </p:sp>
      <p:sp>
        <p:nvSpPr>
          <p:cNvPr id="169" name="Google Shape;169;p21"/>
          <p:cNvSpPr txBox="1"/>
          <p:nvPr/>
        </p:nvSpPr>
        <p:spPr>
          <a:xfrm>
            <a:off x="5537967" y="2802899"/>
            <a:ext cx="2997527" cy="141577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i="0" u="none" strike="noStrike" cap="none">
                <a:solidFill>
                  <a:schemeClr val="dk1"/>
                </a:solidFill>
                <a:latin typeface="Calibri"/>
                <a:ea typeface="Calibri"/>
                <a:cs typeface="Calibri"/>
                <a:sym typeface="Calibri"/>
              </a:rPr>
              <a:t>KAYAK ANGLER AND</a:t>
            </a:r>
            <a:endParaRPr/>
          </a:p>
          <a:p>
            <a:pPr marL="0" marR="0" lvl="0" indent="0" algn="ctr" rtl="0">
              <a:spcBef>
                <a:spcPts val="0"/>
              </a:spcBef>
              <a:spcAft>
                <a:spcPts val="0"/>
              </a:spcAft>
              <a:buNone/>
            </a:pPr>
            <a:r>
              <a:rPr lang="en-US" sz="1800" b="1" i="0" u="none" strike="noStrike" cap="none">
                <a:solidFill>
                  <a:schemeClr val="dk1"/>
                </a:solidFill>
                <a:latin typeface="Calibri"/>
                <a:ea typeface="Calibri"/>
                <a:cs typeface="Calibri"/>
                <a:sym typeface="Calibri"/>
              </a:rPr>
              <a:t>PADDLING MAGAZINE</a:t>
            </a:r>
            <a:endParaRPr/>
          </a:p>
          <a:p>
            <a:pPr marL="0" marR="0" lvl="0" indent="0" algn="ctr" rtl="0">
              <a:spcBef>
                <a:spcPts val="0"/>
              </a:spcBef>
              <a:spcAft>
                <a:spcPts val="0"/>
              </a:spcAft>
              <a:buNone/>
            </a:pPr>
            <a:r>
              <a:rPr lang="en-US" sz="1800" b="1" i="0" u="none" strike="noStrike" cap="none">
                <a:solidFill>
                  <a:schemeClr val="dk1"/>
                </a:solidFill>
                <a:latin typeface="Calibri"/>
                <a:ea typeface="Calibri"/>
                <a:cs typeface="Calibri"/>
                <a:sym typeface="Calibri"/>
              </a:rPr>
              <a:t>DIGITAL NEWSLETTER AND</a:t>
            </a:r>
            <a:endParaRPr/>
          </a:p>
          <a:p>
            <a:pPr marL="0" marR="0" lvl="0" indent="0" algn="ctr" rtl="0">
              <a:spcBef>
                <a:spcPts val="0"/>
              </a:spcBef>
              <a:spcAft>
                <a:spcPts val="0"/>
              </a:spcAft>
              <a:buNone/>
            </a:pPr>
            <a:r>
              <a:rPr lang="en-US" sz="1800" b="1" i="0" u="none" strike="noStrike" cap="none">
                <a:solidFill>
                  <a:schemeClr val="dk1"/>
                </a:solidFill>
                <a:latin typeface="Calibri"/>
                <a:ea typeface="Calibri"/>
                <a:cs typeface="Calibri"/>
                <a:sym typeface="Calibri"/>
              </a:rPr>
              <a:t>WEBSITE ADS</a:t>
            </a:r>
            <a:endParaRPr/>
          </a:p>
          <a:p>
            <a:pPr marL="0" marR="0" lvl="0" indent="0" algn="ctr" rtl="0">
              <a:spcBef>
                <a:spcPts val="0"/>
              </a:spcBef>
              <a:spcAft>
                <a:spcPts val="0"/>
              </a:spcAft>
              <a:buNone/>
            </a:pPr>
            <a:r>
              <a:rPr lang="en-US" sz="1400" b="1" i="0" u="none" strike="noStrike" cap="none">
                <a:solidFill>
                  <a:schemeClr val="dk1"/>
                </a:solidFill>
                <a:latin typeface="Calibri"/>
                <a:ea typeface="Calibri"/>
                <a:cs typeface="Calibri"/>
                <a:sym typeface="Calibri"/>
              </a:rPr>
              <a:t>March thru May, 2024</a:t>
            </a:r>
            <a:endParaRPr sz="1400" b="0" i="0" u="none" strike="noStrike" cap="none">
              <a:solidFill>
                <a:schemeClr val="dk1"/>
              </a:solidFill>
              <a:latin typeface="Calibri"/>
              <a:ea typeface="Calibri"/>
              <a:cs typeface="Calibri"/>
              <a:sym typeface="Calibri"/>
            </a:endParaRPr>
          </a:p>
        </p:txBody>
      </p:sp>
      <p:pic>
        <p:nvPicPr>
          <p:cNvPr id="170" name="Google Shape;170;p21"/>
          <p:cNvPicPr preferRelativeResize="0"/>
          <p:nvPr/>
        </p:nvPicPr>
        <p:blipFill rotWithShape="1">
          <a:blip r:embed="rId3">
            <a:alphaModFix/>
          </a:blip>
          <a:srcRect/>
          <a:stretch/>
        </p:blipFill>
        <p:spPr>
          <a:xfrm>
            <a:off x="355600" y="3622214"/>
            <a:ext cx="4622800" cy="571500"/>
          </a:xfrm>
          <a:prstGeom prst="rect">
            <a:avLst/>
          </a:prstGeom>
          <a:noFill/>
          <a:ln>
            <a:noFill/>
          </a:ln>
        </p:spPr>
      </p:pic>
      <p:pic>
        <p:nvPicPr>
          <p:cNvPr id="171" name="Google Shape;171;p21"/>
          <p:cNvPicPr preferRelativeResize="0"/>
          <p:nvPr/>
        </p:nvPicPr>
        <p:blipFill rotWithShape="1">
          <a:blip r:embed="rId4">
            <a:alphaModFix/>
          </a:blip>
          <a:srcRect/>
          <a:stretch/>
        </p:blipFill>
        <p:spPr>
          <a:xfrm>
            <a:off x="2673350" y="974810"/>
            <a:ext cx="1905000" cy="1587500"/>
          </a:xfrm>
          <a:prstGeom prst="rect">
            <a:avLst/>
          </a:prstGeom>
          <a:noFill/>
          <a:ln>
            <a:noFill/>
          </a:ln>
        </p:spPr>
      </p:pic>
      <p:pic>
        <p:nvPicPr>
          <p:cNvPr id="172" name="Google Shape;172;p21"/>
          <p:cNvPicPr preferRelativeResize="0"/>
          <p:nvPr/>
        </p:nvPicPr>
        <p:blipFill rotWithShape="1">
          <a:blip r:embed="rId5">
            <a:alphaModFix/>
          </a:blip>
          <a:srcRect/>
          <a:stretch/>
        </p:blipFill>
        <p:spPr>
          <a:xfrm>
            <a:off x="1701800" y="5112580"/>
            <a:ext cx="2032000" cy="317500"/>
          </a:xfrm>
          <a:prstGeom prst="rect">
            <a:avLst/>
          </a:prstGeom>
          <a:noFill/>
          <a:ln>
            <a:noFill/>
          </a:ln>
        </p:spPr>
      </p:pic>
      <p:pic>
        <p:nvPicPr>
          <p:cNvPr id="173" name="Google Shape;173;p21"/>
          <p:cNvPicPr preferRelativeResize="0"/>
          <p:nvPr/>
        </p:nvPicPr>
        <p:blipFill rotWithShape="1">
          <a:blip r:embed="rId6">
            <a:alphaModFix/>
          </a:blip>
          <a:srcRect/>
          <a:stretch/>
        </p:blipFill>
        <p:spPr>
          <a:xfrm>
            <a:off x="355600" y="986080"/>
            <a:ext cx="1905000" cy="1587500"/>
          </a:xfrm>
          <a:prstGeom prst="rect">
            <a:avLst/>
          </a:prstGeom>
          <a:noFill/>
          <a:ln>
            <a:noFill/>
          </a:ln>
        </p:spPr>
      </p:pic>
      <p:pic>
        <p:nvPicPr>
          <p:cNvPr id="174" name="Google Shape;174;p21"/>
          <p:cNvPicPr preferRelativeResize="0"/>
          <p:nvPr/>
        </p:nvPicPr>
        <p:blipFill rotWithShape="1">
          <a:blip r:embed="rId7">
            <a:alphaModFix/>
          </a:blip>
          <a:srcRect/>
          <a:stretch/>
        </p:blipFill>
        <p:spPr>
          <a:xfrm>
            <a:off x="1701800" y="4496694"/>
            <a:ext cx="2032000" cy="317500"/>
          </a:xfrm>
          <a:prstGeom prst="rect">
            <a:avLst/>
          </a:prstGeom>
          <a:noFill/>
          <a:ln>
            <a:noFill/>
          </a:ln>
        </p:spPr>
      </p:pic>
      <p:pic>
        <p:nvPicPr>
          <p:cNvPr id="175" name="Google Shape;175;p21"/>
          <p:cNvPicPr preferRelativeResize="0"/>
          <p:nvPr/>
        </p:nvPicPr>
        <p:blipFill rotWithShape="1">
          <a:blip r:embed="rId8">
            <a:alphaModFix/>
          </a:blip>
          <a:srcRect/>
          <a:stretch/>
        </p:blipFill>
        <p:spPr>
          <a:xfrm>
            <a:off x="361950" y="2800359"/>
            <a:ext cx="4622800" cy="571500"/>
          </a:xfrm>
          <a:prstGeom prst="rect">
            <a:avLst/>
          </a:prstGeom>
          <a:noFill/>
          <a:ln>
            <a:noFill/>
          </a:ln>
        </p:spPr>
      </p:pic>
    </p:spTree>
  </p:cSld>
  <p:clrMapOvr>
    <a:masterClrMapping/>
  </p:clrMapOvr>
  <p:transition spd="slow">
    <p:push dir="r"/>
  </p:transition>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TotalTime>
  <Words>6259</Words>
  <Application>Microsoft Macintosh PowerPoint</Application>
  <PresentationFormat>On-screen Show (4:3)</PresentationFormat>
  <Paragraphs>578</Paragraphs>
  <Slides>61</Slides>
  <Notes>61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61</vt:i4>
      </vt:variant>
    </vt:vector>
  </HeadingPairs>
  <TitlesOfParts>
    <vt:vector size="66" baseType="lpstr">
      <vt:lpstr>Arial</vt:lpstr>
      <vt:lpstr>Calibri</vt:lpstr>
      <vt:lpstr>Noto Sans Symbols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Karen Beasley</cp:lastModifiedBy>
  <cp:revision>5</cp:revision>
  <dcterms:modified xsi:type="dcterms:W3CDTF">2024-07-24T20:15:05Z</dcterms:modified>
</cp:coreProperties>
</file>