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4" r:id="rId2"/>
    <p:sldId id="939" r:id="rId3"/>
    <p:sldId id="895" r:id="rId4"/>
    <p:sldId id="966" r:id="rId5"/>
    <p:sldId id="965" r:id="rId6"/>
    <p:sldId id="968" r:id="rId7"/>
    <p:sldId id="844" r:id="rId8"/>
    <p:sldId id="970" r:id="rId9"/>
    <p:sldId id="973" r:id="rId10"/>
    <p:sldId id="974" r:id="rId11"/>
    <p:sldId id="843" r:id="rId12"/>
    <p:sldId id="971" r:id="rId13"/>
    <p:sldId id="972" r:id="rId14"/>
    <p:sldId id="923" r:id="rId15"/>
    <p:sldId id="905" r:id="rId16"/>
    <p:sldId id="977" r:id="rId17"/>
    <p:sldId id="979" r:id="rId18"/>
    <p:sldId id="976" r:id="rId19"/>
    <p:sldId id="928" r:id="rId20"/>
    <p:sldId id="983" r:id="rId21"/>
    <p:sldId id="876" r:id="rId22"/>
    <p:sldId id="884" r:id="rId23"/>
    <p:sldId id="984" r:id="rId24"/>
    <p:sldId id="875" r:id="rId25"/>
    <p:sldId id="981" r:id="rId26"/>
    <p:sldId id="904" r:id="rId27"/>
    <p:sldId id="883" r:id="rId28"/>
    <p:sldId id="863" r:id="rId29"/>
    <p:sldId id="757" r:id="rId30"/>
    <p:sldId id="947" r:id="rId31"/>
    <p:sldId id="893" r:id="rId32"/>
    <p:sldId id="894" r:id="rId33"/>
    <p:sldId id="942" r:id="rId34"/>
    <p:sldId id="917" r:id="rId35"/>
    <p:sldId id="982" r:id="rId36"/>
    <p:sldId id="980" r:id="rId37"/>
    <p:sldId id="512" r:id="rId38"/>
    <p:sldId id="525" r:id="rId39"/>
    <p:sldId id="565" r:id="rId40"/>
    <p:sldId id="526" r:id="rId41"/>
    <p:sldId id="528" r:id="rId42"/>
    <p:sldId id="566" r:id="rId43"/>
    <p:sldId id="568" r:id="rId44"/>
    <p:sldId id="616" r:id="rId45"/>
    <p:sldId id="471" r:id="rId46"/>
    <p:sldId id="986" r:id="rId47"/>
    <p:sldId id="277"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5">
          <p15:clr>
            <a:srgbClr val="A4A3A4"/>
          </p15:clr>
        </p15:guide>
        <p15:guide id="2" pos="32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8"/>
    <p:restoredTop sz="93570" autoAdjust="0"/>
  </p:normalViewPr>
  <p:slideViewPr>
    <p:cSldViewPr snapToGrid="0" snapToObjects="1" showGuides="1">
      <p:cViewPr varScale="1">
        <p:scale>
          <a:sx n="94" d="100"/>
          <a:sy n="94" d="100"/>
        </p:scale>
        <p:origin x="192" y="728"/>
      </p:cViewPr>
      <p:guideLst>
        <p:guide orient="horz" pos="805"/>
        <p:guide pos="3244"/>
      </p:guideLst>
    </p:cSldViewPr>
  </p:slideViewPr>
  <p:notesTextViewPr>
    <p:cViewPr>
      <p:scale>
        <a:sx n="100" d="100"/>
        <a:sy n="100" d="100"/>
      </p:scale>
      <p:origin x="0" y="0"/>
    </p:cViewPr>
  </p:notesTextViewPr>
  <p:sorterViewPr>
    <p:cViewPr>
      <p:scale>
        <a:sx n="66" d="100"/>
        <a:sy n="66" d="100"/>
      </p:scale>
      <p:origin x="0" y="1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899484535"/>
      </p:ext>
    </p:extLst>
  </p:cSld>
  <p:clrMapOvr>
    <a:masterClrMapping/>
  </p:clrMapOvr>
  <p:transition spd="slow">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2301522280"/>
      </p:ext>
    </p:extLst>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2429188292"/>
      </p:ext>
    </p:extLst>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505092953"/>
      </p:ext>
    </p:extLst>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586471808"/>
      </p:ext>
    </p:extLst>
  </p:cSld>
  <p:clrMapOvr>
    <a:masterClrMapping/>
  </p:clrMapOvr>
  <p:transition spd="slow">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1121623490"/>
      </p:ext>
    </p:extLst>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2098854918"/>
      </p:ext>
    </p:extLst>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3326269978"/>
      </p:ext>
    </p:extLst>
  </p:cSld>
  <p:clrMapOvr>
    <a:masterClrMapping/>
  </p:clrMapOvr>
  <p:transition spd="slow">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1501420771"/>
      </p:ext>
    </p:extLst>
  </p:cSld>
  <p:clrMapOvr>
    <a:masterClrMapping/>
  </p:clrMapOvr>
  <p:transition spd="slow">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3506485580"/>
      </p:ext>
    </p:extLst>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3C188-3C52-AF4E-834F-4B521490C0DC}" type="datetimeFigureOut">
              <a:rPr lang="en-US" smtClean="0"/>
              <a:pPr/>
              <a:t>4/24/23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3259160434"/>
      </p:ext>
    </p:extLst>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3C188-3C52-AF4E-834F-4B521490C0DC}" type="datetimeFigureOut">
              <a:rPr lang="en-US" smtClean="0"/>
              <a:pPr/>
              <a:t>4/24/23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376AF-6A62-0748-A7E9-ABB020505281}" type="slidenum">
              <a:rPr lang="en-US" smtClean="0"/>
              <a:pPr/>
              <a:t>‹#›</a:t>
            </a:fld>
            <a:endParaRPr lang="en-US" dirty="0"/>
          </a:p>
        </p:txBody>
      </p:sp>
    </p:spTree>
    <p:extLst>
      <p:ext uri="{BB962C8B-B14F-4D97-AF65-F5344CB8AC3E}">
        <p14:creationId xmlns:p14="http://schemas.microsoft.com/office/powerpoint/2010/main" val="119681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50850" y="1897471"/>
            <a:ext cx="8229600" cy="40553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1">
                    <a:lumMod val="75000"/>
                  </a:schemeClr>
                </a:solidFill>
              </a:rPr>
              <a:t>2nd QUARTER 2022-2023</a:t>
            </a:r>
          </a:p>
          <a:p>
            <a:r>
              <a:rPr lang="en-US" sz="3600" b="1" dirty="0">
                <a:solidFill>
                  <a:schemeClr val="accent1">
                    <a:lumMod val="75000"/>
                  </a:schemeClr>
                </a:solidFill>
              </a:rPr>
              <a:t>PRESIDENT’S REPORT TO THE</a:t>
            </a:r>
          </a:p>
          <a:p>
            <a:r>
              <a:rPr lang="en-US" sz="3600" b="1" dirty="0">
                <a:solidFill>
                  <a:schemeClr val="accent1">
                    <a:lumMod val="75000"/>
                  </a:schemeClr>
                </a:solidFill>
              </a:rPr>
              <a:t>AMLA BOARD OF DIRECTORS</a:t>
            </a:r>
          </a:p>
          <a:p>
            <a:r>
              <a:rPr lang="en-US" sz="2800" b="1" dirty="0">
                <a:solidFill>
                  <a:schemeClr val="accent1">
                    <a:lumMod val="75000"/>
                  </a:schemeClr>
                </a:solidFill>
              </a:rPr>
              <a:t>(Time span covered January through March 2023)</a:t>
            </a:r>
          </a:p>
          <a:p>
            <a:r>
              <a:rPr lang="en-US" sz="2800" b="1" dirty="0">
                <a:solidFill>
                  <a:schemeClr val="accent1">
                    <a:lumMod val="75000"/>
                  </a:schemeClr>
                </a:solidFill>
              </a:rPr>
              <a:t>April 25, 2023</a:t>
            </a:r>
          </a:p>
          <a:p>
            <a:r>
              <a:rPr lang="en-US" sz="2800" b="1" dirty="0">
                <a:solidFill>
                  <a:schemeClr val="accent1">
                    <a:lumMod val="75000"/>
                  </a:schemeClr>
                </a:solidFill>
              </a:rPr>
              <a:t>Double Tree by Hilton</a:t>
            </a:r>
          </a:p>
          <a:p>
            <a:r>
              <a:rPr lang="en-US" sz="2800" b="1" dirty="0">
                <a:solidFill>
                  <a:schemeClr val="accent1">
                    <a:lumMod val="75000"/>
                  </a:schemeClr>
                </a:solidFill>
              </a:rPr>
              <a:t>Decatur, AL</a:t>
            </a:r>
          </a:p>
        </p:txBody>
      </p:sp>
      <p:pic>
        <p:nvPicPr>
          <p:cNvPr id="3" name="Picture 2">
            <a:extLst>
              <a:ext uri="{FF2B5EF4-FFF2-40B4-BE49-F238E27FC236}">
                <a16:creationId xmlns:a16="http://schemas.microsoft.com/office/drawing/2014/main" id="{66FBE99E-B4E6-6743-81BA-A0BAF049CFCA}"/>
              </a:ext>
            </a:extLst>
          </p:cNvPr>
          <p:cNvPicPr>
            <a:picLocks noChangeAspect="1"/>
          </p:cNvPicPr>
          <p:nvPr/>
        </p:nvPicPr>
        <p:blipFill>
          <a:blip r:embed="rId2"/>
          <a:stretch>
            <a:fillRect/>
          </a:stretch>
        </p:blipFill>
        <p:spPr>
          <a:xfrm>
            <a:off x="2211333" y="167341"/>
            <a:ext cx="4708634" cy="1730130"/>
          </a:xfrm>
          <a:prstGeom prst="rect">
            <a:avLst/>
          </a:prstGeom>
        </p:spPr>
      </p:pic>
    </p:spTree>
    <p:extLst>
      <p:ext uri="{BB962C8B-B14F-4D97-AF65-F5344CB8AC3E}">
        <p14:creationId xmlns:p14="http://schemas.microsoft.com/office/powerpoint/2010/main" val="1283061507"/>
      </p:ext>
    </p:extLst>
  </p:cSld>
  <p:clrMapOvr>
    <a:masterClrMapping/>
  </p:clrMapOvr>
  <p:transition spd="slow">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1028700" y="5712191"/>
            <a:ext cx="7086600" cy="584775"/>
          </a:xfrm>
          <a:prstGeom prst="rect">
            <a:avLst/>
          </a:prstGeom>
          <a:noFill/>
        </p:spPr>
        <p:txBody>
          <a:bodyPr wrap="square" rtlCol="0">
            <a:spAutoFit/>
          </a:bodyPr>
          <a:lstStyle/>
          <a:p>
            <a:pPr algn="ctr"/>
            <a:r>
              <a:rPr lang="en-US" b="1" dirty="0"/>
              <a:t>SMALL TOWNS AND DOWNTOWNS MAGAZINE</a:t>
            </a:r>
          </a:p>
          <a:p>
            <a:pPr algn="ctr"/>
            <a:r>
              <a:rPr lang="en-US" sz="1400" dirty="0"/>
              <a:t>Half-page, March-April issue</a:t>
            </a:r>
          </a:p>
        </p:txBody>
      </p:sp>
      <p:pic>
        <p:nvPicPr>
          <p:cNvPr id="7" name="Picture 6">
            <a:extLst>
              <a:ext uri="{FF2B5EF4-FFF2-40B4-BE49-F238E27FC236}">
                <a16:creationId xmlns:a16="http://schemas.microsoft.com/office/drawing/2014/main" id="{32484B83-6B23-B04F-B196-5FD6ACD7AF34}"/>
              </a:ext>
            </a:extLst>
          </p:cNvPr>
          <p:cNvPicPr>
            <a:picLocks noChangeAspect="1"/>
          </p:cNvPicPr>
          <p:nvPr/>
        </p:nvPicPr>
        <p:blipFill>
          <a:blip r:embed="rId2"/>
          <a:stretch>
            <a:fillRect/>
          </a:stretch>
        </p:blipFill>
        <p:spPr>
          <a:xfrm>
            <a:off x="1035050" y="979774"/>
            <a:ext cx="7086600" cy="4508500"/>
          </a:xfrm>
          <a:prstGeom prst="rect">
            <a:avLst/>
          </a:prstGeom>
        </p:spPr>
      </p:pic>
    </p:spTree>
    <p:extLst>
      <p:ext uri="{BB962C8B-B14F-4D97-AF65-F5344CB8AC3E}">
        <p14:creationId xmlns:p14="http://schemas.microsoft.com/office/powerpoint/2010/main" val="2840267453"/>
      </p:ext>
    </p:extLst>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822575" y="5547068"/>
            <a:ext cx="3577847" cy="584775"/>
          </a:xfrm>
          <a:prstGeom prst="rect">
            <a:avLst/>
          </a:prstGeom>
          <a:noFill/>
        </p:spPr>
        <p:txBody>
          <a:bodyPr wrap="square" rtlCol="0">
            <a:spAutoFit/>
          </a:bodyPr>
          <a:lstStyle/>
          <a:p>
            <a:pPr algn="ctr"/>
            <a:r>
              <a:rPr lang="en-US" b="1" dirty="0"/>
              <a:t>HYDROFEST PROGRAM</a:t>
            </a:r>
          </a:p>
          <a:p>
            <a:pPr algn="ctr"/>
            <a:r>
              <a:rPr lang="en-US" sz="1400" dirty="0"/>
              <a:t>Half-page, Event in June, Guntersville, Ala.</a:t>
            </a:r>
          </a:p>
        </p:txBody>
      </p:sp>
      <p:pic>
        <p:nvPicPr>
          <p:cNvPr id="3" name="Picture 2">
            <a:extLst>
              <a:ext uri="{FF2B5EF4-FFF2-40B4-BE49-F238E27FC236}">
                <a16:creationId xmlns:a16="http://schemas.microsoft.com/office/drawing/2014/main" id="{78A9EF91-AAE3-2943-9328-21BCC72EAB8F}"/>
              </a:ext>
            </a:extLst>
          </p:cNvPr>
          <p:cNvPicPr>
            <a:picLocks noChangeAspect="1"/>
          </p:cNvPicPr>
          <p:nvPr/>
        </p:nvPicPr>
        <p:blipFill>
          <a:blip r:embed="rId2"/>
          <a:stretch>
            <a:fillRect/>
          </a:stretch>
        </p:blipFill>
        <p:spPr>
          <a:xfrm>
            <a:off x="1206122" y="911606"/>
            <a:ext cx="6731000" cy="4533900"/>
          </a:xfrm>
          <a:prstGeom prst="rect">
            <a:avLst/>
          </a:prstGeom>
        </p:spPr>
      </p:pic>
    </p:spTree>
    <p:extLst>
      <p:ext uri="{BB962C8B-B14F-4D97-AF65-F5344CB8AC3E}">
        <p14:creationId xmlns:p14="http://schemas.microsoft.com/office/powerpoint/2010/main" val="1048767634"/>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822575" y="5441962"/>
            <a:ext cx="3577847" cy="584775"/>
          </a:xfrm>
          <a:prstGeom prst="rect">
            <a:avLst/>
          </a:prstGeom>
          <a:noFill/>
        </p:spPr>
        <p:txBody>
          <a:bodyPr wrap="square" rtlCol="0">
            <a:spAutoFit/>
          </a:bodyPr>
          <a:lstStyle/>
          <a:p>
            <a:pPr algn="ctr"/>
            <a:r>
              <a:rPr lang="en-US" b="1" dirty="0"/>
              <a:t>PADDLING MAGAZINE</a:t>
            </a:r>
          </a:p>
          <a:p>
            <a:pPr algn="ctr"/>
            <a:r>
              <a:rPr lang="en-US" sz="1400" dirty="0"/>
              <a:t>Half-page, Summer Issue</a:t>
            </a:r>
          </a:p>
        </p:txBody>
      </p:sp>
      <p:pic>
        <p:nvPicPr>
          <p:cNvPr id="7" name="Picture 6">
            <a:extLst>
              <a:ext uri="{FF2B5EF4-FFF2-40B4-BE49-F238E27FC236}">
                <a16:creationId xmlns:a16="http://schemas.microsoft.com/office/drawing/2014/main" id="{E1D47369-C9AE-504D-BDC9-19467B690B7F}"/>
              </a:ext>
            </a:extLst>
          </p:cNvPr>
          <p:cNvPicPr>
            <a:picLocks noChangeAspect="1"/>
          </p:cNvPicPr>
          <p:nvPr/>
        </p:nvPicPr>
        <p:blipFill>
          <a:blip r:embed="rId2"/>
          <a:stretch>
            <a:fillRect/>
          </a:stretch>
        </p:blipFill>
        <p:spPr>
          <a:xfrm>
            <a:off x="914400" y="902792"/>
            <a:ext cx="7315200" cy="4419600"/>
          </a:xfrm>
          <a:prstGeom prst="rect">
            <a:avLst/>
          </a:prstGeom>
        </p:spPr>
      </p:pic>
    </p:spTree>
    <p:extLst>
      <p:ext uri="{BB962C8B-B14F-4D97-AF65-F5344CB8AC3E}">
        <p14:creationId xmlns:p14="http://schemas.microsoft.com/office/powerpoint/2010/main" val="381709737"/>
      </p:ext>
    </p:extLst>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822575" y="5441962"/>
            <a:ext cx="3577847" cy="584775"/>
          </a:xfrm>
          <a:prstGeom prst="rect">
            <a:avLst/>
          </a:prstGeom>
          <a:noFill/>
        </p:spPr>
        <p:txBody>
          <a:bodyPr wrap="square" rtlCol="0">
            <a:spAutoFit/>
          </a:bodyPr>
          <a:lstStyle/>
          <a:p>
            <a:pPr algn="ctr"/>
            <a:r>
              <a:rPr lang="en-US" b="1" dirty="0"/>
              <a:t>KAYAK ANGLER MAGAZINE</a:t>
            </a:r>
          </a:p>
          <a:p>
            <a:pPr algn="ctr"/>
            <a:r>
              <a:rPr lang="en-US" sz="1400" dirty="0"/>
              <a:t>Half-page, Summer Issue</a:t>
            </a:r>
          </a:p>
        </p:txBody>
      </p:sp>
      <p:pic>
        <p:nvPicPr>
          <p:cNvPr id="3" name="Picture 2">
            <a:extLst>
              <a:ext uri="{FF2B5EF4-FFF2-40B4-BE49-F238E27FC236}">
                <a16:creationId xmlns:a16="http://schemas.microsoft.com/office/drawing/2014/main" id="{9CD75481-BDBB-9A47-B4BE-04E22A27A092}"/>
              </a:ext>
            </a:extLst>
          </p:cNvPr>
          <p:cNvPicPr>
            <a:picLocks noChangeAspect="1"/>
          </p:cNvPicPr>
          <p:nvPr/>
        </p:nvPicPr>
        <p:blipFill>
          <a:blip r:embed="rId2"/>
          <a:stretch>
            <a:fillRect/>
          </a:stretch>
        </p:blipFill>
        <p:spPr>
          <a:xfrm>
            <a:off x="914400" y="928246"/>
            <a:ext cx="7315200" cy="4419600"/>
          </a:xfrm>
          <a:prstGeom prst="rect">
            <a:avLst/>
          </a:prstGeom>
        </p:spPr>
      </p:pic>
    </p:spTree>
    <p:extLst>
      <p:ext uri="{BB962C8B-B14F-4D97-AF65-F5344CB8AC3E}">
        <p14:creationId xmlns:p14="http://schemas.microsoft.com/office/powerpoint/2010/main" val="1217411398"/>
      </p:ext>
    </p:extLst>
  </p:cSld>
  <p:clrMapOvr>
    <a:masterClrMapping/>
  </p:clrMapOvr>
  <p:transition spd="slow">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sp>
        <p:nvSpPr>
          <p:cNvPr id="16" name="Rectangle 15">
            <a:extLst>
              <a:ext uri="{FF2B5EF4-FFF2-40B4-BE49-F238E27FC236}">
                <a16:creationId xmlns:a16="http://schemas.microsoft.com/office/drawing/2014/main" id="{940FE57E-43B9-5642-97CB-6859EFDF8861}"/>
              </a:ext>
            </a:extLst>
          </p:cNvPr>
          <p:cNvSpPr/>
          <p:nvPr/>
        </p:nvSpPr>
        <p:spPr>
          <a:xfrm>
            <a:off x="6342233" y="1730996"/>
            <a:ext cx="79208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BB6CA10-55DC-3040-9B31-3ABA8C45AE02}"/>
              </a:ext>
            </a:extLst>
          </p:cNvPr>
          <p:cNvPicPr>
            <a:picLocks noChangeAspect="1"/>
          </p:cNvPicPr>
          <p:nvPr/>
        </p:nvPicPr>
        <p:blipFill>
          <a:blip r:embed="rId2"/>
          <a:stretch>
            <a:fillRect/>
          </a:stretch>
        </p:blipFill>
        <p:spPr>
          <a:xfrm>
            <a:off x="232322" y="802402"/>
            <a:ext cx="8692055" cy="2886034"/>
          </a:xfrm>
          <a:prstGeom prst="rect">
            <a:avLst/>
          </a:prstGeom>
        </p:spPr>
      </p:pic>
      <p:sp>
        <p:nvSpPr>
          <p:cNvPr id="13" name="TextBox 12">
            <a:extLst>
              <a:ext uri="{FF2B5EF4-FFF2-40B4-BE49-F238E27FC236}">
                <a16:creationId xmlns:a16="http://schemas.microsoft.com/office/drawing/2014/main" id="{A85C596E-D80A-8F4F-9880-F12855AEF928}"/>
              </a:ext>
            </a:extLst>
          </p:cNvPr>
          <p:cNvSpPr txBox="1"/>
          <p:nvPr/>
        </p:nvSpPr>
        <p:spPr>
          <a:xfrm>
            <a:off x="1335244" y="3790467"/>
            <a:ext cx="6391385" cy="369332"/>
          </a:xfrm>
          <a:prstGeom prst="rect">
            <a:avLst/>
          </a:prstGeom>
          <a:noFill/>
        </p:spPr>
        <p:txBody>
          <a:bodyPr wrap="square" rtlCol="0">
            <a:spAutoFit/>
          </a:bodyPr>
          <a:lstStyle/>
          <a:p>
            <a:pPr algn="ctr"/>
            <a:r>
              <a:rPr lang="en-US" b="1" dirty="0"/>
              <a:t>TIM HORTON OUTDOORS</a:t>
            </a:r>
            <a:endParaRPr lang="en-US" dirty="0"/>
          </a:p>
        </p:txBody>
      </p:sp>
      <p:sp>
        <p:nvSpPr>
          <p:cNvPr id="7" name="TextBox 6">
            <a:extLst>
              <a:ext uri="{FF2B5EF4-FFF2-40B4-BE49-F238E27FC236}">
                <a16:creationId xmlns:a16="http://schemas.microsoft.com/office/drawing/2014/main" id="{18A6C259-D14D-E24F-9EE5-A662CCA6851E}"/>
              </a:ext>
            </a:extLst>
          </p:cNvPr>
          <p:cNvSpPr txBox="1"/>
          <p:nvPr/>
        </p:nvSpPr>
        <p:spPr>
          <a:xfrm>
            <a:off x="840828" y="4183119"/>
            <a:ext cx="8008882" cy="2308324"/>
          </a:xfrm>
          <a:prstGeom prst="rect">
            <a:avLst/>
          </a:prstGeom>
          <a:noFill/>
        </p:spPr>
        <p:txBody>
          <a:bodyPr wrap="square" rtlCol="0">
            <a:spAutoFit/>
          </a:bodyPr>
          <a:lstStyle/>
          <a:p>
            <a:r>
              <a:rPr lang="en-US" sz="1600" dirty="0"/>
              <a:t>AMLA has an on-going marketing campaign with pro fisherman Timmy Horton of The Shoals area. North Alabama gains extensive exposure via his Timmy Horton Outdoors television show, YouTube channel, Facebook pages, and Instagram posts.</a:t>
            </a:r>
          </a:p>
          <a:p>
            <a:endParaRPr lang="en-US" sz="1600" dirty="0"/>
          </a:p>
          <a:p>
            <a:r>
              <a:rPr lang="en-US" sz="1600" dirty="0"/>
              <a:t>According to analytics, during January and February North Alabama destinations received more than 90 minutes of broadcast time on his television shows. In addition, North Alabama destinations was showcased to more than 400,000 of his social media followers during the same time period.</a:t>
            </a:r>
          </a:p>
          <a:p>
            <a:endParaRPr lang="en-US" sz="1600" dirty="0"/>
          </a:p>
        </p:txBody>
      </p:sp>
    </p:spTree>
    <p:extLst>
      <p:ext uri="{BB962C8B-B14F-4D97-AF65-F5344CB8AC3E}">
        <p14:creationId xmlns:p14="http://schemas.microsoft.com/office/powerpoint/2010/main" val="3471316145"/>
      </p:ext>
    </p:extLst>
  </p:cSld>
  <p:clrMapOvr>
    <a:masterClrMapping/>
  </p:clrMapOvr>
  <p:transition spd="slow">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4445876" y="3182358"/>
            <a:ext cx="3981859" cy="707886"/>
          </a:xfrm>
          <a:prstGeom prst="rect">
            <a:avLst/>
          </a:prstGeom>
          <a:noFill/>
        </p:spPr>
        <p:txBody>
          <a:bodyPr wrap="square" rtlCol="0">
            <a:spAutoFit/>
          </a:bodyPr>
          <a:lstStyle/>
          <a:p>
            <a:pPr algn="ctr"/>
            <a:r>
              <a:rPr lang="en-US" sz="2000" b="1" dirty="0"/>
              <a:t>LEARN WITH AMLA PULL-UP BANNER </a:t>
            </a:r>
          </a:p>
        </p:txBody>
      </p:sp>
      <p:pic>
        <p:nvPicPr>
          <p:cNvPr id="3" name="Picture 2">
            <a:extLst>
              <a:ext uri="{FF2B5EF4-FFF2-40B4-BE49-F238E27FC236}">
                <a16:creationId xmlns:a16="http://schemas.microsoft.com/office/drawing/2014/main" id="{C6B483ED-8EC3-C345-8201-A834755807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01800" y="739725"/>
            <a:ext cx="2413985" cy="5655914"/>
          </a:xfrm>
          <a:prstGeom prst="rect">
            <a:avLst/>
          </a:prstGeom>
        </p:spPr>
      </p:pic>
    </p:spTree>
    <p:extLst>
      <p:ext uri="{BB962C8B-B14F-4D97-AF65-F5344CB8AC3E}">
        <p14:creationId xmlns:p14="http://schemas.microsoft.com/office/powerpoint/2010/main" val="569752472"/>
      </p:ext>
    </p:extLst>
  </p:cSld>
  <p:clrMapOvr>
    <a:masterClrMapping/>
  </p:clrMapOvr>
  <p:transition spd="slow">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273955" y="5797661"/>
            <a:ext cx="8576440" cy="400110"/>
          </a:xfrm>
          <a:prstGeom prst="rect">
            <a:avLst/>
          </a:prstGeom>
          <a:noFill/>
        </p:spPr>
        <p:txBody>
          <a:bodyPr wrap="square" rtlCol="0">
            <a:spAutoFit/>
          </a:bodyPr>
          <a:lstStyle/>
          <a:p>
            <a:pPr algn="ctr"/>
            <a:r>
              <a:rPr lang="en-US" sz="2000" b="1" dirty="0"/>
              <a:t>FLAWLESS DELIVERY EDUCATIONAL PROGRAM PULL-UP BANNERS DEVELOPED</a:t>
            </a:r>
          </a:p>
        </p:txBody>
      </p:sp>
      <p:pic>
        <p:nvPicPr>
          <p:cNvPr id="7" name="Picture 6">
            <a:extLst>
              <a:ext uri="{FF2B5EF4-FFF2-40B4-BE49-F238E27FC236}">
                <a16:creationId xmlns:a16="http://schemas.microsoft.com/office/drawing/2014/main" id="{692D0F7A-8B4C-A140-AEDA-534FB53B9B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78010" y="676736"/>
            <a:ext cx="2384165" cy="4998850"/>
          </a:xfrm>
          <a:prstGeom prst="rect">
            <a:avLst/>
          </a:prstGeom>
        </p:spPr>
      </p:pic>
      <p:pic>
        <p:nvPicPr>
          <p:cNvPr id="10" name="Picture 9">
            <a:extLst>
              <a:ext uri="{FF2B5EF4-FFF2-40B4-BE49-F238E27FC236}">
                <a16:creationId xmlns:a16="http://schemas.microsoft.com/office/drawing/2014/main" id="{B7218578-97FA-A541-B818-0B09D61F06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8453" y="676736"/>
            <a:ext cx="2166931" cy="4998850"/>
          </a:xfrm>
          <a:prstGeom prst="rect">
            <a:avLst/>
          </a:prstGeom>
        </p:spPr>
      </p:pic>
    </p:spTree>
    <p:extLst>
      <p:ext uri="{BB962C8B-B14F-4D97-AF65-F5344CB8AC3E}">
        <p14:creationId xmlns:p14="http://schemas.microsoft.com/office/powerpoint/2010/main" val="928761813"/>
      </p:ext>
    </p:extLst>
  </p:cSld>
  <p:clrMapOvr>
    <a:masterClrMapping/>
  </p:clrMapOvr>
  <p:transition spd="slow">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1388803" y="5540514"/>
            <a:ext cx="6379093" cy="707886"/>
          </a:xfrm>
          <a:prstGeom prst="rect">
            <a:avLst/>
          </a:prstGeom>
          <a:noFill/>
        </p:spPr>
        <p:txBody>
          <a:bodyPr wrap="square" rtlCol="0">
            <a:spAutoFit/>
          </a:bodyPr>
          <a:lstStyle/>
          <a:p>
            <a:pPr algn="ctr"/>
            <a:r>
              <a:rPr lang="en-US" sz="2000" b="1" dirty="0"/>
              <a:t>FLAWLESS DELIVERY EDUCATIONAL PROGRAM ATTENDEE SURVEY CARD DEVELOPED</a:t>
            </a:r>
          </a:p>
        </p:txBody>
      </p:sp>
      <p:pic>
        <p:nvPicPr>
          <p:cNvPr id="3" name="Picture 2">
            <a:extLst>
              <a:ext uri="{FF2B5EF4-FFF2-40B4-BE49-F238E27FC236}">
                <a16:creationId xmlns:a16="http://schemas.microsoft.com/office/drawing/2014/main" id="{8E904D02-EB1C-444C-8DBE-187A4AF814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8800" y="1600200"/>
            <a:ext cx="5486400" cy="3657600"/>
          </a:xfrm>
          <a:prstGeom prst="rect">
            <a:avLst/>
          </a:prstGeom>
          <a:ln>
            <a:solidFill>
              <a:schemeClr val="tx1"/>
            </a:solidFill>
          </a:ln>
        </p:spPr>
      </p:pic>
    </p:spTree>
    <p:extLst>
      <p:ext uri="{BB962C8B-B14F-4D97-AF65-F5344CB8AC3E}">
        <p14:creationId xmlns:p14="http://schemas.microsoft.com/office/powerpoint/2010/main" val="3719616422"/>
      </p:ext>
    </p:extLst>
  </p:cSld>
  <p:clrMapOvr>
    <a:masterClrMapping/>
  </p:clrMapOvr>
  <p:transition spd="slow">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29" y="5719864"/>
            <a:ext cx="7827553" cy="707886"/>
          </a:xfrm>
          <a:prstGeom prst="rect">
            <a:avLst/>
          </a:prstGeom>
          <a:noFill/>
        </p:spPr>
        <p:txBody>
          <a:bodyPr wrap="square" rtlCol="0">
            <a:spAutoFit/>
          </a:bodyPr>
          <a:lstStyle/>
          <a:p>
            <a:pPr algn="ctr"/>
            <a:r>
              <a:rPr lang="en-US" sz="2000" b="1" dirty="0"/>
              <a:t>AMLA HAS HOSTED SEVEN TWO-DAY FLAWLESS DELIVERY CLASSES YEAR TO DATE AND CERTIFIED 86 STUDENTS.</a:t>
            </a:r>
          </a:p>
        </p:txBody>
      </p:sp>
      <p:pic>
        <p:nvPicPr>
          <p:cNvPr id="3" name="Picture 2">
            <a:extLst>
              <a:ext uri="{FF2B5EF4-FFF2-40B4-BE49-F238E27FC236}">
                <a16:creationId xmlns:a16="http://schemas.microsoft.com/office/drawing/2014/main" id="{4A2033FC-20A7-414E-8085-3A4FB275A2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8405" y="791483"/>
            <a:ext cx="3188795" cy="2391596"/>
          </a:xfrm>
          <a:prstGeom prst="rect">
            <a:avLst/>
          </a:prstGeom>
        </p:spPr>
      </p:pic>
      <p:pic>
        <p:nvPicPr>
          <p:cNvPr id="9" name="Picture 8">
            <a:extLst>
              <a:ext uri="{FF2B5EF4-FFF2-40B4-BE49-F238E27FC236}">
                <a16:creationId xmlns:a16="http://schemas.microsoft.com/office/drawing/2014/main" id="{A1C8C7F4-4E7C-0F4F-A749-2343866135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1406" y="797834"/>
            <a:ext cx="3190125" cy="2392594"/>
          </a:xfrm>
          <a:prstGeom prst="rect">
            <a:avLst/>
          </a:prstGeom>
        </p:spPr>
      </p:pic>
      <p:pic>
        <p:nvPicPr>
          <p:cNvPr id="15" name="Picture 14">
            <a:extLst>
              <a:ext uri="{FF2B5EF4-FFF2-40B4-BE49-F238E27FC236}">
                <a16:creationId xmlns:a16="http://schemas.microsoft.com/office/drawing/2014/main" id="{CEDABB6F-3326-AA46-BA6F-A3FE19C57A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7894" y="3248312"/>
            <a:ext cx="3209815" cy="2407361"/>
          </a:xfrm>
          <a:prstGeom prst="rect">
            <a:avLst/>
          </a:prstGeom>
        </p:spPr>
      </p:pic>
      <p:pic>
        <p:nvPicPr>
          <p:cNvPr id="17" name="Picture 16">
            <a:extLst>
              <a:ext uri="{FF2B5EF4-FFF2-40B4-BE49-F238E27FC236}">
                <a16:creationId xmlns:a16="http://schemas.microsoft.com/office/drawing/2014/main" id="{654026C1-A6BE-B248-A613-12460BC8C3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1406" y="3248313"/>
            <a:ext cx="3190125" cy="2392594"/>
          </a:xfrm>
          <a:prstGeom prst="rect">
            <a:avLst/>
          </a:prstGeom>
        </p:spPr>
      </p:pic>
    </p:spTree>
    <p:extLst>
      <p:ext uri="{BB962C8B-B14F-4D97-AF65-F5344CB8AC3E}">
        <p14:creationId xmlns:p14="http://schemas.microsoft.com/office/powerpoint/2010/main" val="4244038693"/>
      </p:ext>
    </p:extLst>
  </p:cSld>
  <p:clrMapOvr>
    <a:masterClrMapping/>
  </p:clrMapOvr>
  <p:transition spd="slow">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30" y="5824159"/>
            <a:ext cx="7827553" cy="400110"/>
          </a:xfrm>
          <a:prstGeom prst="rect">
            <a:avLst/>
          </a:prstGeom>
          <a:noFill/>
        </p:spPr>
        <p:txBody>
          <a:bodyPr wrap="square" rtlCol="0">
            <a:spAutoFit/>
          </a:bodyPr>
          <a:lstStyle/>
          <a:p>
            <a:pPr algn="ctr"/>
            <a:r>
              <a:rPr lang="en-US" sz="2000" b="1" dirty="0"/>
              <a:t>NORTH ALABAMA TOURISM CURRICULUM DEVELOPED</a:t>
            </a:r>
          </a:p>
        </p:txBody>
      </p:sp>
      <p:pic>
        <p:nvPicPr>
          <p:cNvPr id="9" name="Picture 8">
            <a:extLst>
              <a:ext uri="{FF2B5EF4-FFF2-40B4-BE49-F238E27FC236}">
                <a16:creationId xmlns:a16="http://schemas.microsoft.com/office/drawing/2014/main" id="{5FA685BC-35A1-7D49-B81A-D214B57132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858" y="802598"/>
            <a:ext cx="3796549" cy="4913181"/>
          </a:xfrm>
          <a:prstGeom prst="rect">
            <a:avLst/>
          </a:prstGeom>
          <a:ln>
            <a:solidFill>
              <a:schemeClr val="tx1"/>
            </a:solidFill>
          </a:ln>
        </p:spPr>
      </p:pic>
      <p:pic>
        <p:nvPicPr>
          <p:cNvPr id="10" name="Picture 9">
            <a:extLst>
              <a:ext uri="{FF2B5EF4-FFF2-40B4-BE49-F238E27FC236}">
                <a16:creationId xmlns:a16="http://schemas.microsoft.com/office/drawing/2014/main" id="{52268DA3-3060-094A-86A9-C5D1325122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4788" y="807920"/>
            <a:ext cx="3788323" cy="4902536"/>
          </a:xfrm>
          <a:prstGeom prst="rect">
            <a:avLst/>
          </a:prstGeom>
        </p:spPr>
      </p:pic>
    </p:spTree>
    <p:extLst>
      <p:ext uri="{BB962C8B-B14F-4D97-AF65-F5344CB8AC3E}">
        <p14:creationId xmlns:p14="http://schemas.microsoft.com/office/powerpoint/2010/main" val="3814307877"/>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9" name="TextBox 8">
            <a:extLst>
              <a:ext uri="{FF2B5EF4-FFF2-40B4-BE49-F238E27FC236}">
                <a16:creationId xmlns:a16="http://schemas.microsoft.com/office/drawing/2014/main" id="{6613B578-E963-534C-A5AA-32BD7B766DDC}"/>
              </a:ext>
            </a:extLst>
          </p:cNvPr>
          <p:cNvSpPr txBox="1"/>
          <p:nvPr/>
        </p:nvSpPr>
        <p:spPr>
          <a:xfrm>
            <a:off x="2917655" y="5180984"/>
            <a:ext cx="3302340" cy="954107"/>
          </a:xfrm>
          <a:prstGeom prst="rect">
            <a:avLst/>
          </a:prstGeom>
          <a:noFill/>
        </p:spPr>
        <p:txBody>
          <a:bodyPr wrap="square" rtlCol="0">
            <a:spAutoFit/>
          </a:bodyPr>
          <a:lstStyle/>
          <a:p>
            <a:pPr algn="ctr"/>
            <a:r>
              <a:rPr lang="en-US" sz="2400" b="1" dirty="0">
                <a:solidFill>
                  <a:schemeClr val="accent1">
                    <a:lumMod val="75000"/>
                  </a:schemeClr>
                </a:solidFill>
              </a:rPr>
              <a:t>ACCOUNTANT REPORT</a:t>
            </a:r>
            <a:endParaRPr lang="en-US" sz="2400" b="1" dirty="0"/>
          </a:p>
          <a:p>
            <a:pPr algn="ctr"/>
            <a:r>
              <a:rPr lang="en-US" sz="1600" b="1" dirty="0"/>
              <a:t>Douglas Logan</a:t>
            </a:r>
          </a:p>
          <a:p>
            <a:pPr algn="ctr"/>
            <a:r>
              <a:rPr lang="en-US" sz="1600" b="1" dirty="0"/>
              <a:t>Owner, W. Douglas Logan, CPA, PC</a:t>
            </a:r>
          </a:p>
        </p:txBody>
      </p:sp>
      <p:pic>
        <p:nvPicPr>
          <p:cNvPr id="10" name="Picture 9">
            <a:extLst>
              <a:ext uri="{FF2B5EF4-FFF2-40B4-BE49-F238E27FC236}">
                <a16:creationId xmlns:a16="http://schemas.microsoft.com/office/drawing/2014/main" id="{922F2E3E-09A7-2142-9C5C-531F9321AB9B}"/>
              </a:ext>
            </a:extLst>
          </p:cNvPr>
          <p:cNvPicPr>
            <a:picLocks noChangeAspect="1"/>
          </p:cNvPicPr>
          <p:nvPr/>
        </p:nvPicPr>
        <p:blipFill>
          <a:blip r:embed="rId2"/>
          <a:stretch>
            <a:fillRect/>
          </a:stretch>
        </p:blipFill>
        <p:spPr>
          <a:xfrm>
            <a:off x="2713311" y="1881751"/>
            <a:ext cx="3711028" cy="3185883"/>
          </a:xfrm>
          <a:prstGeom prst="rect">
            <a:avLst/>
          </a:prstGeom>
        </p:spPr>
      </p:pic>
      <p:pic>
        <p:nvPicPr>
          <p:cNvPr id="11" name="Picture 10">
            <a:extLst>
              <a:ext uri="{FF2B5EF4-FFF2-40B4-BE49-F238E27FC236}">
                <a16:creationId xmlns:a16="http://schemas.microsoft.com/office/drawing/2014/main" id="{EB144779-25EF-DC4B-8B00-09BB23AA8A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8348" y="240912"/>
            <a:ext cx="3705991" cy="1361721"/>
          </a:xfrm>
          <a:prstGeom prst="rect">
            <a:avLst/>
          </a:prstGeom>
        </p:spPr>
      </p:pic>
    </p:spTree>
    <p:extLst>
      <p:ext uri="{BB962C8B-B14F-4D97-AF65-F5344CB8AC3E}">
        <p14:creationId xmlns:p14="http://schemas.microsoft.com/office/powerpoint/2010/main" val="2928152061"/>
      </p:ext>
    </p:extLst>
  </p:cSld>
  <p:clrMapOvr>
    <a:masterClrMapping/>
  </p:clrMapOvr>
  <p:transition spd="slow">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pic>
        <p:nvPicPr>
          <p:cNvPr id="2" name="Picture 1">
            <a:extLst>
              <a:ext uri="{FF2B5EF4-FFF2-40B4-BE49-F238E27FC236}">
                <a16:creationId xmlns:a16="http://schemas.microsoft.com/office/drawing/2014/main" id="{37AAD17D-B850-F649-A303-967F15D177C5}"/>
              </a:ext>
            </a:extLst>
          </p:cNvPr>
          <p:cNvPicPr>
            <a:picLocks noChangeAspect="1"/>
          </p:cNvPicPr>
          <p:nvPr/>
        </p:nvPicPr>
        <p:blipFill>
          <a:blip r:embed="rId2"/>
          <a:stretch>
            <a:fillRect/>
          </a:stretch>
        </p:blipFill>
        <p:spPr>
          <a:xfrm>
            <a:off x="1587500" y="927100"/>
            <a:ext cx="5969000" cy="5003800"/>
          </a:xfrm>
          <a:prstGeom prst="rect">
            <a:avLst/>
          </a:prstGeom>
        </p:spPr>
      </p:pic>
    </p:spTree>
    <p:extLst>
      <p:ext uri="{BB962C8B-B14F-4D97-AF65-F5344CB8AC3E}">
        <p14:creationId xmlns:p14="http://schemas.microsoft.com/office/powerpoint/2010/main" val="3233242670"/>
      </p:ext>
    </p:extLst>
  </p:cSld>
  <p:clrMapOvr>
    <a:masterClrMapping/>
  </p:clrMapOvr>
  <p:transition spd="slow">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180865" y="675871"/>
            <a:ext cx="8407181" cy="369332"/>
          </a:xfrm>
          <a:prstGeom prst="rect">
            <a:avLst/>
          </a:prstGeom>
          <a:noFill/>
        </p:spPr>
        <p:txBody>
          <a:bodyPr wrap="square" rtlCol="0">
            <a:spAutoFit/>
          </a:bodyPr>
          <a:lstStyle/>
          <a:p>
            <a:pPr algn="ctr"/>
            <a:r>
              <a:rPr lang="en-US" b="1" dirty="0"/>
              <a:t>TRAVEL / TRADE SHOW SEASON UNDERWAY</a:t>
            </a:r>
            <a:endParaRPr lang="en-US" dirty="0"/>
          </a:p>
        </p:txBody>
      </p:sp>
      <p:pic>
        <p:nvPicPr>
          <p:cNvPr id="7" name="Picture 6">
            <a:extLst>
              <a:ext uri="{FF2B5EF4-FFF2-40B4-BE49-F238E27FC236}">
                <a16:creationId xmlns:a16="http://schemas.microsoft.com/office/drawing/2014/main" id="{04D4BFB7-3E93-AD4F-9E6D-9C6052CBC84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388271" y="911424"/>
            <a:ext cx="2658403" cy="2983843"/>
          </a:xfrm>
          <a:prstGeom prst="rect">
            <a:avLst/>
          </a:prstGeom>
        </p:spPr>
      </p:pic>
      <p:sp>
        <p:nvSpPr>
          <p:cNvPr id="12" name="TextBox 11">
            <a:extLst>
              <a:ext uri="{FF2B5EF4-FFF2-40B4-BE49-F238E27FC236}">
                <a16:creationId xmlns:a16="http://schemas.microsoft.com/office/drawing/2014/main" id="{1EEDA5F0-BC21-9341-974F-AC39C58174CD}"/>
              </a:ext>
            </a:extLst>
          </p:cNvPr>
          <p:cNvSpPr txBox="1"/>
          <p:nvPr/>
        </p:nvSpPr>
        <p:spPr>
          <a:xfrm>
            <a:off x="1225551" y="3698298"/>
            <a:ext cx="2970932" cy="307777"/>
          </a:xfrm>
          <a:prstGeom prst="rect">
            <a:avLst/>
          </a:prstGeom>
          <a:noFill/>
        </p:spPr>
        <p:txBody>
          <a:bodyPr wrap="square" rtlCol="0">
            <a:spAutoFit/>
          </a:bodyPr>
          <a:lstStyle/>
          <a:p>
            <a:pPr algn="ctr"/>
            <a:r>
              <a:rPr lang="en-US" sz="1400" b="1" dirty="0"/>
              <a:t>Atlanta Travel Show</a:t>
            </a:r>
            <a:endParaRPr lang="en-US" sz="1400" dirty="0"/>
          </a:p>
        </p:txBody>
      </p:sp>
      <p:pic>
        <p:nvPicPr>
          <p:cNvPr id="10" name="Picture 9">
            <a:extLst>
              <a:ext uri="{FF2B5EF4-FFF2-40B4-BE49-F238E27FC236}">
                <a16:creationId xmlns:a16="http://schemas.microsoft.com/office/drawing/2014/main" id="{80D755CC-8EB0-C241-9CF3-31FFCE5351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5122" y="1045203"/>
            <a:ext cx="3583126" cy="2687344"/>
          </a:xfrm>
          <a:prstGeom prst="rect">
            <a:avLst/>
          </a:prstGeom>
        </p:spPr>
      </p:pic>
      <p:pic>
        <p:nvPicPr>
          <p:cNvPr id="15" name="Picture 14">
            <a:extLst>
              <a:ext uri="{FF2B5EF4-FFF2-40B4-BE49-F238E27FC236}">
                <a16:creationId xmlns:a16="http://schemas.microsoft.com/office/drawing/2014/main" id="{2BCDA511-F1CA-F449-8CB8-F0E92B690E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8"/>
          <a:stretch/>
        </p:blipFill>
        <p:spPr>
          <a:xfrm>
            <a:off x="1243758" y="4103609"/>
            <a:ext cx="2988879" cy="1834163"/>
          </a:xfrm>
          <a:prstGeom prst="rect">
            <a:avLst/>
          </a:prstGeom>
        </p:spPr>
      </p:pic>
      <p:sp>
        <p:nvSpPr>
          <p:cNvPr id="16" name="TextBox 15">
            <a:extLst>
              <a:ext uri="{FF2B5EF4-FFF2-40B4-BE49-F238E27FC236}">
                <a16:creationId xmlns:a16="http://schemas.microsoft.com/office/drawing/2014/main" id="{B9B992FA-DAA8-8241-B160-E686EE0365EB}"/>
              </a:ext>
            </a:extLst>
          </p:cNvPr>
          <p:cNvSpPr txBox="1"/>
          <p:nvPr/>
        </p:nvSpPr>
        <p:spPr>
          <a:xfrm>
            <a:off x="1226452" y="5902165"/>
            <a:ext cx="2983844" cy="307777"/>
          </a:xfrm>
          <a:prstGeom prst="rect">
            <a:avLst/>
          </a:prstGeom>
          <a:noFill/>
        </p:spPr>
        <p:txBody>
          <a:bodyPr wrap="square" rtlCol="0">
            <a:spAutoFit/>
          </a:bodyPr>
          <a:lstStyle/>
          <a:p>
            <a:pPr algn="ctr"/>
            <a:r>
              <a:rPr lang="en-US" sz="1400" b="1" dirty="0"/>
              <a:t>Canoecopia 2023</a:t>
            </a:r>
            <a:endParaRPr lang="en-US" sz="1400" dirty="0"/>
          </a:p>
        </p:txBody>
      </p:sp>
      <p:sp>
        <p:nvSpPr>
          <p:cNvPr id="17" name="TextBox 16">
            <a:extLst>
              <a:ext uri="{FF2B5EF4-FFF2-40B4-BE49-F238E27FC236}">
                <a16:creationId xmlns:a16="http://schemas.microsoft.com/office/drawing/2014/main" id="{8E72B004-D6A7-A249-8F0E-E44E204B179E}"/>
              </a:ext>
            </a:extLst>
          </p:cNvPr>
          <p:cNvSpPr txBox="1"/>
          <p:nvPr/>
        </p:nvSpPr>
        <p:spPr>
          <a:xfrm>
            <a:off x="4795764" y="3715719"/>
            <a:ext cx="3562483" cy="307777"/>
          </a:xfrm>
          <a:prstGeom prst="rect">
            <a:avLst/>
          </a:prstGeom>
          <a:noFill/>
        </p:spPr>
        <p:txBody>
          <a:bodyPr wrap="square" rtlCol="0">
            <a:spAutoFit/>
          </a:bodyPr>
          <a:lstStyle/>
          <a:p>
            <a:pPr algn="ctr"/>
            <a:r>
              <a:rPr lang="en-US" sz="1400" b="1" dirty="0"/>
              <a:t> Major League Fishing </a:t>
            </a:r>
            <a:endParaRPr lang="en-US" sz="1400" dirty="0"/>
          </a:p>
        </p:txBody>
      </p:sp>
      <p:sp>
        <p:nvSpPr>
          <p:cNvPr id="3" name="TextBox 2">
            <a:extLst>
              <a:ext uri="{FF2B5EF4-FFF2-40B4-BE49-F238E27FC236}">
                <a16:creationId xmlns:a16="http://schemas.microsoft.com/office/drawing/2014/main" id="{B4527BFC-1D37-39A1-B6C2-CB1486487C28}"/>
              </a:ext>
            </a:extLst>
          </p:cNvPr>
          <p:cNvSpPr txBox="1"/>
          <p:nvPr/>
        </p:nvSpPr>
        <p:spPr>
          <a:xfrm>
            <a:off x="5411095" y="5947545"/>
            <a:ext cx="2347852" cy="523220"/>
          </a:xfrm>
          <a:prstGeom prst="rect">
            <a:avLst/>
          </a:prstGeom>
          <a:noFill/>
        </p:spPr>
        <p:txBody>
          <a:bodyPr wrap="square" rtlCol="0">
            <a:spAutoFit/>
          </a:bodyPr>
          <a:lstStyle/>
          <a:p>
            <a:pPr algn="ctr"/>
            <a:r>
              <a:rPr lang="en-US" sz="1400" b="1" dirty="0"/>
              <a:t>Indianapolis Boat, Sport &amp; Travel Show</a:t>
            </a:r>
            <a:endParaRPr lang="en-US" sz="1400" dirty="0"/>
          </a:p>
        </p:txBody>
      </p:sp>
      <p:pic>
        <p:nvPicPr>
          <p:cNvPr id="11" name="Picture 10">
            <a:extLst>
              <a:ext uri="{FF2B5EF4-FFF2-40B4-BE49-F238E27FC236}">
                <a16:creationId xmlns:a16="http://schemas.microsoft.com/office/drawing/2014/main" id="{0DC1937F-287B-4C0A-B76E-34A6D1F6A0C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07690" y="4095469"/>
            <a:ext cx="2517989" cy="1888492"/>
          </a:xfrm>
          <a:prstGeom prst="rect">
            <a:avLst/>
          </a:prstGeom>
        </p:spPr>
      </p:pic>
    </p:spTree>
    <p:extLst>
      <p:ext uri="{BB962C8B-B14F-4D97-AF65-F5344CB8AC3E}">
        <p14:creationId xmlns:p14="http://schemas.microsoft.com/office/powerpoint/2010/main" val="1197183976"/>
      </p:ext>
    </p:extLst>
  </p:cSld>
  <p:clrMapOvr>
    <a:masterClrMapping/>
  </p:clrMapOvr>
  <p:transition spd="slow">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sp>
        <p:nvSpPr>
          <p:cNvPr id="13" name="TextBox 12">
            <a:extLst>
              <a:ext uri="{FF2B5EF4-FFF2-40B4-BE49-F238E27FC236}">
                <a16:creationId xmlns:a16="http://schemas.microsoft.com/office/drawing/2014/main" id="{9B542094-084B-2640-8ED1-0B4F1DC1B60A}"/>
              </a:ext>
            </a:extLst>
          </p:cNvPr>
          <p:cNvSpPr txBox="1"/>
          <p:nvPr/>
        </p:nvSpPr>
        <p:spPr>
          <a:xfrm>
            <a:off x="1319765" y="5762237"/>
            <a:ext cx="7373385" cy="646331"/>
          </a:xfrm>
          <a:prstGeom prst="rect">
            <a:avLst/>
          </a:prstGeom>
          <a:noFill/>
        </p:spPr>
        <p:txBody>
          <a:bodyPr wrap="square" rtlCol="0">
            <a:spAutoFit/>
          </a:bodyPr>
          <a:lstStyle/>
          <a:p>
            <a:pPr algn="ctr"/>
            <a:r>
              <a:rPr lang="en-US" b="1" dirty="0"/>
              <a:t>AMLA MEMBER SERVICES DIRECTOR TINA LAWLER SPOKE AT THE MARCH HALEYVILLE AREA CHAMBER OF COMMERCE MEETING</a:t>
            </a:r>
            <a:endParaRPr lang="en-US" dirty="0"/>
          </a:p>
        </p:txBody>
      </p:sp>
      <p:pic>
        <p:nvPicPr>
          <p:cNvPr id="17" name="Picture 16">
            <a:extLst>
              <a:ext uri="{FF2B5EF4-FFF2-40B4-BE49-F238E27FC236}">
                <a16:creationId xmlns:a16="http://schemas.microsoft.com/office/drawing/2014/main" id="{305848B3-41DA-9B45-B5FB-7AC41C706A51}"/>
              </a:ext>
            </a:extLst>
          </p:cNvPr>
          <p:cNvPicPr>
            <a:picLocks noChangeAspect="1"/>
          </p:cNvPicPr>
          <p:nvPr/>
        </p:nvPicPr>
        <p:blipFill>
          <a:blip r:embed="rId2"/>
          <a:stretch>
            <a:fillRect/>
          </a:stretch>
        </p:blipFill>
        <p:spPr>
          <a:xfrm>
            <a:off x="2707749" y="732566"/>
            <a:ext cx="3709723" cy="4946297"/>
          </a:xfrm>
          <a:prstGeom prst="rect">
            <a:avLst/>
          </a:prstGeom>
        </p:spPr>
      </p:pic>
    </p:spTree>
    <p:extLst>
      <p:ext uri="{BB962C8B-B14F-4D97-AF65-F5344CB8AC3E}">
        <p14:creationId xmlns:p14="http://schemas.microsoft.com/office/powerpoint/2010/main" val="1357741677"/>
      </p:ext>
    </p:extLst>
  </p:cSld>
  <p:clrMapOvr>
    <a:masterClrMapping/>
  </p:clrMapOvr>
  <p:transition spd="slow">
    <p:cover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8" name="Picture 7">
            <a:extLst>
              <a:ext uri="{FF2B5EF4-FFF2-40B4-BE49-F238E27FC236}">
                <a16:creationId xmlns:a16="http://schemas.microsoft.com/office/drawing/2014/main" id="{14FC4389-6307-4545-BCEA-FA926E5539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69523" y="841646"/>
            <a:ext cx="3372404" cy="5418250"/>
          </a:xfrm>
          <a:prstGeom prst="rect">
            <a:avLst/>
          </a:prstGeom>
        </p:spPr>
      </p:pic>
    </p:spTree>
    <p:extLst>
      <p:ext uri="{BB962C8B-B14F-4D97-AF65-F5344CB8AC3E}">
        <p14:creationId xmlns:p14="http://schemas.microsoft.com/office/powerpoint/2010/main" val="2594506590"/>
      </p:ext>
    </p:extLst>
  </p:cSld>
  <p:clrMapOvr>
    <a:masterClrMapping/>
  </p:clrMapOvr>
  <p:transition spd="slow">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1" name="Picture 10">
            <a:extLst>
              <a:ext uri="{FF2B5EF4-FFF2-40B4-BE49-F238E27FC236}">
                <a16:creationId xmlns:a16="http://schemas.microsoft.com/office/drawing/2014/main" id="{B9DDA053-0B27-7443-9699-5EEC13312A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242" y="997401"/>
            <a:ext cx="3091116" cy="4000267"/>
          </a:xfrm>
          <a:prstGeom prst="rect">
            <a:avLst/>
          </a:prstGeom>
          <a:ln>
            <a:solidFill>
              <a:schemeClr val="tx1">
                <a:lumMod val="95000"/>
                <a:lumOff val="5000"/>
              </a:schemeClr>
            </a:solidFill>
          </a:ln>
        </p:spPr>
      </p:pic>
      <p:pic>
        <p:nvPicPr>
          <p:cNvPr id="12" name="Picture 11">
            <a:extLst>
              <a:ext uri="{FF2B5EF4-FFF2-40B4-BE49-F238E27FC236}">
                <a16:creationId xmlns:a16="http://schemas.microsoft.com/office/drawing/2014/main" id="{A581FA62-C785-E34E-B70E-2FF53AE3BF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3114" y="797833"/>
            <a:ext cx="1999713" cy="2587864"/>
          </a:xfrm>
          <a:prstGeom prst="rect">
            <a:avLst/>
          </a:prstGeom>
        </p:spPr>
      </p:pic>
      <p:pic>
        <p:nvPicPr>
          <p:cNvPr id="13" name="Picture 12">
            <a:extLst>
              <a:ext uri="{FF2B5EF4-FFF2-40B4-BE49-F238E27FC236}">
                <a16:creationId xmlns:a16="http://schemas.microsoft.com/office/drawing/2014/main" id="{38975C86-1A1C-5345-9EB5-AE6387634D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0387" y="793378"/>
            <a:ext cx="2003156" cy="2592319"/>
          </a:xfrm>
          <a:prstGeom prst="rect">
            <a:avLst/>
          </a:prstGeom>
        </p:spPr>
      </p:pic>
      <p:pic>
        <p:nvPicPr>
          <p:cNvPr id="15" name="Picture 14">
            <a:extLst>
              <a:ext uri="{FF2B5EF4-FFF2-40B4-BE49-F238E27FC236}">
                <a16:creationId xmlns:a16="http://schemas.microsoft.com/office/drawing/2014/main" id="{16895046-62F6-DB41-BC2C-271A6A8C64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3114" y="3519227"/>
            <a:ext cx="2193915" cy="2839184"/>
          </a:xfrm>
          <a:prstGeom prst="rect">
            <a:avLst/>
          </a:prstGeom>
        </p:spPr>
      </p:pic>
      <p:pic>
        <p:nvPicPr>
          <p:cNvPr id="16" name="Picture 15">
            <a:extLst>
              <a:ext uri="{FF2B5EF4-FFF2-40B4-BE49-F238E27FC236}">
                <a16:creationId xmlns:a16="http://schemas.microsoft.com/office/drawing/2014/main" id="{B97A4902-A7F2-3D47-8300-0A2D1719BC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80387" y="3569476"/>
            <a:ext cx="2186151" cy="2829136"/>
          </a:xfrm>
          <a:prstGeom prst="rect">
            <a:avLst/>
          </a:prstGeom>
        </p:spPr>
      </p:pic>
      <p:sp>
        <p:nvSpPr>
          <p:cNvPr id="17" name="TextBox 16">
            <a:extLst>
              <a:ext uri="{FF2B5EF4-FFF2-40B4-BE49-F238E27FC236}">
                <a16:creationId xmlns:a16="http://schemas.microsoft.com/office/drawing/2014/main" id="{498B3DD0-B68D-8B4D-976F-3F4E4761E523}"/>
              </a:ext>
            </a:extLst>
          </p:cNvPr>
          <p:cNvSpPr txBox="1"/>
          <p:nvPr/>
        </p:nvSpPr>
        <p:spPr>
          <a:xfrm>
            <a:off x="88899" y="5094267"/>
            <a:ext cx="3158459" cy="1200329"/>
          </a:xfrm>
          <a:prstGeom prst="rect">
            <a:avLst/>
          </a:prstGeom>
          <a:noFill/>
        </p:spPr>
        <p:txBody>
          <a:bodyPr wrap="square" rtlCol="0">
            <a:spAutoFit/>
          </a:bodyPr>
          <a:lstStyle/>
          <a:p>
            <a:pPr algn="ctr"/>
            <a:r>
              <a:rPr lang="en-US" b="1" dirty="0"/>
              <a:t>50-PAGE NORTH ALABAMA TRAVEL AND TOURISM HIGH SCHOOL CURRICULUM MANUAL COMPLETED</a:t>
            </a:r>
            <a:endParaRPr lang="en-US" dirty="0"/>
          </a:p>
        </p:txBody>
      </p:sp>
    </p:spTree>
    <p:extLst>
      <p:ext uri="{BB962C8B-B14F-4D97-AF65-F5344CB8AC3E}">
        <p14:creationId xmlns:p14="http://schemas.microsoft.com/office/powerpoint/2010/main" val="2870145938"/>
      </p:ext>
    </p:extLst>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7" name="TextBox 16">
            <a:extLst>
              <a:ext uri="{FF2B5EF4-FFF2-40B4-BE49-F238E27FC236}">
                <a16:creationId xmlns:a16="http://schemas.microsoft.com/office/drawing/2014/main" id="{498B3DD0-B68D-8B4D-976F-3F4E4761E523}"/>
              </a:ext>
            </a:extLst>
          </p:cNvPr>
          <p:cNvSpPr txBox="1"/>
          <p:nvPr/>
        </p:nvSpPr>
        <p:spPr>
          <a:xfrm>
            <a:off x="5690912" y="2270795"/>
            <a:ext cx="3158459" cy="1477328"/>
          </a:xfrm>
          <a:prstGeom prst="rect">
            <a:avLst/>
          </a:prstGeom>
          <a:noFill/>
        </p:spPr>
        <p:txBody>
          <a:bodyPr wrap="square" rtlCol="0">
            <a:spAutoFit/>
          </a:bodyPr>
          <a:lstStyle/>
          <a:p>
            <a:pPr algn="ctr"/>
            <a:r>
              <a:rPr lang="en-US" b="1" dirty="0"/>
              <a:t>NEW NORTH ALABAMA TRAVEL MAGAZINE BEING DEVELOPED FOR PLACEMENT IN SHORT-TERM RENTAL PROPERTIES IN THE REGION</a:t>
            </a:r>
            <a:endParaRPr lang="en-US" dirty="0"/>
          </a:p>
        </p:txBody>
      </p:sp>
      <p:pic>
        <p:nvPicPr>
          <p:cNvPr id="3" name="Picture 2">
            <a:extLst>
              <a:ext uri="{FF2B5EF4-FFF2-40B4-BE49-F238E27FC236}">
                <a16:creationId xmlns:a16="http://schemas.microsoft.com/office/drawing/2014/main" id="{779B1B62-33A6-7E41-BA81-E80EC85EA0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49" y="791483"/>
            <a:ext cx="4274770" cy="5532054"/>
          </a:xfrm>
          <a:prstGeom prst="rect">
            <a:avLst/>
          </a:prstGeom>
        </p:spPr>
      </p:pic>
    </p:spTree>
    <p:extLst>
      <p:ext uri="{BB962C8B-B14F-4D97-AF65-F5344CB8AC3E}">
        <p14:creationId xmlns:p14="http://schemas.microsoft.com/office/powerpoint/2010/main" val="3360432758"/>
      </p:ext>
    </p:extLst>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14" name="TextBox 13">
            <a:extLst>
              <a:ext uri="{FF2B5EF4-FFF2-40B4-BE49-F238E27FC236}">
                <a16:creationId xmlns:a16="http://schemas.microsoft.com/office/drawing/2014/main" id="{109C424A-EBCC-5440-B139-364C7D419409}"/>
              </a:ext>
            </a:extLst>
          </p:cNvPr>
          <p:cNvSpPr txBox="1"/>
          <p:nvPr/>
        </p:nvSpPr>
        <p:spPr>
          <a:xfrm>
            <a:off x="722031" y="5639235"/>
            <a:ext cx="7712637" cy="400110"/>
          </a:xfrm>
          <a:prstGeom prst="rect">
            <a:avLst/>
          </a:prstGeom>
          <a:noFill/>
        </p:spPr>
        <p:txBody>
          <a:bodyPr wrap="square" rtlCol="0">
            <a:spAutoFit/>
          </a:bodyPr>
          <a:lstStyle/>
          <a:p>
            <a:pPr algn="ctr"/>
            <a:r>
              <a:rPr lang="en-US" sz="2000" b="1" dirty="0"/>
              <a:t>AMLA MEMBER APPLICATION BROCHURE REPRINTED</a:t>
            </a:r>
            <a:endParaRPr lang="en-US" sz="2000" dirty="0"/>
          </a:p>
        </p:txBody>
      </p:sp>
      <p:pic>
        <p:nvPicPr>
          <p:cNvPr id="18" name="Picture 17">
            <a:extLst>
              <a:ext uri="{FF2B5EF4-FFF2-40B4-BE49-F238E27FC236}">
                <a16:creationId xmlns:a16="http://schemas.microsoft.com/office/drawing/2014/main" id="{EE2D5EFC-40F8-B84F-B1BE-FAB0E2F8BFD6}"/>
              </a:ext>
            </a:extLst>
          </p:cNvPr>
          <p:cNvPicPr>
            <a:picLocks noChangeAspect="1"/>
          </p:cNvPicPr>
          <p:nvPr/>
        </p:nvPicPr>
        <p:blipFill>
          <a:blip r:embed="rId2"/>
          <a:stretch>
            <a:fillRect/>
          </a:stretch>
        </p:blipFill>
        <p:spPr>
          <a:xfrm>
            <a:off x="388883" y="893379"/>
            <a:ext cx="3957823" cy="4452551"/>
          </a:xfrm>
          <a:prstGeom prst="rect">
            <a:avLst/>
          </a:prstGeom>
        </p:spPr>
      </p:pic>
      <p:pic>
        <p:nvPicPr>
          <p:cNvPr id="19" name="Picture 18">
            <a:extLst>
              <a:ext uri="{FF2B5EF4-FFF2-40B4-BE49-F238E27FC236}">
                <a16:creationId xmlns:a16="http://schemas.microsoft.com/office/drawing/2014/main" id="{4B43E655-C57B-A540-A3D6-33069F2C9D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9681" y="887029"/>
            <a:ext cx="3963469" cy="4458902"/>
          </a:xfrm>
          <a:prstGeom prst="rect">
            <a:avLst/>
          </a:prstGeom>
        </p:spPr>
      </p:pic>
    </p:spTree>
    <p:extLst>
      <p:ext uri="{BB962C8B-B14F-4D97-AF65-F5344CB8AC3E}">
        <p14:creationId xmlns:p14="http://schemas.microsoft.com/office/powerpoint/2010/main" val="20364102"/>
      </p:ext>
    </p:extLst>
  </p:cSld>
  <p:clrMapOvr>
    <a:masterClrMapping/>
  </p:clrMapOvr>
  <p:transition spd="slow">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9" name="TextBox 8">
            <a:extLst>
              <a:ext uri="{FF2B5EF4-FFF2-40B4-BE49-F238E27FC236}">
                <a16:creationId xmlns:a16="http://schemas.microsoft.com/office/drawing/2014/main" id="{B26679D4-4F20-AC40-8CB6-9C5D9E2E7D5F}"/>
              </a:ext>
            </a:extLst>
          </p:cNvPr>
          <p:cNvSpPr txBox="1"/>
          <p:nvPr/>
        </p:nvSpPr>
        <p:spPr>
          <a:xfrm>
            <a:off x="5528442" y="2345668"/>
            <a:ext cx="3013189" cy="646331"/>
          </a:xfrm>
          <a:prstGeom prst="rect">
            <a:avLst/>
          </a:prstGeom>
          <a:noFill/>
        </p:spPr>
        <p:txBody>
          <a:bodyPr wrap="square" rtlCol="0">
            <a:spAutoFit/>
          </a:bodyPr>
          <a:lstStyle/>
          <a:p>
            <a:pPr algn="ctr"/>
            <a:r>
              <a:rPr lang="en-US" b="1" dirty="0"/>
              <a:t>RETIRE TO NORTH ALABAMA RACK CARDS PRODUCED</a:t>
            </a:r>
            <a:endParaRPr lang="en-US" dirty="0"/>
          </a:p>
        </p:txBody>
      </p:sp>
      <p:pic>
        <p:nvPicPr>
          <p:cNvPr id="11" name="Picture 10">
            <a:extLst>
              <a:ext uri="{FF2B5EF4-FFF2-40B4-BE49-F238E27FC236}">
                <a16:creationId xmlns:a16="http://schemas.microsoft.com/office/drawing/2014/main" id="{D2CBA32D-EF41-F041-8A0D-C04FA5BE4B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194" y="850907"/>
            <a:ext cx="2387016" cy="5370787"/>
          </a:xfrm>
          <a:prstGeom prst="rect">
            <a:avLst/>
          </a:prstGeom>
        </p:spPr>
      </p:pic>
      <p:pic>
        <p:nvPicPr>
          <p:cNvPr id="12" name="Picture 11">
            <a:extLst>
              <a:ext uri="{FF2B5EF4-FFF2-40B4-BE49-F238E27FC236}">
                <a16:creationId xmlns:a16="http://schemas.microsoft.com/office/drawing/2014/main" id="{BDDBC289-F10F-EC4B-9463-48E55222F0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6058" y="908789"/>
            <a:ext cx="2376976" cy="5348196"/>
          </a:xfrm>
          <a:prstGeom prst="rect">
            <a:avLst/>
          </a:prstGeom>
        </p:spPr>
      </p:pic>
    </p:spTree>
    <p:extLst>
      <p:ext uri="{BB962C8B-B14F-4D97-AF65-F5344CB8AC3E}">
        <p14:creationId xmlns:p14="http://schemas.microsoft.com/office/powerpoint/2010/main" val="2703815741"/>
      </p:ext>
    </p:extLst>
  </p:cSld>
  <p:clrMapOvr>
    <a:masterClrMapping/>
  </p:clrMapOvr>
  <p:transition spd="slow">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12" name="TextBox 11">
            <a:extLst>
              <a:ext uri="{FF2B5EF4-FFF2-40B4-BE49-F238E27FC236}">
                <a16:creationId xmlns:a16="http://schemas.microsoft.com/office/drawing/2014/main" id="{CC41831A-D999-8A4C-84FF-F7E424172DD2}"/>
              </a:ext>
            </a:extLst>
          </p:cNvPr>
          <p:cNvSpPr txBox="1"/>
          <p:nvPr/>
        </p:nvSpPr>
        <p:spPr>
          <a:xfrm>
            <a:off x="5528442" y="2345668"/>
            <a:ext cx="3013189" cy="923330"/>
          </a:xfrm>
          <a:prstGeom prst="rect">
            <a:avLst/>
          </a:prstGeom>
          <a:noFill/>
        </p:spPr>
        <p:txBody>
          <a:bodyPr wrap="square" rtlCol="0">
            <a:spAutoFit/>
          </a:bodyPr>
          <a:lstStyle/>
          <a:p>
            <a:pPr algn="ctr"/>
            <a:r>
              <a:rPr lang="en-US" b="1" dirty="0"/>
              <a:t>NORTH ALABAMA GROUP ITINERARIES BOOKLET UPDATED</a:t>
            </a:r>
          </a:p>
        </p:txBody>
      </p:sp>
      <p:pic>
        <p:nvPicPr>
          <p:cNvPr id="14" name="Picture 13">
            <a:extLst>
              <a:ext uri="{FF2B5EF4-FFF2-40B4-BE49-F238E27FC236}">
                <a16:creationId xmlns:a16="http://schemas.microsoft.com/office/drawing/2014/main" id="{534E79C1-FDFA-7848-8856-CB9FED51F1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7408" y="670386"/>
            <a:ext cx="4308655" cy="5575906"/>
          </a:xfrm>
          <a:prstGeom prst="rect">
            <a:avLst/>
          </a:prstGeom>
        </p:spPr>
      </p:pic>
    </p:spTree>
    <p:extLst>
      <p:ext uri="{BB962C8B-B14F-4D97-AF65-F5344CB8AC3E}">
        <p14:creationId xmlns:p14="http://schemas.microsoft.com/office/powerpoint/2010/main" val="1743645717"/>
      </p:ext>
    </p:extLst>
  </p:cSld>
  <p:clrMapOvr>
    <a:masterClrMapping/>
  </p:clrMapOvr>
  <p:transition spd="slow">
    <p:cover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25" name="TextBox 24">
            <a:extLst>
              <a:ext uri="{FF2B5EF4-FFF2-40B4-BE49-F238E27FC236}">
                <a16:creationId xmlns:a16="http://schemas.microsoft.com/office/drawing/2014/main" id="{05C59F58-1FB7-EA4D-9DFA-64DFCFB161D9}"/>
              </a:ext>
            </a:extLst>
          </p:cNvPr>
          <p:cNvSpPr txBox="1"/>
          <p:nvPr/>
        </p:nvSpPr>
        <p:spPr>
          <a:xfrm>
            <a:off x="980513" y="5884221"/>
            <a:ext cx="7712637" cy="400110"/>
          </a:xfrm>
          <a:prstGeom prst="rect">
            <a:avLst/>
          </a:prstGeom>
          <a:noFill/>
        </p:spPr>
        <p:txBody>
          <a:bodyPr wrap="square" rtlCol="0">
            <a:spAutoFit/>
          </a:bodyPr>
          <a:lstStyle/>
          <a:p>
            <a:pPr algn="ctr"/>
            <a:r>
              <a:rPr lang="en-US" sz="2000" b="1" dirty="0"/>
              <a:t>NORTH ALABAMA CAMPGROUNDS BROCHURE COMPLETED</a:t>
            </a:r>
            <a:endParaRPr lang="en-US" sz="2000" dirty="0"/>
          </a:p>
        </p:txBody>
      </p:sp>
      <p:pic>
        <p:nvPicPr>
          <p:cNvPr id="26" name="Picture 25">
            <a:extLst>
              <a:ext uri="{FF2B5EF4-FFF2-40B4-BE49-F238E27FC236}">
                <a16:creationId xmlns:a16="http://schemas.microsoft.com/office/drawing/2014/main" id="{7D31CC71-6BD2-FB41-9D4A-DAC386D21D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5550" y="823259"/>
            <a:ext cx="2188248" cy="4923557"/>
          </a:xfrm>
          <a:prstGeom prst="rect">
            <a:avLst/>
          </a:prstGeom>
        </p:spPr>
      </p:pic>
      <p:pic>
        <p:nvPicPr>
          <p:cNvPr id="27" name="Picture 26">
            <a:extLst>
              <a:ext uri="{FF2B5EF4-FFF2-40B4-BE49-F238E27FC236}">
                <a16:creationId xmlns:a16="http://schemas.microsoft.com/office/drawing/2014/main" id="{470E183D-7460-B249-9587-8481510154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2394" y="823259"/>
            <a:ext cx="2188248" cy="4923558"/>
          </a:xfrm>
          <a:prstGeom prst="rect">
            <a:avLst/>
          </a:prstGeom>
        </p:spPr>
      </p:pic>
      <p:pic>
        <p:nvPicPr>
          <p:cNvPr id="28" name="Picture 27">
            <a:extLst>
              <a:ext uri="{FF2B5EF4-FFF2-40B4-BE49-F238E27FC236}">
                <a16:creationId xmlns:a16="http://schemas.microsoft.com/office/drawing/2014/main" id="{95001448-2B27-8544-A645-52C8194218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837" y="816908"/>
            <a:ext cx="2192777" cy="4933749"/>
          </a:xfrm>
          <a:prstGeom prst="rect">
            <a:avLst/>
          </a:prstGeom>
        </p:spPr>
      </p:pic>
    </p:spTree>
    <p:extLst>
      <p:ext uri="{BB962C8B-B14F-4D97-AF65-F5344CB8AC3E}">
        <p14:creationId xmlns:p14="http://schemas.microsoft.com/office/powerpoint/2010/main" val="3620193209"/>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1225551" y="5790668"/>
            <a:ext cx="7125576" cy="584775"/>
          </a:xfrm>
          <a:prstGeom prst="rect">
            <a:avLst/>
          </a:prstGeom>
          <a:noFill/>
        </p:spPr>
        <p:txBody>
          <a:bodyPr wrap="square" rtlCol="0">
            <a:spAutoFit/>
          </a:bodyPr>
          <a:lstStyle/>
          <a:p>
            <a:pPr algn="ctr"/>
            <a:r>
              <a:rPr lang="en-US" b="1" dirty="0"/>
              <a:t>YELLOWHAMMER</a:t>
            </a:r>
          </a:p>
          <a:p>
            <a:pPr algn="ctr"/>
            <a:r>
              <a:rPr lang="en-US" sz="1400" dirty="0"/>
              <a:t>Digital Marketing, February 2023</a:t>
            </a:r>
          </a:p>
        </p:txBody>
      </p:sp>
      <p:pic>
        <p:nvPicPr>
          <p:cNvPr id="14" name="Picture 13">
            <a:extLst>
              <a:ext uri="{FF2B5EF4-FFF2-40B4-BE49-F238E27FC236}">
                <a16:creationId xmlns:a16="http://schemas.microsoft.com/office/drawing/2014/main" id="{183AEF39-FB34-734C-842A-B2CE8483ECA3}"/>
              </a:ext>
            </a:extLst>
          </p:cNvPr>
          <p:cNvPicPr>
            <a:picLocks noChangeAspect="1"/>
          </p:cNvPicPr>
          <p:nvPr/>
        </p:nvPicPr>
        <p:blipFill>
          <a:blip r:embed="rId2"/>
          <a:stretch>
            <a:fillRect/>
          </a:stretch>
        </p:blipFill>
        <p:spPr>
          <a:xfrm>
            <a:off x="274027" y="791483"/>
            <a:ext cx="8572541" cy="1058338"/>
          </a:xfrm>
          <a:prstGeom prst="rect">
            <a:avLst/>
          </a:prstGeom>
        </p:spPr>
      </p:pic>
      <p:pic>
        <p:nvPicPr>
          <p:cNvPr id="16" name="Picture 15">
            <a:extLst>
              <a:ext uri="{FF2B5EF4-FFF2-40B4-BE49-F238E27FC236}">
                <a16:creationId xmlns:a16="http://schemas.microsoft.com/office/drawing/2014/main" id="{295A5C8C-87DD-E544-9C87-4A9D64178D45}"/>
              </a:ext>
            </a:extLst>
          </p:cNvPr>
          <p:cNvPicPr>
            <a:picLocks noChangeAspect="1"/>
          </p:cNvPicPr>
          <p:nvPr/>
        </p:nvPicPr>
        <p:blipFill>
          <a:blip r:embed="rId3"/>
          <a:stretch>
            <a:fillRect/>
          </a:stretch>
        </p:blipFill>
        <p:spPr>
          <a:xfrm>
            <a:off x="3825530" y="1995261"/>
            <a:ext cx="1839546" cy="3679092"/>
          </a:xfrm>
          <a:prstGeom prst="rect">
            <a:avLst/>
          </a:prstGeom>
        </p:spPr>
      </p:pic>
    </p:spTree>
    <p:extLst>
      <p:ext uri="{BB962C8B-B14F-4D97-AF65-F5344CB8AC3E}">
        <p14:creationId xmlns:p14="http://schemas.microsoft.com/office/powerpoint/2010/main" val="1278538110"/>
      </p:ext>
    </p:extLst>
  </p:cSld>
  <p:clrMapOvr>
    <a:masterClrMapping/>
  </p:clrMapOvr>
  <p:transition spd="slow">
    <p:cover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9" name="TextBox 8">
            <a:extLst>
              <a:ext uri="{FF2B5EF4-FFF2-40B4-BE49-F238E27FC236}">
                <a16:creationId xmlns:a16="http://schemas.microsoft.com/office/drawing/2014/main" id="{FA52DA90-8EEC-5D4E-8831-54CE04E28F83}"/>
              </a:ext>
            </a:extLst>
          </p:cNvPr>
          <p:cNvSpPr txBox="1"/>
          <p:nvPr/>
        </p:nvSpPr>
        <p:spPr>
          <a:xfrm>
            <a:off x="88899" y="5538967"/>
            <a:ext cx="8524917" cy="400110"/>
          </a:xfrm>
          <a:prstGeom prst="rect">
            <a:avLst/>
          </a:prstGeom>
          <a:noFill/>
        </p:spPr>
        <p:txBody>
          <a:bodyPr wrap="square" rtlCol="0">
            <a:spAutoFit/>
          </a:bodyPr>
          <a:lstStyle/>
          <a:p>
            <a:pPr algn="ctr"/>
            <a:r>
              <a:rPr lang="en-US" sz="2000" b="1" dirty="0"/>
              <a:t>SMALL TOWN EVENT PLANNER UPDATED AND REPRINTED</a:t>
            </a:r>
            <a:endParaRPr lang="en-US" sz="2000" dirty="0"/>
          </a:p>
        </p:txBody>
      </p:sp>
      <p:pic>
        <p:nvPicPr>
          <p:cNvPr id="12" name="Picture 11">
            <a:extLst>
              <a:ext uri="{FF2B5EF4-FFF2-40B4-BE49-F238E27FC236}">
                <a16:creationId xmlns:a16="http://schemas.microsoft.com/office/drawing/2014/main" id="{1C0EA74E-5C9F-7C47-8ADD-7B0AD37DE1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157" y="1345122"/>
            <a:ext cx="3063438" cy="3896033"/>
          </a:xfrm>
          <a:prstGeom prst="rect">
            <a:avLst/>
          </a:prstGeom>
        </p:spPr>
      </p:pic>
      <p:pic>
        <p:nvPicPr>
          <p:cNvPr id="13" name="Picture 12">
            <a:extLst>
              <a:ext uri="{FF2B5EF4-FFF2-40B4-BE49-F238E27FC236}">
                <a16:creationId xmlns:a16="http://schemas.microsoft.com/office/drawing/2014/main" id="{1DE38A01-0C0F-4D48-84F0-E2B73B64C5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6677" y="1354285"/>
            <a:ext cx="2962591" cy="3781770"/>
          </a:xfrm>
          <a:prstGeom prst="rect">
            <a:avLst/>
          </a:prstGeom>
        </p:spPr>
      </p:pic>
      <p:pic>
        <p:nvPicPr>
          <p:cNvPr id="14" name="Picture 13">
            <a:extLst>
              <a:ext uri="{FF2B5EF4-FFF2-40B4-BE49-F238E27FC236}">
                <a16:creationId xmlns:a16="http://schemas.microsoft.com/office/drawing/2014/main" id="{45A84C43-2677-4A4B-94C5-499C8C9219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25654" y="1214524"/>
            <a:ext cx="3018346" cy="3930870"/>
          </a:xfrm>
          <a:prstGeom prst="rect">
            <a:avLst/>
          </a:prstGeom>
        </p:spPr>
      </p:pic>
    </p:spTree>
    <p:extLst>
      <p:ext uri="{BB962C8B-B14F-4D97-AF65-F5344CB8AC3E}">
        <p14:creationId xmlns:p14="http://schemas.microsoft.com/office/powerpoint/2010/main" val="3762593274"/>
      </p:ext>
    </p:extLst>
  </p:cSld>
  <p:clrMapOvr>
    <a:masterClrMapping/>
  </p:clrMapOvr>
  <p:transition spd="slow">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13" name="TextBox 12">
            <a:extLst>
              <a:ext uri="{FF2B5EF4-FFF2-40B4-BE49-F238E27FC236}">
                <a16:creationId xmlns:a16="http://schemas.microsoft.com/office/drawing/2014/main" id="{B19D9A95-E22A-934F-B802-42A6807D1DAE}"/>
              </a:ext>
            </a:extLst>
          </p:cNvPr>
          <p:cNvSpPr txBox="1"/>
          <p:nvPr/>
        </p:nvSpPr>
        <p:spPr>
          <a:xfrm>
            <a:off x="591102" y="5845611"/>
            <a:ext cx="7961039" cy="646331"/>
          </a:xfrm>
          <a:prstGeom prst="rect">
            <a:avLst/>
          </a:prstGeom>
          <a:noFill/>
        </p:spPr>
        <p:txBody>
          <a:bodyPr wrap="square" rtlCol="0">
            <a:spAutoFit/>
          </a:bodyPr>
          <a:lstStyle/>
          <a:p>
            <a:pPr algn="ctr"/>
            <a:r>
              <a:rPr lang="en-US" b="1" dirty="0"/>
              <a:t>DIGITAL VERSION OF TRAIL MIX BROCHURE DEVELOPED FOR DOWNLOAD ON NORTHALABAMA.ORG</a:t>
            </a:r>
            <a:endParaRPr lang="en-US" dirty="0"/>
          </a:p>
        </p:txBody>
      </p:sp>
      <p:pic>
        <p:nvPicPr>
          <p:cNvPr id="14" name="Picture 13">
            <a:extLst>
              <a:ext uri="{FF2B5EF4-FFF2-40B4-BE49-F238E27FC236}">
                <a16:creationId xmlns:a16="http://schemas.microsoft.com/office/drawing/2014/main" id="{9DBD3F50-8CD7-7C46-8C55-85FD83C18F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899" y="776813"/>
            <a:ext cx="4330262" cy="4871545"/>
          </a:xfrm>
          <a:prstGeom prst="rect">
            <a:avLst/>
          </a:prstGeom>
        </p:spPr>
      </p:pic>
      <p:pic>
        <p:nvPicPr>
          <p:cNvPr id="15" name="Picture 14">
            <a:extLst>
              <a:ext uri="{FF2B5EF4-FFF2-40B4-BE49-F238E27FC236}">
                <a16:creationId xmlns:a16="http://schemas.microsoft.com/office/drawing/2014/main" id="{98A2CCAC-3EAB-1D4E-B9DA-1DE379843B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3438" y="776812"/>
            <a:ext cx="4330263" cy="4871546"/>
          </a:xfrm>
          <a:prstGeom prst="rect">
            <a:avLst/>
          </a:prstGeom>
        </p:spPr>
      </p:pic>
    </p:spTree>
    <p:extLst>
      <p:ext uri="{BB962C8B-B14F-4D97-AF65-F5344CB8AC3E}">
        <p14:creationId xmlns:p14="http://schemas.microsoft.com/office/powerpoint/2010/main" val="2573493386"/>
      </p:ext>
    </p:extLst>
  </p:cSld>
  <p:clrMapOvr>
    <a:masterClrMapping/>
  </p:clrMapOvr>
  <p:transition spd="slow">
    <p:cover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12" name="TextBox 11">
            <a:extLst>
              <a:ext uri="{FF2B5EF4-FFF2-40B4-BE49-F238E27FC236}">
                <a16:creationId xmlns:a16="http://schemas.microsoft.com/office/drawing/2014/main" id="{69F5BE28-73CC-474C-8C7F-2EBA64FC68DE}"/>
              </a:ext>
            </a:extLst>
          </p:cNvPr>
          <p:cNvSpPr txBox="1"/>
          <p:nvPr/>
        </p:nvSpPr>
        <p:spPr>
          <a:xfrm>
            <a:off x="591102" y="5845611"/>
            <a:ext cx="7961039" cy="369332"/>
          </a:xfrm>
          <a:prstGeom prst="rect">
            <a:avLst/>
          </a:prstGeom>
          <a:noFill/>
        </p:spPr>
        <p:txBody>
          <a:bodyPr wrap="square" rtlCol="0">
            <a:spAutoFit/>
          </a:bodyPr>
          <a:lstStyle/>
          <a:p>
            <a:pPr algn="ctr"/>
            <a:r>
              <a:rPr lang="en-US" b="1" dirty="0"/>
              <a:t>NORTH ALABAMA GOLF GUIDE PRINTED</a:t>
            </a:r>
            <a:endParaRPr lang="en-US" dirty="0"/>
          </a:p>
        </p:txBody>
      </p:sp>
      <p:pic>
        <p:nvPicPr>
          <p:cNvPr id="14" name="Picture 13">
            <a:extLst>
              <a:ext uri="{FF2B5EF4-FFF2-40B4-BE49-F238E27FC236}">
                <a16:creationId xmlns:a16="http://schemas.microsoft.com/office/drawing/2014/main" id="{803A225E-F289-0743-AE1D-C777A1FD8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08159" y="856301"/>
            <a:ext cx="6526924" cy="4895193"/>
          </a:xfrm>
          <a:prstGeom prst="rect">
            <a:avLst/>
          </a:prstGeom>
        </p:spPr>
      </p:pic>
    </p:spTree>
    <p:extLst>
      <p:ext uri="{BB962C8B-B14F-4D97-AF65-F5344CB8AC3E}">
        <p14:creationId xmlns:p14="http://schemas.microsoft.com/office/powerpoint/2010/main" val="527406491"/>
      </p:ext>
    </p:extLst>
  </p:cSld>
  <p:clrMapOvr>
    <a:masterClrMapping/>
  </p:clrMapOvr>
  <p:transition spd="slow">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sp>
        <p:nvSpPr>
          <p:cNvPr id="9" name="TextBox 8">
            <a:extLst>
              <a:ext uri="{FF2B5EF4-FFF2-40B4-BE49-F238E27FC236}">
                <a16:creationId xmlns:a16="http://schemas.microsoft.com/office/drawing/2014/main" id="{ADB15A3C-A875-F64D-8833-C95DE28427C7}"/>
              </a:ext>
            </a:extLst>
          </p:cNvPr>
          <p:cNvSpPr txBox="1"/>
          <p:nvPr/>
        </p:nvSpPr>
        <p:spPr>
          <a:xfrm>
            <a:off x="591102" y="5793061"/>
            <a:ext cx="7961039" cy="646331"/>
          </a:xfrm>
          <a:prstGeom prst="rect">
            <a:avLst/>
          </a:prstGeom>
          <a:noFill/>
        </p:spPr>
        <p:txBody>
          <a:bodyPr wrap="square" rtlCol="0">
            <a:spAutoFit/>
          </a:bodyPr>
          <a:lstStyle/>
          <a:p>
            <a:pPr algn="ctr"/>
            <a:r>
              <a:rPr lang="en-US" b="1" dirty="0"/>
              <a:t>NORTH ALABAMA WATERFALLS BROCHURE UPDATED AND DIGITAL DOWNLOAD ADDED TO NORTHALABAMA.ORG WEBSITE</a:t>
            </a:r>
            <a:endParaRPr lang="en-US" dirty="0"/>
          </a:p>
        </p:txBody>
      </p:sp>
      <p:pic>
        <p:nvPicPr>
          <p:cNvPr id="12" name="Picture 11">
            <a:extLst>
              <a:ext uri="{FF2B5EF4-FFF2-40B4-BE49-F238E27FC236}">
                <a16:creationId xmlns:a16="http://schemas.microsoft.com/office/drawing/2014/main" id="{E3AE6C4C-2144-A245-B6D1-F579D1E021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3549" y="915539"/>
            <a:ext cx="8252295" cy="4624131"/>
          </a:xfrm>
          <a:prstGeom prst="rect">
            <a:avLst/>
          </a:prstGeom>
        </p:spPr>
      </p:pic>
    </p:spTree>
    <p:extLst>
      <p:ext uri="{BB962C8B-B14F-4D97-AF65-F5344CB8AC3E}">
        <p14:creationId xmlns:p14="http://schemas.microsoft.com/office/powerpoint/2010/main" val="3509371234"/>
      </p:ext>
    </p:extLst>
  </p:cSld>
  <p:clrMapOvr>
    <a:masterClrMapping/>
  </p:clrMapOvr>
  <p:transition spd="slow">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3244" cy="609600"/>
          </a:xfrm>
          <a:prstGeom prst="rect">
            <a:avLst/>
          </a:prstGeom>
          <a:solidFill>
            <a:schemeClr val="accent4">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ADVOCACY</a:t>
            </a:r>
          </a:p>
        </p:txBody>
      </p:sp>
      <p:pic>
        <p:nvPicPr>
          <p:cNvPr id="3" name="Picture 2">
            <a:extLst>
              <a:ext uri="{FF2B5EF4-FFF2-40B4-BE49-F238E27FC236}">
                <a16:creationId xmlns:a16="http://schemas.microsoft.com/office/drawing/2014/main" id="{A8BC8A62-24C2-AE41-AC11-FEF516B227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3090" y="797833"/>
            <a:ext cx="4309241" cy="5386551"/>
          </a:xfrm>
          <a:prstGeom prst="rect">
            <a:avLst/>
          </a:prstGeom>
          <a:ln>
            <a:solidFill>
              <a:schemeClr val="tx1"/>
            </a:solidFill>
          </a:ln>
        </p:spPr>
      </p:pic>
    </p:spTree>
    <p:extLst>
      <p:ext uri="{BB962C8B-B14F-4D97-AF65-F5344CB8AC3E}">
        <p14:creationId xmlns:p14="http://schemas.microsoft.com/office/powerpoint/2010/main" val="3414399744"/>
      </p:ext>
    </p:extLst>
  </p:cSld>
  <p:clrMapOvr>
    <a:masterClrMapping/>
  </p:clrMapOvr>
  <p:transition spd="slow">
    <p:cover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3244" cy="609600"/>
          </a:xfrm>
          <a:prstGeom prst="rect">
            <a:avLst/>
          </a:prstGeom>
          <a:solidFill>
            <a:schemeClr val="accent4">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ADVOCACY</a:t>
            </a:r>
          </a:p>
        </p:txBody>
      </p:sp>
      <p:pic>
        <p:nvPicPr>
          <p:cNvPr id="7" name="Picture 6">
            <a:extLst>
              <a:ext uri="{FF2B5EF4-FFF2-40B4-BE49-F238E27FC236}">
                <a16:creationId xmlns:a16="http://schemas.microsoft.com/office/drawing/2014/main" id="{EDBEF627-2526-D54D-8F69-AA43C68508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3163" y="735724"/>
            <a:ext cx="4477541" cy="5596926"/>
          </a:xfrm>
          <a:prstGeom prst="rect">
            <a:avLst/>
          </a:prstGeom>
        </p:spPr>
      </p:pic>
    </p:spTree>
    <p:extLst>
      <p:ext uri="{BB962C8B-B14F-4D97-AF65-F5344CB8AC3E}">
        <p14:creationId xmlns:p14="http://schemas.microsoft.com/office/powerpoint/2010/main" val="2269992586"/>
      </p:ext>
    </p:extLst>
  </p:cSld>
  <p:clrMapOvr>
    <a:masterClrMapping/>
  </p:clrMapOvr>
  <p:transition spd="slow">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3244" cy="609600"/>
          </a:xfrm>
          <a:prstGeom prst="rect">
            <a:avLst/>
          </a:prstGeom>
          <a:solidFill>
            <a:schemeClr val="accent4">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ADVOCACY</a:t>
            </a:r>
          </a:p>
        </p:txBody>
      </p:sp>
      <p:sp>
        <p:nvSpPr>
          <p:cNvPr id="15" name="TextBox 14">
            <a:extLst>
              <a:ext uri="{FF2B5EF4-FFF2-40B4-BE49-F238E27FC236}">
                <a16:creationId xmlns:a16="http://schemas.microsoft.com/office/drawing/2014/main" id="{8DE39F73-A6EE-B344-874B-2B860D9B2850}"/>
              </a:ext>
            </a:extLst>
          </p:cNvPr>
          <p:cNvSpPr txBox="1"/>
          <p:nvPr/>
        </p:nvSpPr>
        <p:spPr>
          <a:xfrm>
            <a:off x="657224" y="5791292"/>
            <a:ext cx="7746124" cy="400110"/>
          </a:xfrm>
          <a:prstGeom prst="rect">
            <a:avLst/>
          </a:prstGeom>
          <a:noFill/>
        </p:spPr>
        <p:txBody>
          <a:bodyPr wrap="square" rtlCol="0">
            <a:spAutoFit/>
          </a:bodyPr>
          <a:lstStyle/>
          <a:p>
            <a:pPr algn="ctr"/>
            <a:r>
              <a:rPr lang="en-US" sz="2000" b="1" dirty="0"/>
              <a:t> PRESIDENT TAMI REIST SPOKE AT THE EDAA WINTER CONFERENCE </a:t>
            </a:r>
            <a:endParaRPr lang="en-US" sz="2000" dirty="0"/>
          </a:p>
        </p:txBody>
      </p:sp>
      <p:pic>
        <p:nvPicPr>
          <p:cNvPr id="3" name="Picture 2">
            <a:extLst>
              <a:ext uri="{FF2B5EF4-FFF2-40B4-BE49-F238E27FC236}">
                <a16:creationId xmlns:a16="http://schemas.microsoft.com/office/drawing/2014/main" id="{BF1DDCD6-E3DE-2B41-B276-DB381F106C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50" y="791483"/>
            <a:ext cx="7924800" cy="4457700"/>
          </a:xfrm>
          <a:prstGeom prst="rect">
            <a:avLst/>
          </a:prstGeom>
        </p:spPr>
      </p:pic>
    </p:spTree>
    <p:extLst>
      <p:ext uri="{BB962C8B-B14F-4D97-AF65-F5344CB8AC3E}">
        <p14:creationId xmlns:p14="http://schemas.microsoft.com/office/powerpoint/2010/main" val="3304445583"/>
      </p:ext>
    </p:extLst>
  </p:cSld>
  <p:clrMapOvr>
    <a:masterClrMapping/>
  </p:clrMapOvr>
  <p:transition spd="slow">
    <p:cover dir="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JANUARY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1622" y="691050"/>
            <a:ext cx="4458867" cy="6355586"/>
          </a:xfrm>
          <a:prstGeom prst="rect">
            <a:avLst/>
          </a:prstGeom>
          <a:noFill/>
        </p:spPr>
        <p:txBody>
          <a:bodyPr wrap="square" rtlCol="0">
            <a:spAutoFit/>
          </a:bodyPr>
          <a:lstStyle/>
          <a:p>
            <a:pPr marL="171450" indent="-171450">
              <a:buFont typeface="Arial"/>
              <a:buChar char="•"/>
            </a:pPr>
            <a:r>
              <a:rPr lang="en-US" sz="1100" dirty="0"/>
              <a:t>Met with Brenna Shultz with paddling magazine to discuss a promotion using footage from Chad Hoover’s video b-roll to create mini videos to be showcased on the paddling magazine’s website and in its newsletter.  The videos will feature our different lakes that you can put in and paddle. We have also developed a new Outdoors Brochure with the help of Greg Wingo.</a:t>
            </a:r>
          </a:p>
          <a:p>
            <a:endParaRPr lang="en-US" sz="1100" dirty="0"/>
          </a:p>
          <a:p>
            <a:pPr marL="171450" indent="-171450">
              <a:buFont typeface="Arial"/>
              <a:buChar char="•"/>
            </a:pPr>
            <a:r>
              <a:rPr lang="en-US" sz="1100" dirty="0"/>
              <a:t>Craig Johnston and Ms. Reist continue to have monthly zoom meetings with Dr. Ryan Cate Gibson and Thea Harvey-Barratt with the Holistic Performance Group where they discuss the progress of the Flawless Delivery Training classes and how we can improve the outcomes.</a:t>
            </a:r>
          </a:p>
          <a:p>
            <a:endParaRPr lang="en-US" sz="1100" dirty="0"/>
          </a:p>
          <a:p>
            <a:pPr marL="171450" indent="-171450">
              <a:buFont typeface="Arial"/>
              <a:buChar char="•"/>
            </a:pPr>
            <a:r>
              <a:rPr lang="en-US" sz="1100" dirty="0"/>
              <a:t>AMLA hosted a roundtable discussion meeting and brought in Chris Cavanaugh with the Magellan Strategy Group. We discussed niche audiences, changes in consumer behavior &amp; preferences, attracting and retaining staff, how to build customer loyalty and creating regional tourism product development.</a:t>
            </a:r>
          </a:p>
          <a:p>
            <a:pPr marL="171450" indent="-171450">
              <a:buFont typeface="Arial"/>
              <a:buChar char="•"/>
            </a:pPr>
            <a:endParaRPr lang="en-US" sz="1100" dirty="0"/>
          </a:p>
          <a:p>
            <a:pPr marL="171450" indent="-171450">
              <a:buFont typeface="Arial"/>
              <a:buChar char="•"/>
            </a:pPr>
            <a:r>
              <a:rPr lang="en-US" sz="1100" dirty="0"/>
              <a:t>AMLA met with Jesse Owens’ granddaughters when they came in for a tree planting ceremony held at the Jesse Owens Museum in Oakville.  The seedling was from the original English Oak tree presented to Jesse Owens by Master Arborist John Palmer following the 1936 Olympics.</a:t>
            </a:r>
          </a:p>
          <a:p>
            <a:pPr marL="171450" indent="-171450">
              <a:buFont typeface="Arial"/>
              <a:buChar char="•"/>
            </a:pPr>
            <a:endParaRPr lang="en-US" sz="1100" dirty="0"/>
          </a:p>
          <a:p>
            <a:pPr marL="171450" indent="-171450">
              <a:buFont typeface="Arial"/>
              <a:buChar char="•"/>
            </a:pPr>
            <a:r>
              <a:rPr lang="en-US" sz="1100" dirty="0"/>
              <a:t>Ms. Reist traveled to Auburn to speak at the State Revenue Commissioner’s Conference. She received word her father-in-law and brother passed away before she got to speak.</a:t>
            </a:r>
          </a:p>
          <a:p>
            <a:pPr marL="171450" indent="-171450">
              <a:buFont typeface="Arial"/>
              <a:buChar char="•"/>
            </a:pPr>
            <a:endParaRPr lang="en-US" sz="1100" dirty="0"/>
          </a:p>
          <a:p>
            <a:pPr marL="171450" indent="-171450">
              <a:buFont typeface="Arial"/>
              <a:buChar char="•"/>
            </a:pPr>
            <a:r>
              <a:rPr lang="en-US" sz="1100" dirty="0"/>
              <a:t>Ms. Reist attended a Zoom meeting with TARCOG regarding their five-year economic development strategy. The five goals include Business Development, Resilient Growth, Workforce &amp; Education, Tourism &amp; Outdoor Recreation and Health &amp; Wellness.</a:t>
            </a:r>
          </a:p>
          <a:p>
            <a:pPr marL="171450" indent="-171450">
              <a:buFont typeface="Arial"/>
              <a:buChar char="•"/>
            </a:pPr>
            <a:endParaRPr lang="en-US" sz="1100" dirty="0"/>
          </a:p>
          <a:p>
            <a:pPr marL="171450" indent="-171450">
              <a:buFont typeface="Arial"/>
              <a:buChar char="•"/>
            </a:pPr>
            <a:r>
              <a:rPr lang="en-US" sz="1100" dirty="0"/>
              <a:t>Sent out letters regarding AMLA’s ARC video to our North Alabama Economic Development Directors and our Centers of Government offices.</a:t>
            </a:r>
          </a:p>
          <a:p>
            <a:pPr marL="171450" indent="-171450">
              <a:buFont typeface="Arial"/>
              <a:buChar char="•"/>
            </a:pPr>
            <a:endParaRPr lang="en-US" sz="1100" dirty="0"/>
          </a:p>
          <a:p>
            <a:pPr marL="171450" indent="-171450">
              <a:buFont typeface="Arial"/>
              <a:buChar char="•"/>
            </a:pPr>
            <a:endParaRPr lang="en-US" sz="1100" dirty="0"/>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691050"/>
            <a:ext cx="4260493" cy="6186309"/>
          </a:xfrm>
          <a:prstGeom prst="rect">
            <a:avLst/>
          </a:prstGeom>
          <a:noFill/>
        </p:spPr>
        <p:txBody>
          <a:bodyPr wrap="square" rtlCol="0">
            <a:spAutoFit/>
          </a:bodyPr>
          <a:lstStyle/>
          <a:p>
            <a:pPr marL="171450" indent="-171450">
              <a:buFont typeface="Arial"/>
              <a:buChar char="•"/>
            </a:pPr>
            <a:r>
              <a:rPr lang="en-US" sz="1100" dirty="0"/>
              <a:t>Ms. Reist met with Brandi Hardcastle and the Granicus team regarding the short-term rentals for North Alabama. AMLA will start billing all of the short-term rentals effective February 1st, 2023. Granicus is making changes to the letter that will be sent out reflective of how the Alabama State Revenue wants it to read. They are also developing a method that AMLA does not bill the counties that are being paid through the state and are currently receiving Air BNB revenues.</a:t>
            </a:r>
          </a:p>
          <a:p>
            <a:pPr marL="171450" indent="-171450">
              <a:buFont typeface="Arial"/>
              <a:buChar char="•"/>
            </a:pPr>
            <a:endParaRPr lang="en-US" sz="1100" dirty="0"/>
          </a:p>
          <a:p>
            <a:pPr marL="171450" indent="-171450">
              <a:buFont typeface="Arial"/>
              <a:buChar char="•"/>
            </a:pPr>
            <a:r>
              <a:rPr lang="en-US" sz="1100" dirty="0"/>
              <a:t> Ms. Reist spoke with Joel Lamp with the Huntsville/Madison County CVB regarding a potential opportunity to help sponsor a large event.</a:t>
            </a:r>
          </a:p>
          <a:p>
            <a:pPr marL="171450" indent="-171450">
              <a:buFont typeface="Arial"/>
              <a:buChar char="•"/>
            </a:pPr>
            <a:endParaRPr lang="en-US" sz="1100" dirty="0"/>
          </a:p>
          <a:p>
            <a:pPr marL="171450" indent="-171450">
              <a:buFont typeface="Arial"/>
              <a:buChar char="•"/>
            </a:pPr>
            <a:r>
              <a:rPr lang="en-US" sz="1100" dirty="0"/>
              <a:t>Ms. Reist is working with Alabama Mainstreet Board regarding the 2024 meeting to be held in Birmingham. JoJo Terry and she will be displaying at the Mainstreet Conference being held in Boston 2023. The goal is to promote the North Alabama Mainstreet communities.</a:t>
            </a:r>
          </a:p>
          <a:p>
            <a:pPr marL="171450" indent="-171450">
              <a:buFont typeface="Arial"/>
              <a:buChar char="•"/>
            </a:pPr>
            <a:endParaRPr lang="en-US" sz="1100" dirty="0"/>
          </a:p>
          <a:p>
            <a:pPr marL="171450" indent="-171450">
              <a:buFont typeface="Arial"/>
              <a:buChar char="•"/>
            </a:pPr>
            <a:r>
              <a:rPr lang="en-US" sz="1100" dirty="0"/>
              <a:t>Completed our working manual and budget for Flawless Delivery.  We have hosted 5 training events and have four more on the books.  After each class we send a letter to the Governor along with a picture of the class thanking her for the grant. Ms. Reist will speak with Senator Orr about getting this added into the Education Fund and using Calhoun College as the conduit institution for these funds.</a:t>
            </a:r>
          </a:p>
          <a:p>
            <a:pPr marL="171450" indent="-171450">
              <a:buFont typeface="Arial"/>
              <a:buChar char="•"/>
            </a:pPr>
            <a:endParaRPr lang="en-US" sz="1100" dirty="0"/>
          </a:p>
          <a:p>
            <a:pPr marL="171450" indent="-171450">
              <a:buFont typeface="Arial"/>
              <a:buChar char="•"/>
            </a:pPr>
            <a:r>
              <a:rPr lang="en-US" sz="1100" dirty="0"/>
              <a:t>Ms. Reist attended the VOICES board meeting via zoom. She will be serving on the Advocacy committee.</a:t>
            </a:r>
          </a:p>
          <a:p>
            <a:pPr marL="171450" indent="-171450">
              <a:buFont typeface="Arial"/>
              <a:buChar char="•"/>
            </a:pPr>
            <a:endParaRPr lang="en-US" sz="1100" dirty="0"/>
          </a:p>
          <a:p>
            <a:pPr marL="171450" indent="-171450">
              <a:buFont typeface="Arial"/>
              <a:buChar char="•"/>
            </a:pPr>
            <a:r>
              <a:rPr lang="en-US" sz="1100" dirty="0"/>
              <a:t>Ms. Reist attended the Marshall County Tourism and Sports open house. The tourism office is beautiful and in a great location.</a:t>
            </a:r>
          </a:p>
          <a:p>
            <a:pPr marL="171450" indent="-171450">
              <a:buFont typeface="Arial"/>
              <a:buChar char="•"/>
            </a:pPr>
            <a:endParaRPr lang="en-US" sz="1100" dirty="0"/>
          </a:p>
          <a:p>
            <a:pPr marL="171450" indent="-171450">
              <a:buFont typeface="Arial"/>
              <a:buChar char="•"/>
            </a:pPr>
            <a:r>
              <a:rPr lang="en-US" sz="1100" dirty="0"/>
              <a:t>Tina Lawler and Ms. Reist attended the ALFA annual meeting in Montgomery. It was a great show to display the Ag Adventures Trail and the farmers loved us being there. We will continue this partnership and share the Trail. Several of our members who are on the trail thanked us for being there. We had two more farms interested in joining.</a:t>
            </a:r>
          </a:p>
        </p:txBody>
      </p:sp>
    </p:spTree>
    <p:extLst>
      <p:ext uri="{BB962C8B-B14F-4D97-AF65-F5344CB8AC3E}">
        <p14:creationId xmlns:p14="http://schemas.microsoft.com/office/powerpoint/2010/main" val="2550881435"/>
      </p:ext>
    </p:extLst>
  </p:cSld>
  <p:clrMapOvr>
    <a:masterClrMapping/>
  </p:clrMapOvr>
  <p:transition spd="slow">
    <p:cover dir="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JANUARY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1622" y="676736"/>
            <a:ext cx="4458867" cy="2123658"/>
          </a:xfrm>
          <a:prstGeom prst="rect">
            <a:avLst/>
          </a:prstGeom>
          <a:noFill/>
        </p:spPr>
        <p:txBody>
          <a:bodyPr wrap="square" rtlCol="0">
            <a:spAutoFit/>
          </a:bodyPr>
          <a:lstStyle/>
          <a:p>
            <a:pPr marL="171450" indent="-171450">
              <a:buFont typeface="Arial"/>
              <a:buChar char="•"/>
            </a:pPr>
            <a:r>
              <a:rPr lang="en-US" sz="1100" dirty="0"/>
              <a:t>AMLA’s Hallelujah Trail was featured in “Mornings with Jesus 2023,” a daily devotion book. The trail was mentioned on January 5 by local author and travel planner Becky Alexander. We received several inquiries for the Hallelujah Trail from this mention.</a:t>
            </a:r>
          </a:p>
          <a:p>
            <a:pPr marL="171450" indent="-171450">
              <a:buFont typeface="Arial"/>
              <a:buChar char="•"/>
            </a:pPr>
            <a:endParaRPr lang="en-US" sz="1100" dirty="0"/>
          </a:p>
          <a:p>
            <a:pPr marL="171450" indent="-171450">
              <a:buFont typeface="Arial"/>
              <a:buChar char="•"/>
            </a:pPr>
            <a:r>
              <a:rPr lang="en-US" sz="1100" dirty="0"/>
              <a:t>We are subscribing to the STR Report and receiving an overview on all our counties that have the lodging data to support the report.</a:t>
            </a:r>
          </a:p>
          <a:p>
            <a:pPr marL="171450" indent="-171450">
              <a:buFont typeface="Arial"/>
              <a:buChar char="•"/>
            </a:pPr>
            <a:endParaRPr lang="en-US" sz="1100" dirty="0"/>
          </a:p>
          <a:p>
            <a:pPr marL="171450" indent="-171450">
              <a:buFont typeface="Arial"/>
              <a:buChar char="•"/>
            </a:pPr>
            <a:r>
              <a:rPr lang="en-US" sz="1100" dirty="0"/>
              <a:t>We continue to get updates from Janin Nachtweh, our Germany, Austria and Switzerland representative.</a:t>
            </a:r>
          </a:p>
          <a:p>
            <a:pPr marL="171450" indent="-171450">
              <a:buFont typeface="Arial"/>
              <a:buChar char="•"/>
            </a:pPr>
            <a:endParaRPr lang="en-US" sz="1100" dirty="0"/>
          </a:p>
          <a:p>
            <a:pPr marL="171450" indent="-171450">
              <a:buFont typeface="Arial"/>
              <a:buChar char="•"/>
            </a:pPr>
            <a:endParaRPr lang="en-US" sz="1100" dirty="0"/>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797330"/>
            <a:ext cx="4260493" cy="1954381"/>
          </a:xfrm>
          <a:prstGeom prst="rect">
            <a:avLst/>
          </a:prstGeom>
          <a:noFill/>
        </p:spPr>
        <p:txBody>
          <a:bodyPr wrap="square" rtlCol="0">
            <a:spAutoFit/>
          </a:bodyPr>
          <a:lstStyle/>
          <a:p>
            <a:pPr marL="171450" indent="-171450">
              <a:buFont typeface="Arial"/>
              <a:buChar char="•"/>
            </a:pPr>
            <a:r>
              <a:rPr lang="en-US" sz="1100" dirty="0"/>
              <a:t>Sandra Fuller and Ms. Reist completed work on the Teacher Curriculum Training Guide. They will be presenting it at the CTE Convention to be held in Mobile on July 26th &amp; 27th.</a:t>
            </a:r>
          </a:p>
          <a:p>
            <a:pPr marL="171450" indent="-171450">
              <a:buFont typeface="Arial"/>
              <a:buChar char="•"/>
            </a:pPr>
            <a:endParaRPr lang="en-US" sz="1100" dirty="0"/>
          </a:p>
          <a:p>
            <a:pPr marL="171450" indent="-171450">
              <a:buFont typeface="Arial"/>
              <a:buChar char="•"/>
            </a:pPr>
            <a:r>
              <a:rPr lang="en-US" sz="1100" dirty="0"/>
              <a:t>Ms. Reist attended the Alabama Mississippi Tennessee Rural Tourism meeting.</a:t>
            </a:r>
          </a:p>
          <a:p>
            <a:pPr marL="171450" indent="-171450">
              <a:buFont typeface="Arial"/>
              <a:buChar char="•"/>
            </a:pPr>
            <a:endParaRPr lang="en-US" sz="1100" dirty="0"/>
          </a:p>
          <a:p>
            <a:pPr marL="171450" indent="-171450">
              <a:buFont typeface="Arial"/>
              <a:buChar char="•"/>
            </a:pPr>
            <a:r>
              <a:rPr lang="en-US" sz="1100" dirty="0"/>
              <a:t>Ms. Reist will be serving her last year on the Tennessee-Tombigbee Waterway Board.</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2558341969"/>
      </p:ext>
    </p:extLst>
  </p:cSld>
  <p:clrMapOvr>
    <a:masterClrMapping/>
  </p:clrMapOvr>
  <p:transition spd="slow">
    <p:cover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FEBRUARY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1622" y="676736"/>
            <a:ext cx="4458867" cy="5170646"/>
          </a:xfrm>
          <a:prstGeom prst="rect">
            <a:avLst/>
          </a:prstGeom>
          <a:noFill/>
        </p:spPr>
        <p:txBody>
          <a:bodyPr wrap="square" rtlCol="0">
            <a:spAutoFit/>
          </a:bodyPr>
          <a:lstStyle/>
          <a:p>
            <a:pPr marL="171450" indent="-171450">
              <a:buFont typeface="Arial"/>
              <a:buChar char="•"/>
            </a:pPr>
            <a:r>
              <a:rPr lang="en-US" sz="1100" dirty="0"/>
              <a:t>Ms. Reist attended a dinner in Lawrence County regarding the new Industry First Solar. They are building a $1.1 billion dollar facility to be located in Lawrence County and will employee 700 people. The plant is scheduled to open late 2024. Ms. Reist sent out information to Karmen Blanco-Hartfield regarding our region and relocation packages.</a:t>
            </a:r>
          </a:p>
          <a:p>
            <a:pPr marL="171450" indent="-171450">
              <a:buFont typeface="Arial"/>
              <a:buChar char="•"/>
            </a:pPr>
            <a:endParaRPr lang="en-US" sz="1100" dirty="0"/>
          </a:p>
          <a:p>
            <a:pPr marL="171450" indent="-171450">
              <a:buFont typeface="Arial"/>
              <a:buChar char="•"/>
            </a:pPr>
            <a:r>
              <a:rPr lang="en-US" sz="1100" dirty="0"/>
              <a:t>AMLA will be sending Don Dukemineer to work our booth at the Major League Fishing REDCREST IV exhibit. The event will take place on Lake Norman in Charlotte, NC. Joel Lamp from Huntsville/Madison County will also be in attendance.</a:t>
            </a:r>
          </a:p>
          <a:p>
            <a:pPr marL="171450" indent="-171450">
              <a:buFont typeface="Arial"/>
              <a:buChar char="•"/>
            </a:pPr>
            <a:endParaRPr lang="en-US" sz="1100" dirty="0"/>
          </a:p>
          <a:p>
            <a:pPr marL="171450" indent="-171450">
              <a:buFont typeface="Arial"/>
              <a:buChar char="•"/>
            </a:pPr>
            <a:r>
              <a:rPr lang="en-US" sz="1100" dirty="0"/>
              <a:t>The staff continues to zoom with Thea Harvey-Barratt and Dr. Ryan Cate Gibson regarding the Flawless Delivery program.</a:t>
            </a:r>
          </a:p>
          <a:p>
            <a:pPr marL="171450" indent="-171450">
              <a:buFont typeface="Arial"/>
              <a:buChar char="•"/>
            </a:pPr>
            <a:endParaRPr lang="en-US" sz="1100" dirty="0"/>
          </a:p>
          <a:p>
            <a:pPr marL="171450" indent="-171450">
              <a:buFont typeface="Arial"/>
              <a:buChar char="•"/>
            </a:pPr>
            <a:r>
              <a:rPr lang="en-US" sz="1100" dirty="0"/>
              <a:t>We are working on putting the final touches of the new North Alabama Travel Magazine, a publication for the short-term rental market. We have chosen the front cover, proofed the stories, and laid out the design for the magazine. The goal is to have ready to print in May and mailed to short-term rentals in North Alabama.</a:t>
            </a:r>
          </a:p>
          <a:p>
            <a:pPr marL="171450" indent="-171450">
              <a:buFont typeface="Arial"/>
              <a:buChar char="•"/>
            </a:pPr>
            <a:endParaRPr lang="en-US" sz="1100" dirty="0"/>
          </a:p>
          <a:p>
            <a:pPr marL="171450" indent="-171450">
              <a:buFont typeface="Arial"/>
              <a:buChar char="•"/>
            </a:pPr>
            <a:r>
              <a:rPr lang="en-US" sz="1100" dirty="0"/>
              <a:t>Ms. Reist attended the American Bus Association (ABA) “Sweet Home Alabama” reception for the tour operators. AMLA was one of the sponsors for the event. The event was held in Detroit, Michigan and we brought in Taylor Hicks to perform. The event was a great success.</a:t>
            </a:r>
          </a:p>
          <a:p>
            <a:pPr marL="171450" indent="-171450">
              <a:buFont typeface="Arial"/>
              <a:buChar char="•"/>
            </a:pPr>
            <a:endParaRPr lang="en-US" sz="1100" dirty="0"/>
          </a:p>
          <a:p>
            <a:pPr marL="171450" indent="-171450">
              <a:buFont typeface="Arial"/>
              <a:buChar char="•"/>
            </a:pPr>
            <a:r>
              <a:rPr lang="en-US" sz="1100" dirty="0"/>
              <a:t>Ms. Reist met with Renee Sides, Executive Director with the Cordova Economic &amp; Industrial Development Authority. She met her at the EDAA Conference and asked if Ms. Reist would speak with them about tourism for their community.</a:t>
            </a:r>
          </a:p>
          <a:p>
            <a:pPr marL="171450" indent="-171450">
              <a:buFont typeface="Arial"/>
              <a:buChar char="•"/>
            </a:pPr>
            <a:endParaRPr lang="en-US" sz="1100" dirty="0"/>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797330"/>
            <a:ext cx="4260493" cy="6186309"/>
          </a:xfrm>
          <a:prstGeom prst="rect">
            <a:avLst/>
          </a:prstGeom>
          <a:noFill/>
        </p:spPr>
        <p:txBody>
          <a:bodyPr wrap="square" rtlCol="0">
            <a:spAutoFit/>
          </a:bodyPr>
          <a:lstStyle/>
          <a:p>
            <a:pPr marL="171450" indent="-171450">
              <a:buFont typeface="Arial"/>
              <a:buChar char="•"/>
            </a:pPr>
            <a:r>
              <a:rPr lang="en-US" sz="1100" dirty="0"/>
              <a:t>Ms. Reist attended the 6th Annual Tennessee RiverLine Summit, held at Lake Guntersville State Park. AMLA received the Organizational Partner of the Year Award. This award recognizes those who have made exemplary contributions to advancing the Tennessee RiverLine Partnership.</a:t>
            </a:r>
          </a:p>
          <a:p>
            <a:pPr marL="171450" indent="-171450">
              <a:buFont typeface="Arial"/>
              <a:buChar char="•"/>
            </a:pPr>
            <a:endParaRPr lang="en-US" sz="1100" dirty="0"/>
          </a:p>
          <a:p>
            <a:pPr marL="171450" indent="-171450">
              <a:buFont typeface="Arial"/>
              <a:buChar char="•"/>
            </a:pPr>
            <a:r>
              <a:rPr lang="en-US" sz="1100" dirty="0"/>
              <a:t>Ms. Reist spoke at the Tennessee RiverLine Summit. She served on a panel and discussed Best Practices for Sustainable Destination Management. The topics included Short Term Rentals, AMLA’s different trails and creation of the Ingall’s Harbor development.</a:t>
            </a:r>
          </a:p>
          <a:p>
            <a:pPr marL="171450" indent="-171450">
              <a:buFont typeface="Arial"/>
              <a:buChar char="•"/>
            </a:pPr>
            <a:endParaRPr lang="en-US" sz="1100" dirty="0"/>
          </a:p>
          <a:p>
            <a:pPr marL="171450" indent="-171450">
              <a:buFont typeface="Arial"/>
              <a:buChar char="•"/>
            </a:pPr>
            <a:r>
              <a:rPr lang="en-US" sz="1100" dirty="0"/>
              <a:t>Ms. Reist spoke with Neville Bhada, owner of Tourism Skills Group.  He interviewed her regarding what AMLA does for advocacy. He is doing a study on this topic and needed feedback from our organization.</a:t>
            </a:r>
          </a:p>
          <a:p>
            <a:pPr marL="171450" indent="-171450">
              <a:buFont typeface="Arial"/>
              <a:buChar char="•"/>
            </a:pPr>
            <a:endParaRPr lang="en-US" sz="1100" dirty="0"/>
          </a:p>
          <a:p>
            <a:pPr marL="171450" indent="-171450">
              <a:buFont typeface="Arial"/>
              <a:buChar char="•"/>
            </a:pPr>
            <a:r>
              <a:rPr lang="en-US" sz="1100" dirty="0"/>
              <a:t>Ms. Reist spoke with Lee Sentell regarding the ten year’s of success of the Alabama Bass Trail. He suggested she send a letter and ask for additional funds to help with our administrative costs. The costs are primarily attributed to the accounting duties and the time taken to maintain their four accounts.</a:t>
            </a:r>
          </a:p>
          <a:p>
            <a:pPr marL="171450" indent="-171450">
              <a:buFont typeface="Arial"/>
              <a:buChar char="•"/>
            </a:pPr>
            <a:endParaRPr lang="en-US" sz="1100" dirty="0"/>
          </a:p>
          <a:p>
            <a:pPr marL="171450" indent="-171450">
              <a:buFont typeface="Arial"/>
              <a:buChar char="•"/>
            </a:pPr>
            <a:r>
              <a:rPr lang="en-US" sz="1100" dirty="0"/>
              <a:t>We hosted three two-day Flawless Delivery classes in the month of January. The classes have been a great success. We are working with Senator Orr on trying to get in the education fund for the 2024-25 budget.</a:t>
            </a:r>
          </a:p>
          <a:p>
            <a:pPr marL="171450" indent="-171450">
              <a:buFont typeface="Arial"/>
              <a:buChar char="•"/>
            </a:pPr>
            <a:endParaRPr lang="en-US" sz="1100" dirty="0"/>
          </a:p>
          <a:p>
            <a:pPr marL="171450" indent="-171450">
              <a:buFont typeface="Arial"/>
              <a:buChar char="•"/>
            </a:pPr>
            <a:r>
              <a:rPr lang="en-US" sz="1100" dirty="0"/>
              <a:t>Ms. Reist attended the EDAA Winter Conference in Montgomery.   She was asked to speak on a panel regarding the “Future of Tourism”, along with Hans van der Reijen, Founder &amp; CEO of Ithaka Hospitality and Cody Williamson, President/CEO of Creek Indian Enterprises. The panel was a huge success, and she received several calls regarding the discussion following the meeting.</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1975881859"/>
      </p:ext>
    </p:extLst>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580992" y="2753178"/>
            <a:ext cx="2728093" cy="1077218"/>
          </a:xfrm>
          <a:prstGeom prst="rect">
            <a:avLst/>
          </a:prstGeom>
          <a:noFill/>
        </p:spPr>
        <p:txBody>
          <a:bodyPr wrap="square" rtlCol="0">
            <a:spAutoFit/>
          </a:bodyPr>
          <a:lstStyle/>
          <a:p>
            <a:pPr algn="ctr"/>
            <a:r>
              <a:rPr lang="en-US" b="1" dirty="0"/>
              <a:t>BUSINESS ALABAMA MAGAZINE</a:t>
            </a:r>
          </a:p>
          <a:p>
            <a:pPr algn="ctr"/>
            <a:r>
              <a:rPr lang="en-US" sz="1400" dirty="0"/>
              <a:t>Full-page display ad</a:t>
            </a:r>
          </a:p>
          <a:p>
            <a:pPr algn="ctr"/>
            <a:r>
              <a:rPr lang="en-US" sz="1400" dirty="0"/>
              <a:t>February-March issue</a:t>
            </a:r>
          </a:p>
        </p:txBody>
      </p:sp>
      <p:pic>
        <p:nvPicPr>
          <p:cNvPr id="3" name="Picture 2">
            <a:extLst>
              <a:ext uri="{FF2B5EF4-FFF2-40B4-BE49-F238E27FC236}">
                <a16:creationId xmlns:a16="http://schemas.microsoft.com/office/drawing/2014/main" id="{5604C612-0606-104E-9DDA-917D8EB5C1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4449" y="912984"/>
            <a:ext cx="4075198" cy="5419666"/>
          </a:xfrm>
          <a:prstGeom prst="rect">
            <a:avLst/>
          </a:prstGeom>
        </p:spPr>
      </p:pic>
    </p:spTree>
    <p:extLst>
      <p:ext uri="{BB962C8B-B14F-4D97-AF65-F5344CB8AC3E}">
        <p14:creationId xmlns:p14="http://schemas.microsoft.com/office/powerpoint/2010/main" val="1936146802"/>
      </p:ext>
    </p:extLst>
  </p:cSld>
  <p:clrMapOvr>
    <a:masterClrMapping/>
  </p:clrMapOvr>
  <p:transition spd="slow">
    <p:cover dir="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FEBRUARY PRESIDENT’S REPORT</a:t>
            </a:r>
          </a:p>
        </p:txBody>
      </p:sp>
      <p:sp>
        <p:nvSpPr>
          <p:cNvPr id="4" name="TextBox 3">
            <a:extLst>
              <a:ext uri="{FF2B5EF4-FFF2-40B4-BE49-F238E27FC236}">
                <a16:creationId xmlns:a16="http://schemas.microsoft.com/office/drawing/2014/main" id="{433452DA-CD1A-6441-9028-EE7D57ADEE6B}"/>
              </a:ext>
            </a:extLst>
          </p:cNvPr>
          <p:cNvSpPr txBox="1"/>
          <p:nvPr/>
        </p:nvSpPr>
        <p:spPr>
          <a:xfrm>
            <a:off x="4570413" y="828970"/>
            <a:ext cx="4458867" cy="3985706"/>
          </a:xfrm>
          <a:prstGeom prst="rect">
            <a:avLst/>
          </a:prstGeom>
          <a:noFill/>
        </p:spPr>
        <p:txBody>
          <a:bodyPr wrap="square" rtlCol="0">
            <a:spAutoFit/>
          </a:bodyPr>
          <a:lstStyle/>
          <a:p>
            <a:pPr marL="171450" indent="-171450">
              <a:buFont typeface="Arial"/>
              <a:buChar char="•"/>
            </a:pPr>
            <a:r>
              <a:rPr lang="en-US" sz="1100" dirty="0"/>
              <a:t>We produced ads for the Golf Alabama Magazine and our North Alabama Golf Guide.</a:t>
            </a:r>
          </a:p>
          <a:p>
            <a:pPr marL="171450" indent="-171450">
              <a:buFont typeface="Arial"/>
              <a:buChar char="•"/>
            </a:pPr>
            <a:endParaRPr lang="en-US" sz="1100" dirty="0"/>
          </a:p>
          <a:p>
            <a:pPr marL="171450" indent="-171450">
              <a:buFont typeface="Arial"/>
              <a:buChar char="•"/>
            </a:pPr>
            <a:r>
              <a:rPr lang="en-US" sz="1100" dirty="0"/>
              <a:t>We received our statistics report on AMLA’s ads running in Business Alabama.</a:t>
            </a:r>
          </a:p>
          <a:p>
            <a:pPr marL="171450" indent="-171450">
              <a:buFont typeface="Arial"/>
              <a:buChar char="•"/>
            </a:pPr>
            <a:endParaRPr lang="en-US" sz="1100" dirty="0"/>
          </a:p>
          <a:p>
            <a:pPr marL="171450" indent="-171450">
              <a:buFont typeface="Arial"/>
              <a:buChar char="•"/>
            </a:pPr>
            <a:r>
              <a:rPr lang="en-US" sz="1100" dirty="0"/>
              <a:t>Ms. Reist attended the Appalachian Leadership Institute class in Birmingham. We gave out Lee Sentell’s U.S. Civil Rights books to the class and shared the ARC investment video we produced.</a:t>
            </a:r>
          </a:p>
          <a:p>
            <a:pPr marL="171450" indent="-171450">
              <a:buFont typeface="Arial"/>
              <a:buChar char="•"/>
            </a:pPr>
            <a:endParaRPr lang="en-US" sz="1100" dirty="0"/>
          </a:p>
          <a:p>
            <a:pPr marL="171450" indent="-171450">
              <a:buFont typeface="Arial"/>
              <a:buChar char="•"/>
            </a:pPr>
            <a:r>
              <a:rPr lang="en-US" sz="1100" dirty="0"/>
              <a:t>As part of Black History month, we will be sharing on Yellowhammer News the story of Jesse Owens and the video produced regarding the tree planting ceremony at the Jesse Owen Museum. </a:t>
            </a:r>
          </a:p>
          <a:p>
            <a:pPr marL="171450" indent="-171450">
              <a:buFont typeface="Arial"/>
              <a:buChar char="•"/>
            </a:pPr>
            <a:endParaRPr lang="en-US" sz="1100" dirty="0"/>
          </a:p>
          <a:p>
            <a:pPr marL="171450" indent="-171450">
              <a:buFont typeface="Arial"/>
              <a:buChar char="•"/>
            </a:pPr>
            <a:r>
              <a:rPr lang="en-US" sz="1100" dirty="0"/>
              <a:t>We just completed our North Alabama Paddling Guide.  We will be taking these to the Indy Show and Canoecopia.</a:t>
            </a:r>
          </a:p>
          <a:p>
            <a:pPr marL="171450" indent="-171450">
              <a:buFont typeface="Arial"/>
              <a:buChar char="•"/>
            </a:pPr>
            <a:endParaRPr lang="en-US" sz="1100" dirty="0"/>
          </a:p>
          <a:p>
            <a:pPr marL="171450" indent="-171450">
              <a:buFont typeface="Arial"/>
              <a:buChar char="•"/>
            </a:pPr>
            <a:r>
              <a:rPr lang="en-US" sz="1100" dirty="0"/>
              <a:t>Our podcast continues to grow – Melea Hames is doing an outstanding job with the Unexpected Adventures in North Alabama.  We are getting close to hitting 10,000 listeners.</a:t>
            </a:r>
          </a:p>
          <a:p>
            <a:r>
              <a:rPr lang="en-US" sz="1100" dirty="0"/>
              <a:t> </a:t>
            </a:r>
          </a:p>
          <a:p>
            <a:pPr marL="171450" indent="-171450">
              <a:buFont typeface="Arial"/>
              <a:buChar char="•"/>
            </a:pPr>
            <a:r>
              <a:rPr lang="en-US" sz="1100" dirty="0"/>
              <a:t>Ms. Reist shared plans for a picnic on the grounds of the state capitol instead of a Legislative Prayer Breakfast.</a:t>
            </a:r>
          </a:p>
        </p:txBody>
      </p:sp>
      <p:sp>
        <p:nvSpPr>
          <p:cNvPr id="5" name="TextBox 4">
            <a:extLst>
              <a:ext uri="{FF2B5EF4-FFF2-40B4-BE49-F238E27FC236}">
                <a16:creationId xmlns:a16="http://schemas.microsoft.com/office/drawing/2014/main" id="{C36B07F6-6EBD-7648-8109-2753D0AF1155}"/>
              </a:ext>
            </a:extLst>
          </p:cNvPr>
          <p:cNvSpPr txBox="1"/>
          <p:nvPr/>
        </p:nvSpPr>
        <p:spPr>
          <a:xfrm>
            <a:off x="258435" y="848700"/>
            <a:ext cx="4260493" cy="5678478"/>
          </a:xfrm>
          <a:prstGeom prst="rect">
            <a:avLst/>
          </a:prstGeom>
          <a:noFill/>
        </p:spPr>
        <p:txBody>
          <a:bodyPr wrap="square" rtlCol="0">
            <a:spAutoFit/>
          </a:bodyPr>
          <a:lstStyle/>
          <a:p>
            <a:pPr marL="171450" indent="-171450">
              <a:buFont typeface="Arial"/>
              <a:buChar char="•"/>
            </a:pPr>
            <a:r>
              <a:rPr lang="en-US" sz="1100" dirty="0"/>
              <a:t>We mailed out our first round of short-term rental letters. 1800 letters were mailed to the STR property owners (except those counties who have the state administer their taxes) listed on Airbnb and other platforms such as VRBO, Flipkey, etc.</a:t>
            </a:r>
          </a:p>
          <a:p>
            <a:pPr marL="171450" indent="-171450">
              <a:buFont typeface="Arial"/>
              <a:buChar char="•"/>
            </a:pPr>
            <a:endParaRPr lang="en-US" sz="1100" dirty="0"/>
          </a:p>
          <a:p>
            <a:pPr marL="171450" indent="-171450">
              <a:buFont typeface="Arial"/>
              <a:buChar char="•"/>
            </a:pPr>
            <a:r>
              <a:rPr lang="en-US" sz="1100" dirty="0"/>
              <a:t>We updated our Alabama Mountain Lakes Tourist Association Employee Handbook.</a:t>
            </a:r>
          </a:p>
          <a:p>
            <a:pPr marL="171450" indent="-171450">
              <a:buFont typeface="Arial"/>
              <a:buChar char="•"/>
            </a:pPr>
            <a:endParaRPr lang="en-US" sz="1100" dirty="0"/>
          </a:p>
          <a:p>
            <a:pPr marL="171450" indent="-171450">
              <a:buFont typeface="Arial"/>
              <a:buChar char="•"/>
            </a:pPr>
            <a:r>
              <a:rPr lang="en-US" sz="1100" dirty="0"/>
              <a:t>Karen Beasley will attend the Global Marketplace and have one-to-one business meetings in the U.K. and Europe. We are partnering with Huntsville/Madison County CVB on these appointments.</a:t>
            </a:r>
          </a:p>
          <a:p>
            <a:pPr marL="171450" indent="-171450">
              <a:buFont typeface="Arial"/>
              <a:buChar char="•"/>
            </a:pPr>
            <a:endParaRPr lang="en-US" sz="1100" dirty="0"/>
          </a:p>
          <a:p>
            <a:pPr marL="171450" indent="-171450">
              <a:buFont typeface="Arial"/>
              <a:buChar char="•"/>
            </a:pPr>
            <a:r>
              <a:rPr lang="en-US" sz="1100" dirty="0"/>
              <a:t>Ms. Reist has been asked to speak March 9th via zoom for the Government &amp; Economic Development Institute.  She will be speaking on “The Future of Tourism.”</a:t>
            </a:r>
          </a:p>
          <a:p>
            <a:pPr marL="171450" indent="-171450">
              <a:buFont typeface="Arial"/>
              <a:buChar char="•"/>
            </a:pPr>
            <a:endParaRPr lang="en-US" sz="1100" dirty="0"/>
          </a:p>
          <a:p>
            <a:pPr marL="171450" indent="-171450">
              <a:buFont typeface="Arial"/>
              <a:buChar char="•"/>
            </a:pPr>
            <a:r>
              <a:rPr lang="en-US" sz="1100" dirty="0"/>
              <a:t>We emailed a letter to all North Alabama Economic Development Directors, Center of Government Organizations, ADECA, Commerce, ARC and others informing them of AMLA’s new video promoting funding and investment opportunities available from the Appalachian Regional Commission, and asked them to place it on their websites and social media channels.</a:t>
            </a:r>
          </a:p>
          <a:p>
            <a:pPr marL="171450" indent="-171450">
              <a:buFont typeface="Arial"/>
              <a:buChar char="•"/>
            </a:pPr>
            <a:endParaRPr lang="en-US" sz="1100" dirty="0"/>
          </a:p>
          <a:p>
            <a:pPr marL="171450" indent="-171450">
              <a:buFont typeface="Arial"/>
              <a:buChar char="•"/>
            </a:pPr>
            <a:r>
              <a:rPr lang="en-US" sz="1100" dirty="0"/>
              <a:t>We were asked by ADECA Director Kenneth Boswell to write a letter of support for Looney’s Tavern in Winston County to help them get a grant from the Appalachian Regional Commission.</a:t>
            </a:r>
          </a:p>
          <a:p>
            <a:pPr marL="171450" indent="-171450">
              <a:buFont typeface="Arial"/>
              <a:buChar char="•"/>
            </a:pPr>
            <a:endParaRPr lang="en-US" sz="1100" dirty="0"/>
          </a:p>
          <a:p>
            <a:pPr marL="171450" indent="-171450">
              <a:buFont typeface="Arial"/>
              <a:buChar char="•"/>
            </a:pPr>
            <a:r>
              <a:rPr lang="en-US" sz="1100" dirty="0"/>
              <a:t>We sent a letter to the Appalachian Regional Commission to share a success story on the Hallelujah Trail. This Trail was produced from an ARC grant we received in 2006, and we keep receiving great coverage on the Trail.</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936098521"/>
      </p:ext>
    </p:extLst>
  </p:cSld>
  <p:clrMapOvr>
    <a:masterClrMapping/>
  </p:clrMapOvr>
  <p:transition spd="slow">
    <p:cover dir="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MARCH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5678478"/>
          </a:xfrm>
          <a:prstGeom prst="rect">
            <a:avLst/>
          </a:prstGeom>
          <a:noFill/>
        </p:spPr>
        <p:txBody>
          <a:bodyPr wrap="square" rtlCol="0">
            <a:spAutoFit/>
          </a:bodyPr>
          <a:lstStyle/>
          <a:p>
            <a:pPr marL="171450" indent="-171450">
              <a:buFont typeface="Arial"/>
              <a:buChar char="•"/>
            </a:pPr>
            <a:r>
              <a:rPr lang="en-US" sz="1100" dirty="0"/>
              <a:t>Angie Pierce attended Canoecopia and reported good attendance. She met a gentleman who put together an itinerary – Fork in the Road: A Five-Day Active Getaway along the North Alabama Barbecue Trail. Lots of people stated they had been to our area and others who have made plans to go.</a:t>
            </a:r>
          </a:p>
          <a:p>
            <a:pPr marL="171450" indent="-171450">
              <a:buFont typeface="Arial"/>
              <a:buChar char="•"/>
            </a:pPr>
            <a:endParaRPr lang="en-US" sz="1100" dirty="0"/>
          </a:p>
          <a:p>
            <a:pPr marL="171450" indent="-171450">
              <a:buFont typeface="Arial"/>
              <a:buChar char="•"/>
            </a:pPr>
            <a:r>
              <a:rPr lang="en-US" sz="1100" dirty="0"/>
              <a:t>Ms. Reist spoke to the EDAA Leadership Institute – the program was “Tourism as an Essential Economic Development Strategy.”</a:t>
            </a:r>
          </a:p>
          <a:p>
            <a:pPr marL="171450" indent="-171450">
              <a:buFont typeface="Arial"/>
              <a:buChar char="•"/>
            </a:pPr>
            <a:endParaRPr lang="en-US" sz="1100" dirty="0"/>
          </a:p>
          <a:p>
            <a:pPr marL="171450" indent="-171450">
              <a:buFont typeface="Arial"/>
              <a:buChar char="•"/>
            </a:pPr>
            <a:r>
              <a:rPr lang="en-US" sz="1100" dirty="0"/>
              <a:t>Ms. Reist was asked to speak on “Building a Strong/Regional Tourism Program” and received positive feedback regarding the topic.  We are getting the message out that “Tourism is Economic Development.” She will also be speaking in person to this group on September 12th in Auburn.</a:t>
            </a:r>
          </a:p>
          <a:p>
            <a:pPr marL="171450" indent="-171450">
              <a:buFont typeface="Arial"/>
              <a:buChar char="•"/>
            </a:pPr>
            <a:endParaRPr lang="en-US" sz="1100" dirty="0"/>
          </a:p>
          <a:p>
            <a:pPr marL="171450" indent="-171450">
              <a:buFont typeface="Arial"/>
              <a:buChar char="•"/>
            </a:pPr>
            <a:r>
              <a:rPr lang="en-US" sz="1100" dirty="0"/>
              <a:t>Ms. Reist will be speaking in Gadsden on Monday, May 15</a:t>
            </a:r>
            <a:r>
              <a:rPr lang="en-US" sz="1100" baseline="30000" dirty="0"/>
              <a:t>th</a:t>
            </a:r>
            <a:r>
              <a:rPr lang="en-US" sz="1100" dirty="0"/>
              <a:t> on the topic of regional tourism. Greg Canfield, Director of Commerce and Ed Castile, Director of Workforce Development for the State of Alabama, will also be speaking at the event. </a:t>
            </a:r>
          </a:p>
          <a:p>
            <a:pPr marL="171450" indent="-171450">
              <a:buFont typeface="Arial"/>
              <a:buChar char="•"/>
            </a:pPr>
            <a:endParaRPr lang="en-US" sz="1100" dirty="0"/>
          </a:p>
          <a:p>
            <a:pPr marL="171450" indent="-171450">
              <a:buFont typeface="Arial"/>
              <a:buChar char="•"/>
            </a:pPr>
            <a:r>
              <a:rPr lang="en-US" sz="1100" dirty="0"/>
              <a:t>Ms. Reist attended the Alabama Committee in Credentialing and Career Pathways (ACCCP) Meeting and Technical Advisory Committee (TAC) Orientation via zoom.  Governor Ivey appointed her to this board four years ago to work with The Hospitality &amp; Tourism Group.</a:t>
            </a:r>
          </a:p>
          <a:p>
            <a:pPr marL="171450" indent="-171450">
              <a:buFont typeface="Arial"/>
              <a:buChar char="•"/>
            </a:pPr>
            <a:endParaRPr lang="en-US" sz="1100" dirty="0"/>
          </a:p>
          <a:p>
            <a:pPr marL="171450" indent="-171450">
              <a:buFont typeface="Arial"/>
              <a:buChar char="•"/>
            </a:pPr>
            <a:r>
              <a:rPr lang="en-US" sz="1100" dirty="0"/>
              <a:t>Ms. Reist met Jenny Stubbs who is from Wetumpka and was the Main Street Director when HGTV’s premiere season of Hometown Takeover changed downtown Wetumpka. Stubbs has been asked to start a tourism bureau in Wetumpka and we provided her information like the one we helped Cullman to form.  She is the wife of Representative Stubbs, one of our newly elected officials.</a:t>
            </a:r>
          </a:p>
          <a:p>
            <a:pPr marL="171450" indent="-171450">
              <a:buFont typeface="Arial"/>
              <a:buChar char="•"/>
            </a:pPr>
            <a:endParaRPr lang="en-US" sz="1100" dirty="0"/>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6186309"/>
          </a:xfrm>
          <a:prstGeom prst="rect">
            <a:avLst/>
          </a:prstGeom>
          <a:noFill/>
        </p:spPr>
        <p:txBody>
          <a:bodyPr wrap="square" rtlCol="0">
            <a:spAutoFit/>
          </a:bodyPr>
          <a:lstStyle/>
          <a:p>
            <a:pPr marL="171450" indent="-171450">
              <a:buFont typeface="Arial"/>
              <a:buChar char="•"/>
            </a:pPr>
            <a:r>
              <a:rPr lang="en-US" sz="1100" dirty="0"/>
              <a:t>Ms. Reist met with Jennifer Green, Executive Director of JSU Economic Development. Lee Sentell asked that we do a ten year study on the impact of the Alabama Bass Trail to share data with  legislators. We applied for a $50,000 grant to offset the cost of the study and for the accounting that AMLA is handling for the Trail. This request has been signed by the Governor and we are waiting on the paperwork.</a:t>
            </a:r>
          </a:p>
          <a:p>
            <a:pPr marL="171450" indent="-171450">
              <a:buFont typeface="Arial"/>
              <a:buChar char="•"/>
            </a:pPr>
            <a:endParaRPr lang="en-US" sz="1100" dirty="0"/>
          </a:p>
          <a:p>
            <a:pPr marL="171450" indent="-171450">
              <a:buFont typeface="Arial"/>
              <a:buChar char="•"/>
            </a:pPr>
            <a:r>
              <a:rPr lang="en-US" sz="1100" dirty="0"/>
              <a:t>Ms. Reist submitted a letter of request to Lee Sentell regarding funding for Granicus. This data has been very beneficial to our industry.  We are seeing an increase in short -term rentals across the State of Alabama.  According to Randy Winkler with ADOR they are seeing more STR owners signing on to the portal and paying their lodging taxes.</a:t>
            </a:r>
          </a:p>
          <a:p>
            <a:pPr marL="171450" indent="-171450">
              <a:buFont typeface="Arial"/>
              <a:buChar char="•"/>
            </a:pPr>
            <a:endParaRPr lang="en-US" sz="1100" dirty="0"/>
          </a:p>
          <a:p>
            <a:pPr marL="171450" indent="-171450">
              <a:buFont typeface="Arial"/>
              <a:buChar char="•"/>
            </a:pPr>
            <a:r>
              <a:rPr lang="en-US" sz="1100" dirty="0"/>
              <a:t>Ms. Reist met with Brandi Hardcastle and Mike Bozich from Granicus regarding a postcard mailed to STR operators with announcement of AMLA’s new magazine. We have chosen the front cover, adding new stories and laying out the design for the magazine. Goal is to have ready to print and mailed to North Alabama STR operators in May.</a:t>
            </a:r>
          </a:p>
          <a:p>
            <a:pPr marL="171450" indent="-171450">
              <a:buFont typeface="Arial"/>
              <a:buChar char="•"/>
            </a:pPr>
            <a:endParaRPr lang="en-US" sz="1100" dirty="0"/>
          </a:p>
          <a:p>
            <a:pPr marL="171450" indent="-171450">
              <a:buFont typeface="Arial"/>
              <a:buChar char="•"/>
            </a:pPr>
            <a:r>
              <a:rPr lang="en-US" sz="1100" dirty="0"/>
              <a:t>Ms. Reist attended the Outdoor Adventure Show in Toronto, Ontario Canada with the Alabama Tourism Department. The show was much busier than last year. We met Sherry McKeown with Wanderful. She is interested in Huntsville bidding on the WITS conference for 2026.  Information has been forwarded to Huntsville/Madison County CVB VP of Conventions Jamie Koshofer.</a:t>
            </a:r>
          </a:p>
          <a:p>
            <a:pPr marL="171450" indent="-171450">
              <a:buFont typeface="Arial"/>
              <a:buChar char="•"/>
            </a:pPr>
            <a:endParaRPr lang="en-US" sz="1100" dirty="0"/>
          </a:p>
          <a:p>
            <a:pPr marL="171450" indent="-171450">
              <a:buFont typeface="Arial"/>
              <a:buChar char="•"/>
            </a:pPr>
            <a:r>
              <a:rPr lang="en-US" sz="1100" dirty="0"/>
              <a:t>Angie Pierce worked the first week and Melea Hames worked the second week of the Indianapolis Boat Show. Both reported it busy and handed out lots of brochures on North Alabama.</a:t>
            </a:r>
          </a:p>
          <a:p>
            <a:pPr marL="171450" indent="-171450">
              <a:buFont typeface="Arial"/>
              <a:buChar char="•"/>
            </a:pPr>
            <a:endParaRPr lang="en-US" sz="1100" dirty="0"/>
          </a:p>
          <a:p>
            <a:pPr marL="171450" indent="-171450">
              <a:buFont typeface="Arial"/>
              <a:buChar char="•"/>
            </a:pPr>
            <a:r>
              <a:rPr lang="en-US" sz="1100" dirty="0"/>
              <a:t>Tina Lawler worked the Mid-South Farm &amp; Gin Show in Memphis where she gave out all ag trail brochures brought with her. This show was extremely busy and she recommended keeping it in the budget.</a:t>
            </a:r>
          </a:p>
        </p:txBody>
      </p:sp>
    </p:spTree>
    <p:extLst>
      <p:ext uri="{BB962C8B-B14F-4D97-AF65-F5344CB8AC3E}">
        <p14:creationId xmlns:p14="http://schemas.microsoft.com/office/powerpoint/2010/main" val="3589690861"/>
      </p:ext>
    </p:extLst>
  </p:cSld>
  <p:clrMapOvr>
    <a:masterClrMapping/>
  </p:clrMapOvr>
  <p:transition spd="slow">
    <p:cover dir="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MARCH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5001369"/>
          </a:xfrm>
          <a:prstGeom prst="rect">
            <a:avLst/>
          </a:prstGeom>
          <a:noFill/>
        </p:spPr>
        <p:txBody>
          <a:bodyPr wrap="square" rtlCol="0">
            <a:spAutoFit/>
          </a:bodyPr>
          <a:lstStyle/>
          <a:p>
            <a:pPr marL="171450" indent="-171450">
              <a:buFont typeface="Arial"/>
              <a:buChar char="•"/>
            </a:pPr>
            <a:r>
              <a:rPr lang="en-US" sz="1100" dirty="0"/>
              <a:t>We have joined the Alabama Hospitality and Restaurant Association for Flawless Delivery.  We are running ads promoting the training program on their weekly on-line newsletter and will be placing a full-page ad in their magazine.</a:t>
            </a:r>
          </a:p>
          <a:p>
            <a:pPr marL="171450" indent="-171450">
              <a:buFont typeface="Arial"/>
              <a:buChar char="•"/>
            </a:pPr>
            <a:endParaRPr lang="en-US" sz="1100" dirty="0"/>
          </a:p>
          <a:p>
            <a:pPr marL="171450" indent="-171450">
              <a:buFont typeface="Arial"/>
              <a:buChar char="•"/>
            </a:pPr>
            <a:r>
              <a:rPr lang="en-US" sz="1100" dirty="0"/>
              <a:t>Continue to meet via zoom with Thea Harvey-Barratt and Dr. Ryan Cate Gibson regarding the Flawless Delivery program.</a:t>
            </a:r>
          </a:p>
          <a:p>
            <a:pPr marL="171450" indent="-171450">
              <a:buFont typeface="Arial"/>
              <a:buChar char="•"/>
            </a:pPr>
            <a:endParaRPr lang="en-US" sz="1100" dirty="0"/>
          </a:p>
          <a:p>
            <a:pPr marL="171450" indent="-171450">
              <a:buFont typeface="Arial"/>
              <a:buChar char="•"/>
            </a:pPr>
            <a:r>
              <a:rPr lang="en-US" sz="1100" dirty="0"/>
              <a:t>As part of National Tourism Month, we will host a Legislative Picnic on the grounds of the Capitol May 17th. We will give each of our 16 counties a table so they can display about their area. We will have a table for Flawless Delivery sharing and thanking the legislators for the grant given for this training.</a:t>
            </a:r>
          </a:p>
          <a:p>
            <a:pPr marL="171450" indent="-171450">
              <a:buFont typeface="Arial"/>
              <a:buChar char="•"/>
            </a:pPr>
            <a:endParaRPr lang="en-US" sz="1100" dirty="0"/>
          </a:p>
          <a:p>
            <a:pPr marL="171450" indent="-171450">
              <a:buFont typeface="Arial"/>
              <a:buChar char="•"/>
            </a:pPr>
            <a:r>
              <a:rPr lang="en-US" sz="1100" dirty="0"/>
              <a:t>We are working with Fred Hunter on an exclusive television and YouTube show. The show will be the Unexpected Adventures in North Alabama.</a:t>
            </a:r>
          </a:p>
          <a:p>
            <a:pPr marL="171450" indent="-171450">
              <a:buFont typeface="Arial"/>
              <a:buChar char="•"/>
            </a:pPr>
            <a:endParaRPr lang="en-US" sz="1100" dirty="0"/>
          </a:p>
          <a:p>
            <a:pPr marL="171450" indent="-171450">
              <a:buFont typeface="Arial"/>
              <a:buChar char="•"/>
            </a:pPr>
            <a:r>
              <a:rPr lang="en-US" sz="1100" dirty="0"/>
              <a:t>We are working on a new rack card for our Retirement and Relocation Guide. We are also looking at shows where we can display the North Alabama area.</a:t>
            </a:r>
          </a:p>
          <a:p>
            <a:pPr marL="171450" indent="-171450">
              <a:buFont typeface="Arial"/>
              <a:buChar char="•"/>
            </a:pPr>
            <a:endParaRPr lang="en-US" sz="1100" dirty="0"/>
          </a:p>
          <a:p>
            <a:pPr marL="171450" indent="-171450">
              <a:buFont typeface="Arial"/>
              <a:buChar char="•"/>
            </a:pPr>
            <a:r>
              <a:rPr lang="en-US" sz="1100" dirty="0"/>
              <a:t>We are working on appointments for Washington DC and talking points for our Team Alabama group. This event will take place July 9th – 12th.</a:t>
            </a:r>
          </a:p>
          <a:p>
            <a:pPr marL="171450" indent="-171450">
              <a:buFont typeface="Arial"/>
              <a:buChar char="•"/>
            </a:pPr>
            <a:endParaRPr lang="en-US" sz="1100" dirty="0"/>
          </a:p>
          <a:p>
            <a:pPr marL="171450" indent="-171450">
              <a:buFont typeface="Arial"/>
              <a:buChar char="•"/>
            </a:pPr>
            <a:r>
              <a:rPr lang="en-US" sz="1100" dirty="0"/>
              <a:t>We mailed letters to newly elected officials and to Alabama State Senators serving on the Tourism Committee and Representatives serving on Economic Development and Tourism Committee introducing AMLA and thank you for serving.</a:t>
            </a:r>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5339923"/>
          </a:xfrm>
          <a:prstGeom prst="rect">
            <a:avLst/>
          </a:prstGeom>
          <a:noFill/>
        </p:spPr>
        <p:txBody>
          <a:bodyPr wrap="square" rtlCol="0">
            <a:spAutoFit/>
          </a:bodyPr>
          <a:lstStyle/>
          <a:p>
            <a:pPr marL="171450" indent="-171450">
              <a:buFont typeface="Arial"/>
              <a:buChar char="•"/>
            </a:pPr>
            <a:r>
              <a:rPr lang="en-US" sz="1100" dirty="0"/>
              <a:t>Ms. Reist was contacted by Dr. Martha Lavender regarding a new Challenger Learning Center being proposed for Northeast Alabama and was asked to write a letter of support to Governor Ivey. Ms. Reist also put her in contact with Johnny Stephenson who is the Strategic Planning Chief at NASA’s Marshall Space Flight Center.  They spoke and it looks promising for funding from NASA to help with this center. She also received word from Senator Andrew Jones that Governor Ivey has put $8 million in her fund to help with the Challenger Learning Center.</a:t>
            </a:r>
          </a:p>
          <a:p>
            <a:pPr marL="171450" indent="-171450">
              <a:buFont typeface="Arial"/>
              <a:buChar char="•"/>
            </a:pPr>
            <a:endParaRPr lang="en-US" sz="1100" dirty="0"/>
          </a:p>
          <a:p>
            <a:pPr marL="171450" indent="-171450">
              <a:buFont typeface="Arial"/>
              <a:buChar char="•"/>
            </a:pPr>
            <a:r>
              <a:rPr lang="en-US" sz="1100" dirty="0"/>
              <a:t>Karen Beasley has been updating our amla4tourism.com website for our members and she is getting ready to start a monthly e-newsletter for our members.</a:t>
            </a:r>
          </a:p>
          <a:p>
            <a:pPr marL="171450" indent="-171450">
              <a:buFont typeface="Arial"/>
              <a:buChar char="•"/>
            </a:pPr>
            <a:endParaRPr lang="en-US" sz="1100" dirty="0"/>
          </a:p>
          <a:p>
            <a:pPr marL="171450" indent="-171450">
              <a:buFont typeface="Arial"/>
              <a:buChar char="•"/>
            </a:pPr>
            <a:r>
              <a:rPr lang="en-US" sz="1100" dirty="0"/>
              <a:t>Ms. Reist spoke with Neville Bhada, owner of Tourism Skills Group who is doing a study on how ‘The Shoals Documentary” has impacted the North Alabama region. This study will be used to help our Alabama Film &amp; Music Incentive. Our intent is to show legislators the return on investment can mean to our state by investing in films or documentaries.</a:t>
            </a:r>
          </a:p>
          <a:p>
            <a:pPr marL="171450" indent="-171450">
              <a:buFont typeface="Arial"/>
              <a:buChar char="•"/>
            </a:pPr>
            <a:endParaRPr lang="en-US" sz="1100" dirty="0"/>
          </a:p>
          <a:p>
            <a:pPr marL="171450" indent="-171450">
              <a:buFont typeface="Arial"/>
              <a:buChar char="•"/>
            </a:pPr>
            <a:r>
              <a:rPr lang="en-US" sz="1100" dirty="0"/>
              <a:t>We have hosted 2 two-day Flawless Delivery classes in the month of February. These classes were held in Madison at the Hampton and at the Residence Inn Florence. We trained a total of 19 in the month of February.</a:t>
            </a:r>
          </a:p>
          <a:p>
            <a:pPr marL="171450" indent="-171450">
              <a:buFont typeface="Arial"/>
              <a:buChar char="•"/>
            </a:pPr>
            <a:endParaRPr lang="en-US" sz="1100" dirty="0"/>
          </a:p>
          <a:p>
            <a:pPr marL="171450" indent="-171450">
              <a:buFont typeface="Arial"/>
              <a:buChar char="•"/>
            </a:pPr>
            <a:r>
              <a:rPr lang="en-US" sz="1100" dirty="0"/>
              <a:t>We will be hosting a Flawless Delivery training class in Birmingham June 11th-June 13</a:t>
            </a:r>
            <a:r>
              <a:rPr lang="en-US" sz="1100" baseline="30000" dirty="0"/>
              <a:t>th</a:t>
            </a:r>
            <a:r>
              <a:rPr lang="en-US" sz="1100" dirty="0"/>
              <a:t> for our CVB directors and those who attend the State Meetings. The goal is to have tourism leaders reach out to hoteliers and get them to go through this FREE training program.</a:t>
            </a:r>
          </a:p>
        </p:txBody>
      </p:sp>
    </p:spTree>
    <p:extLst>
      <p:ext uri="{BB962C8B-B14F-4D97-AF65-F5344CB8AC3E}">
        <p14:creationId xmlns:p14="http://schemas.microsoft.com/office/powerpoint/2010/main" val="2881662824"/>
      </p:ext>
    </p:extLst>
  </p:cSld>
  <p:clrMapOvr>
    <a:masterClrMapping/>
  </p:clrMapOvr>
  <p:transition spd="slow">
    <p:cover dir="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MARCH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02004" y="797330"/>
            <a:ext cx="4458867" cy="3477875"/>
          </a:xfrm>
          <a:prstGeom prst="rect">
            <a:avLst/>
          </a:prstGeom>
          <a:noFill/>
        </p:spPr>
        <p:txBody>
          <a:bodyPr wrap="square" rtlCol="0">
            <a:spAutoFit/>
          </a:bodyPr>
          <a:lstStyle/>
          <a:p>
            <a:pPr marL="171450" indent="-171450">
              <a:buFont typeface="Arial"/>
              <a:buChar char="•"/>
            </a:pPr>
            <a:r>
              <a:rPr lang="en-US" sz="1100" dirty="0"/>
              <a:t>AMLA continues to work with John Riley who is working on a tourism development project in Lawrence County. We are excited that Barnwood is looking to do a show around Ravenwood.</a:t>
            </a:r>
          </a:p>
          <a:p>
            <a:pPr marL="171450" indent="-171450">
              <a:buFont typeface="Arial"/>
              <a:buChar char="•"/>
            </a:pPr>
            <a:endParaRPr lang="en-US" sz="1100" dirty="0"/>
          </a:p>
          <a:p>
            <a:pPr marL="171450" indent="-171450">
              <a:buFont typeface="Arial"/>
              <a:buChar char="•"/>
            </a:pPr>
            <a:r>
              <a:rPr lang="en-US" sz="1100" dirty="0"/>
              <a:t>We have proofed our final copy of the North Alabama Campgrounds brochure. We will be using the great outdoors as our theme for The Alabama League of Municipalities and the Alabama County of Commission Association Conference.</a:t>
            </a:r>
          </a:p>
          <a:p>
            <a:pPr marL="171450" indent="-171450">
              <a:buFont typeface="Arial"/>
              <a:buChar char="•"/>
            </a:pPr>
            <a:endParaRPr lang="en-US" sz="1100" dirty="0"/>
          </a:p>
          <a:p>
            <a:pPr marL="171450" indent="-171450">
              <a:buFont typeface="Arial"/>
              <a:buChar char="•"/>
            </a:pPr>
            <a:r>
              <a:rPr lang="en-US" sz="1100" dirty="0"/>
              <a:t>We received a statistics report from Compass Media on our campaigns we retargeted.</a:t>
            </a:r>
          </a:p>
          <a:p>
            <a:pPr marL="171450" indent="-171450">
              <a:buFont typeface="Arial"/>
              <a:buChar char="•"/>
            </a:pPr>
            <a:endParaRPr lang="en-US" sz="1100" dirty="0"/>
          </a:p>
          <a:p>
            <a:pPr marL="171450" indent="-171450">
              <a:buFont typeface="Arial"/>
              <a:buChar char="•"/>
            </a:pPr>
            <a:r>
              <a:rPr lang="en-US" sz="1100" dirty="0"/>
              <a:t>AMLA’s Unexpected Adventures podcast exceeded over 10,000 listeners and WHNT Channel 19 interviewed Melea Hames regarding this milestone.</a:t>
            </a:r>
          </a:p>
          <a:p>
            <a:pPr marL="171450" indent="-171450">
              <a:buFont typeface="Arial"/>
              <a:buChar char="•"/>
            </a:pPr>
            <a:endParaRPr lang="en-US" sz="1100" dirty="0"/>
          </a:p>
          <a:p>
            <a:pPr marL="171450" indent="-171450">
              <a:buFont typeface="Arial"/>
              <a:buChar char="•"/>
            </a:pPr>
            <a:r>
              <a:rPr lang="en-US" sz="1100" dirty="0"/>
              <a:t>We have submitted content for The Rick &amp; Bubba Show. The campaign will showcase and direct listeners to AMLA’s podcast.</a:t>
            </a:r>
          </a:p>
          <a:p>
            <a:pPr marL="171450" indent="-171450">
              <a:buFont typeface="Arial"/>
              <a:buChar char="•"/>
            </a:pPr>
            <a:endParaRPr lang="en-US" sz="1100" dirty="0"/>
          </a:p>
          <a:p>
            <a:pPr marL="171450" indent="-171450">
              <a:buFont typeface="Arial"/>
              <a:buChar char="•"/>
            </a:pPr>
            <a:r>
              <a:rPr lang="en-US" sz="1100" dirty="0"/>
              <a:t>We received our statistics from the Timmy Horton Outdoor Show (THO).</a:t>
            </a:r>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4662815"/>
          </a:xfrm>
          <a:prstGeom prst="rect">
            <a:avLst/>
          </a:prstGeom>
          <a:noFill/>
        </p:spPr>
        <p:txBody>
          <a:bodyPr wrap="square" rtlCol="0">
            <a:spAutoFit/>
          </a:bodyPr>
          <a:lstStyle/>
          <a:p>
            <a:pPr marL="171450" indent="-171450">
              <a:buFont typeface="Arial"/>
              <a:buChar char="•"/>
            </a:pPr>
            <a:r>
              <a:rPr lang="en-US" sz="1100" dirty="0"/>
              <a:t>Ms. Reist spoke with Representative Whitt and Senator Gudger on doing a presentation to both Caucus’s on the ‘Future of Tourism”. We are working on the dates that will work for both committees.</a:t>
            </a:r>
          </a:p>
          <a:p>
            <a:pPr marL="171450" indent="-171450">
              <a:buFont typeface="Arial"/>
              <a:buChar char="•"/>
            </a:pPr>
            <a:endParaRPr lang="en-US" sz="1100" dirty="0"/>
          </a:p>
          <a:p>
            <a:pPr marL="171450" indent="-171450">
              <a:buFont typeface="Arial"/>
              <a:buChar char="•"/>
            </a:pPr>
            <a:r>
              <a:rPr lang="en-US" sz="1100" dirty="0"/>
              <a:t>Ms. Reist has been working with Senator Gudger on the forming of a new Tourism Bureau.  They hired Chris Cavanaugh with the Megellan Group, and he is consulting with the new board.  They will be conducting interviews for hiring an Executive Director this Wednesday.</a:t>
            </a:r>
          </a:p>
          <a:p>
            <a:pPr marL="171450" indent="-171450">
              <a:buFont typeface="Arial"/>
              <a:buChar char="•"/>
            </a:pPr>
            <a:endParaRPr lang="en-US" sz="1100" dirty="0"/>
          </a:p>
          <a:p>
            <a:pPr marL="171450" indent="-171450">
              <a:buFont typeface="Arial"/>
              <a:buChar char="•"/>
            </a:pPr>
            <a:r>
              <a:rPr lang="en-US" sz="1100" dirty="0"/>
              <a:t>Ms. Reist has been working with Shawna Faniel – Domestic Travel Group Sales Manager for the ATD.  She connected her with the CVB’S and attractions that are participating in the North Alabama Domestic Showcase Fam Tour.</a:t>
            </a:r>
          </a:p>
          <a:p>
            <a:pPr marL="171450" indent="-171450">
              <a:buFont typeface="Arial"/>
              <a:buChar char="•"/>
            </a:pPr>
            <a:endParaRPr lang="en-US" sz="1100" dirty="0"/>
          </a:p>
          <a:p>
            <a:pPr marL="171450" indent="-171450">
              <a:buFont typeface="Arial"/>
              <a:buChar char="•"/>
            </a:pPr>
            <a:r>
              <a:rPr lang="en-US" sz="1100" dirty="0"/>
              <a:t>We are working with Joe Watts and Alabama Economic Development on updating our North Alabama Birding Trail information.  We are going to use Bandwango to create The North Alabama Birding Trail passport.  We are going to have Adam our videographer, produce a video for our website regarding our birding trail.  We will hi-light the “Festival of the Cranes” and “Eagle Awareness” in the video.</a:t>
            </a:r>
          </a:p>
          <a:p>
            <a:pPr marL="171450" indent="-171450">
              <a:buFont typeface="Arial"/>
              <a:buChar char="•"/>
            </a:pPr>
            <a:endParaRPr lang="en-US" sz="1100" dirty="0"/>
          </a:p>
          <a:p>
            <a:pPr marL="171450" indent="-171450">
              <a:buFont typeface="Arial"/>
              <a:buChar char="•"/>
            </a:pPr>
            <a:r>
              <a:rPr lang="en-US" sz="1100" dirty="0"/>
              <a:t>We will be working on uploading our Hallelujah Trail and featuring our video content to go along with this trail.</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823569371"/>
      </p:ext>
    </p:extLst>
  </p:cSld>
  <p:clrMapOvr>
    <a:masterClrMapping/>
  </p:clrMapOvr>
  <p:transition spd="slow">
    <p:cover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SAVE THE DATES</a:t>
            </a:r>
          </a:p>
        </p:txBody>
      </p:sp>
      <p:sp>
        <p:nvSpPr>
          <p:cNvPr id="11" name="TextBox 10"/>
          <p:cNvSpPr txBox="1"/>
          <p:nvPr/>
        </p:nvSpPr>
        <p:spPr>
          <a:xfrm>
            <a:off x="284873" y="1420226"/>
            <a:ext cx="4624551" cy="3046988"/>
          </a:xfrm>
          <a:prstGeom prst="rect">
            <a:avLst/>
          </a:prstGeom>
          <a:noFill/>
        </p:spPr>
        <p:txBody>
          <a:bodyPr wrap="square" rtlCol="0" anchor="t">
            <a:spAutoFit/>
          </a:bodyPr>
          <a:lstStyle/>
          <a:p>
            <a:pPr algn="ctr"/>
            <a:endParaRPr lang="en-US" sz="1600" b="1" dirty="0"/>
          </a:p>
          <a:p>
            <a:pPr algn="ctr"/>
            <a:endParaRPr lang="en-US" sz="1600" b="1" dirty="0"/>
          </a:p>
          <a:p>
            <a:pPr algn="ctr"/>
            <a:r>
              <a:rPr lang="en-US" sz="1600" b="1" dirty="0"/>
              <a:t>DEI Training – Aisha Adams Media</a:t>
            </a:r>
          </a:p>
          <a:p>
            <a:pPr algn="ctr"/>
            <a:r>
              <a:rPr lang="en-US" sz="1600" b="1" dirty="0"/>
              <a:t>June 27, 2023</a:t>
            </a:r>
          </a:p>
          <a:p>
            <a:pPr algn="ctr"/>
            <a:r>
              <a:rPr lang="en-US" sz="1600" b="1" dirty="0"/>
              <a:t>Jackson Center, Huntsville, AL</a:t>
            </a:r>
          </a:p>
          <a:p>
            <a:pPr algn="ctr"/>
            <a:r>
              <a:rPr lang="en-US" sz="1600" b="1" dirty="0"/>
              <a:t>10am-2pm</a:t>
            </a:r>
          </a:p>
          <a:p>
            <a:pPr algn="ctr"/>
            <a:endParaRPr lang="en-US" sz="1600" b="1" dirty="0"/>
          </a:p>
          <a:p>
            <a:pPr algn="ctr"/>
            <a:r>
              <a:rPr lang="en-US" sz="1600" b="1" dirty="0"/>
              <a:t>AMLA BOARD &amp; MEMBERSHIP MEETINGS   </a:t>
            </a:r>
          </a:p>
          <a:p>
            <a:pPr algn="ctr"/>
            <a:r>
              <a:rPr lang="en-US" sz="1600" b="1" dirty="0"/>
              <a:t>	AMLA Board &amp; Membership Meeting </a:t>
            </a:r>
          </a:p>
          <a:p>
            <a:pPr algn="ctr"/>
            <a:r>
              <a:rPr lang="en-US" sz="1600" b="1" dirty="0"/>
              <a:t>	Joe Wheeler State Park, Rogersville, AL </a:t>
            </a:r>
          </a:p>
          <a:p>
            <a:pPr algn="ctr"/>
            <a:r>
              <a:rPr lang="en-US" sz="1600" b="1" dirty="0"/>
              <a:t>July 25, 2023</a:t>
            </a:r>
          </a:p>
          <a:p>
            <a:pPr algn="ctr"/>
            <a:endParaRPr lang="en-US" sz="1600" b="1" dirty="0"/>
          </a:p>
        </p:txBody>
      </p:sp>
      <p:sp>
        <p:nvSpPr>
          <p:cNvPr id="12" name="TextBox 11">
            <a:extLst>
              <a:ext uri="{FF2B5EF4-FFF2-40B4-BE49-F238E27FC236}">
                <a16:creationId xmlns:a16="http://schemas.microsoft.com/office/drawing/2014/main" id="{55CAE4AA-2DDA-7E48-B65C-DBA26688FD86}"/>
              </a:ext>
            </a:extLst>
          </p:cNvPr>
          <p:cNvSpPr txBox="1"/>
          <p:nvPr/>
        </p:nvSpPr>
        <p:spPr>
          <a:xfrm>
            <a:off x="4410185" y="747878"/>
            <a:ext cx="4624551" cy="5016758"/>
          </a:xfrm>
          <a:prstGeom prst="rect">
            <a:avLst/>
          </a:prstGeom>
          <a:noFill/>
        </p:spPr>
        <p:txBody>
          <a:bodyPr wrap="square" rtlCol="0" anchor="t">
            <a:spAutoFit/>
          </a:bodyPr>
          <a:lstStyle/>
          <a:p>
            <a:pPr algn="ctr"/>
            <a:r>
              <a:rPr lang="en-US" sz="1600" b="1" dirty="0"/>
              <a:t>AMLA TRAVEL SHOWS</a:t>
            </a:r>
          </a:p>
          <a:p>
            <a:pPr algn="ctr"/>
            <a:r>
              <a:rPr lang="en-US" sz="1600" b="1" dirty="0"/>
              <a:t>Alabama League of Municipalities</a:t>
            </a:r>
          </a:p>
          <a:p>
            <a:pPr algn="ctr"/>
            <a:r>
              <a:rPr lang="en-US" sz="1600" dirty="0"/>
              <a:t>May 10-12, 2023, Birmingham, AL</a:t>
            </a:r>
          </a:p>
          <a:p>
            <a:pPr algn="ctr"/>
            <a:endParaRPr lang="en-US" sz="1600" dirty="0"/>
          </a:p>
          <a:p>
            <a:pPr algn="ctr"/>
            <a:r>
              <a:rPr lang="en-US" sz="1600" b="1" dirty="0"/>
              <a:t>IPW</a:t>
            </a:r>
          </a:p>
          <a:p>
            <a:pPr algn="ctr"/>
            <a:r>
              <a:rPr lang="en-US" sz="1600" dirty="0"/>
              <a:t>	May 20-24, 2023, San Antonio, TX </a:t>
            </a:r>
          </a:p>
          <a:p>
            <a:pPr algn="ctr"/>
            <a:r>
              <a:rPr lang="en-US" sz="1600" b="1" dirty="0"/>
              <a:t>STS Marketing College</a:t>
            </a:r>
          </a:p>
          <a:p>
            <a:pPr algn="ctr"/>
            <a:r>
              <a:rPr lang="en-US" sz="1600" dirty="0"/>
              <a:t>	June 4-9, 2023, Macon, GA</a:t>
            </a:r>
          </a:p>
          <a:p>
            <a:pPr algn="ctr"/>
            <a:r>
              <a:rPr lang="en-US" sz="1600" b="1" dirty="0"/>
              <a:t>Alabama Press Association</a:t>
            </a:r>
          </a:p>
          <a:p>
            <a:pPr algn="ctr"/>
            <a:r>
              <a:rPr lang="en-US" sz="1600" dirty="0"/>
              <a:t>	June 22-24, 2023, Gulf Shores, AL</a:t>
            </a:r>
          </a:p>
          <a:p>
            <a:pPr algn="ctr"/>
            <a:r>
              <a:rPr lang="en-US" sz="1600" b="1" dirty="0"/>
              <a:t>POMA</a:t>
            </a:r>
          </a:p>
          <a:p>
            <a:pPr algn="ctr"/>
            <a:r>
              <a:rPr lang="en-US" sz="1600" dirty="0"/>
              <a:t>	June 12-15, 2023, Broken Arrow, OK</a:t>
            </a:r>
          </a:p>
          <a:p>
            <a:pPr algn="ctr"/>
            <a:r>
              <a:rPr lang="en-US" sz="1600" b="1" dirty="0"/>
              <a:t>Hydrofest</a:t>
            </a:r>
          </a:p>
          <a:p>
            <a:pPr algn="ctr"/>
            <a:r>
              <a:rPr lang="en-US" sz="1600" dirty="0"/>
              <a:t>	June 24-25, 2023, Guntersville, AL</a:t>
            </a:r>
          </a:p>
          <a:p>
            <a:pPr algn="ctr"/>
            <a:r>
              <a:rPr lang="en-US" sz="1600" b="1" dirty="0"/>
              <a:t>Southeast Tourism Society</a:t>
            </a:r>
          </a:p>
          <a:p>
            <a:pPr algn="ctr"/>
            <a:r>
              <a:rPr lang="en-US" sz="1600" b="1" dirty="0"/>
              <a:t>Congressional Summit</a:t>
            </a:r>
          </a:p>
          <a:p>
            <a:pPr algn="ctr"/>
            <a:r>
              <a:rPr lang="en-US" sz="1600" dirty="0"/>
              <a:t>	July 10-13, 2023, Washington, DC</a:t>
            </a:r>
          </a:p>
          <a:p>
            <a:pPr algn="ctr"/>
            <a:r>
              <a:rPr lang="en-US" sz="1600" b="1" dirty="0"/>
              <a:t>ICAST</a:t>
            </a:r>
          </a:p>
          <a:p>
            <a:pPr algn="ctr"/>
            <a:r>
              <a:rPr lang="en-US" sz="1600" dirty="0"/>
              <a:t>	July 11-14, 2023, Orlando, FL</a:t>
            </a:r>
          </a:p>
          <a:p>
            <a:pPr algn="ctr"/>
            <a:endParaRPr lang="en-US" sz="1600" b="1" dirty="0"/>
          </a:p>
        </p:txBody>
      </p:sp>
    </p:spTree>
    <p:extLst>
      <p:ext uri="{BB962C8B-B14F-4D97-AF65-F5344CB8AC3E}">
        <p14:creationId xmlns:p14="http://schemas.microsoft.com/office/powerpoint/2010/main" val="3488021593"/>
      </p:ext>
    </p:extLst>
  </p:cSld>
  <p:clrMapOvr>
    <a:masterClrMapping/>
  </p:clrMapOvr>
  <p:transition spd="slow">
    <p:cover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tate-Parks-75th-Logo-Color--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9484" y="2041785"/>
            <a:ext cx="2802193" cy="1428845"/>
          </a:xfrm>
          <a:prstGeom prst="rect">
            <a:avLst/>
          </a:prstGeom>
        </p:spPr>
      </p:pic>
      <p:pic>
        <p:nvPicPr>
          <p:cNvPr id="9" name="Picture 8" descr="tva_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116" y="1898789"/>
            <a:ext cx="1900464" cy="1900464"/>
          </a:xfrm>
          <a:prstGeom prst="rect">
            <a:avLst/>
          </a:prstGeom>
        </p:spPr>
      </p:pic>
      <p:sp>
        <p:nvSpPr>
          <p:cNvPr id="13" name="Content Placeholder 2"/>
          <p:cNvSpPr txBox="1">
            <a:spLocks/>
          </p:cNvSpPr>
          <p:nvPr/>
        </p:nvSpPr>
        <p:spPr>
          <a:xfrm>
            <a:off x="551333" y="3938668"/>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for TVA Community Development Surveys</a:t>
            </a:r>
            <a:endParaRPr lang="fr-FR" sz="2000" dirty="0"/>
          </a:p>
        </p:txBody>
      </p:sp>
      <p:sp>
        <p:nvSpPr>
          <p:cNvPr id="14" name="Content Placeholder 2"/>
          <p:cNvSpPr txBox="1">
            <a:spLocks/>
          </p:cNvSpPr>
          <p:nvPr/>
        </p:nvSpPr>
        <p:spPr>
          <a:xfrm>
            <a:off x="3275433" y="3730859"/>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for Leave No Trace Outdoor Ethics</a:t>
            </a:r>
            <a:endParaRPr lang="fr-FR" sz="2000" dirty="0"/>
          </a:p>
        </p:txBody>
      </p:sp>
      <p:sp>
        <p:nvSpPr>
          <p:cNvPr id="15" name="Content Placeholder 2"/>
          <p:cNvSpPr txBox="1">
            <a:spLocks/>
          </p:cNvSpPr>
          <p:nvPr/>
        </p:nvSpPr>
        <p:spPr>
          <a:xfrm>
            <a:off x="6100016" y="3728488"/>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Alabama State Parks Advisory Board</a:t>
            </a:r>
            <a:endParaRPr lang="fr-FR" sz="2000" dirty="0"/>
          </a:p>
        </p:txBody>
      </p:sp>
      <p:pic>
        <p:nvPicPr>
          <p:cNvPr id="17" name="Picture 16" descr="ARCLogoVersion2-298x3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95" y="4718255"/>
            <a:ext cx="1560724" cy="1571199"/>
          </a:xfrm>
          <a:prstGeom prst="rect">
            <a:avLst/>
          </a:prstGeom>
        </p:spPr>
      </p:pic>
      <p:pic>
        <p:nvPicPr>
          <p:cNvPr id="18" name="Picture 17" descr="sts_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6377" y="4889858"/>
            <a:ext cx="2155075" cy="1221377"/>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5303" y="4746296"/>
            <a:ext cx="2252222" cy="1543158"/>
          </a:xfrm>
          <a:prstGeom prst="rect">
            <a:avLst/>
          </a:prstGeom>
        </p:spPr>
      </p:pic>
      <p:sp>
        <p:nvSpPr>
          <p:cNvPr id="21" name="Content Placeholder 2"/>
          <p:cNvSpPr txBox="1">
            <a:spLocks/>
          </p:cNvSpPr>
          <p:nvPr/>
        </p:nvSpPr>
        <p:spPr>
          <a:xfrm>
            <a:off x="0" y="6331300"/>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Alabama representative to the Appalachian Regional Commission</a:t>
            </a:r>
            <a:endParaRPr lang="fr-FR" sz="2000" dirty="0"/>
          </a:p>
        </p:txBody>
      </p:sp>
      <p:sp>
        <p:nvSpPr>
          <p:cNvPr id="22" name="Content Placeholder 2"/>
          <p:cNvSpPr txBox="1">
            <a:spLocks/>
          </p:cNvSpPr>
          <p:nvPr/>
        </p:nvSpPr>
        <p:spPr>
          <a:xfrm>
            <a:off x="2207203" y="6329049"/>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Instructor for Southeast Tourism Society Marketing College</a:t>
            </a:r>
            <a:endParaRPr lang="fr-FR" sz="2000" dirty="0"/>
          </a:p>
        </p:txBody>
      </p:sp>
      <p:sp>
        <p:nvSpPr>
          <p:cNvPr id="23" name="Content Placeholder 2"/>
          <p:cNvSpPr txBox="1">
            <a:spLocks/>
          </p:cNvSpPr>
          <p:nvPr/>
        </p:nvSpPr>
        <p:spPr>
          <a:xfrm>
            <a:off x="4775303" y="6329217"/>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of Tennessee River Valley Stewardship Council</a:t>
            </a:r>
            <a:endParaRPr lang="fr-FR" sz="2000" dirty="0"/>
          </a:p>
        </p:txBody>
      </p:sp>
      <p:pic>
        <p:nvPicPr>
          <p:cNvPr id="16" name="Picture 15">
            <a:extLst>
              <a:ext uri="{FF2B5EF4-FFF2-40B4-BE49-F238E27FC236}">
                <a16:creationId xmlns:a16="http://schemas.microsoft.com/office/drawing/2014/main" id="{97385259-B69E-9345-8222-42506A3CDC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22028" y="1954595"/>
            <a:ext cx="2767456" cy="1813938"/>
          </a:xfrm>
          <a:prstGeom prst="rect">
            <a:avLst/>
          </a:prstGeom>
        </p:spPr>
      </p:pic>
      <p:pic>
        <p:nvPicPr>
          <p:cNvPr id="7" name="Picture 6">
            <a:extLst>
              <a:ext uri="{FF2B5EF4-FFF2-40B4-BE49-F238E27FC236}">
                <a16:creationId xmlns:a16="http://schemas.microsoft.com/office/drawing/2014/main" id="{B1C1E09F-EC90-E146-8D5D-3752CDF372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51376" y="4850285"/>
            <a:ext cx="1736369" cy="1335180"/>
          </a:xfrm>
          <a:prstGeom prst="rect">
            <a:avLst/>
          </a:prstGeom>
        </p:spPr>
      </p:pic>
      <p:sp>
        <p:nvSpPr>
          <p:cNvPr id="19" name="Content Placeholder 2">
            <a:extLst>
              <a:ext uri="{FF2B5EF4-FFF2-40B4-BE49-F238E27FC236}">
                <a16:creationId xmlns:a16="http://schemas.microsoft.com/office/drawing/2014/main" id="{1307893C-FE24-F64A-AF75-4FCB0DAF1D92}"/>
              </a:ext>
            </a:extLst>
          </p:cNvPr>
          <p:cNvSpPr txBox="1">
            <a:spLocks/>
          </p:cNvSpPr>
          <p:nvPr/>
        </p:nvSpPr>
        <p:spPr>
          <a:xfrm>
            <a:off x="7143034" y="6329049"/>
            <a:ext cx="184471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member of Harvest Hosts</a:t>
            </a:r>
            <a:endParaRPr lang="fr-FR" sz="2000" dirty="0"/>
          </a:p>
        </p:txBody>
      </p:sp>
    </p:spTree>
    <p:extLst>
      <p:ext uri="{BB962C8B-B14F-4D97-AF65-F5344CB8AC3E}">
        <p14:creationId xmlns:p14="http://schemas.microsoft.com/office/powerpoint/2010/main" val="3376419264"/>
      </p:ext>
    </p:extLst>
  </p:cSld>
  <p:clrMapOvr>
    <a:masterClrMapping/>
  </p:clrMapOvr>
  <p:transition spd="slow">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9" name="Picture 8">
            <a:extLst>
              <a:ext uri="{FF2B5EF4-FFF2-40B4-BE49-F238E27FC236}">
                <a16:creationId xmlns:a16="http://schemas.microsoft.com/office/drawing/2014/main" id="{ADF5CA66-0A8C-E149-B773-3AD10A2F5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624" y="1765509"/>
            <a:ext cx="7518400" cy="4508500"/>
          </a:xfrm>
          <a:prstGeom prst="rect">
            <a:avLst/>
          </a:prstGeom>
        </p:spPr>
      </p:pic>
      <p:pic>
        <p:nvPicPr>
          <p:cNvPr id="10" name="Picture 9">
            <a:extLst>
              <a:ext uri="{FF2B5EF4-FFF2-40B4-BE49-F238E27FC236}">
                <a16:creationId xmlns:a16="http://schemas.microsoft.com/office/drawing/2014/main" id="{A6057CF7-5561-864C-BD81-318AC97F34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5829" y="156830"/>
            <a:ext cx="3705991" cy="1361721"/>
          </a:xfrm>
          <a:prstGeom prst="rect">
            <a:avLst/>
          </a:prstGeom>
        </p:spPr>
      </p:pic>
    </p:spTree>
    <p:extLst>
      <p:ext uri="{BB962C8B-B14F-4D97-AF65-F5344CB8AC3E}">
        <p14:creationId xmlns:p14="http://schemas.microsoft.com/office/powerpoint/2010/main" val="923130863"/>
      </p:ext>
    </p:extLst>
  </p:cSld>
  <p:clrMapOvr>
    <a:masterClrMapping/>
  </p:clrMapOvr>
  <p:transition spd="slow">
    <p:cover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719DE-9E30-1344-9211-A060839207B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63667140"/>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1225551" y="5822198"/>
            <a:ext cx="7125576" cy="584775"/>
          </a:xfrm>
          <a:prstGeom prst="rect">
            <a:avLst/>
          </a:prstGeom>
          <a:noFill/>
        </p:spPr>
        <p:txBody>
          <a:bodyPr wrap="square" rtlCol="0">
            <a:spAutoFit/>
          </a:bodyPr>
          <a:lstStyle/>
          <a:p>
            <a:pPr algn="ctr"/>
            <a:r>
              <a:rPr lang="en-US" b="1" dirty="0"/>
              <a:t>ALABAMA RESTAURANT AND HOSPITALITY ASSOCIATION</a:t>
            </a:r>
          </a:p>
          <a:p>
            <a:pPr algn="ctr"/>
            <a:r>
              <a:rPr lang="en-US" sz="1400" dirty="0"/>
              <a:t>Digital Marketing, March-May, 2023</a:t>
            </a:r>
          </a:p>
        </p:txBody>
      </p:sp>
      <p:pic>
        <p:nvPicPr>
          <p:cNvPr id="3" name="Picture 2">
            <a:extLst>
              <a:ext uri="{FF2B5EF4-FFF2-40B4-BE49-F238E27FC236}">
                <a16:creationId xmlns:a16="http://schemas.microsoft.com/office/drawing/2014/main" id="{6D519D5C-26F4-304F-8327-45FC6C04D8FF}"/>
              </a:ext>
            </a:extLst>
          </p:cNvPr>
          <p:cNvPicPr>
            <a:picLocks noChangeAspect="1"/>
          </p:cNvPicPr>
          <p:nvPr/>
        </p:nvPicPr>
        <p:blipFill>
          <a:blip r:embed="rId2"/>
          <a:stretch>
            <a:fillRect/>
          </a:stretch>
        </p:blipFill>
        <p:spPr>
          <a:xfrm>
            <a:off x="2438924" y="3053340"/>
            <a:ext cx="1355312" cy="2710623"/>
          </a:xfrm>
          <a:prstGeom prst="rect">
            <a:avLst/>
          </a:prstGeom>
        </p:spPr>
      </p:pic>
      <p:pic>
        <p:nvPicPr>
          <p:cNvPr id="12" name="Picture 11">
            <a:extLst>
              <a:ext uri="{FF2B5EF4-FFF2-40B4-BE49-F238E27FC236}">
                <a16:creationId xmlns:a16="http://schemas.microsoft.com/office/drawing/2014/main" id="{94C9AC7F-4DBB-3F44-97A1-DD52C377F2EF}"/>
              </a:ext>
            </a:extLst>
          </p:cNvPr>
          <p:cNvPicPr>
            <a:picLocks noChangeAspect="1"/>
          </p:cNvPicPr>
          <p:nvPr/>
        </p:nvPicPr>
        <p:blipFill>
          <a:blip r:embed="rId3"/>
          <a:stretch>
            <a:fillRect/>
          </a:stretch>
        </p:blipFill>
        <p:spPr>
          <a:xfrm>
            <a:off x="1084159" y="719750"/>
            <a:ext cx="6987786" cy="862690"/>
          </a:xfrm>
          <a:prstGeom prst="rect">
            <a:avLst/>
          </a:prstGeom>
        </p:spPr>
      </p:pic>
      <p:pic>
        <p:nvPicPr>
          <p:cNvPr id="14" name="Picture 13">
            <a:extLst>
              <a:ext uri="{FF2B5EF4-FFF2-40B4-BE49-F238E27FC236}">
                <a16:creationId xmlns:a16="http://schemas.microsoft.com/office/drawing/2014/main" id="{76F3981E-7469-7841-91C7-37F750CDABCD}"/>
              </a:ext>
            </a:extLst>
          </p:cNvPr>
          <p:cNvPicPr>
            <a:picLocks noChangeAspect="1"/>
          </p:cNvPicPr>
          <p:nvPr/>
        </p:nvPicPr>
        <p:blipFill>
          <a:blip r:embed="rId4"/>
          <a:stretch>
            <a:fillRect/>
          </a:stretch>
        </p:blipFill>
        <p:spPr>
          <a:xfrm>
            <a:off x="1084159" y="1692590"/>
            <a:ext cx="6987786" cy="1271866"/>
          </a:xfrm>
          <a:prstGeom prst="rect">
            <a:avLst/>
          </a:prstGeom>
        </p:spPr>
      </p:pic>
      <p:pic>
        <p:nvPicPr>
          <p:cNvPr id="16" name="Picture 15">
            <a:extLst>
              <a:ext uri="{FF2B5EF4-FFF2-40B4-BE49-F238E27FC236}">
                <a16:creationId xmlns:a16="http://schemas.microsoft.com/office/drawing/2014/main" id="{969211A5-F85C-5847-9EFB-B429B98B07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6169" y="3055351"/>
            <a:ext cx="2735317" cy="2735317"/>
          </a:xfrm>
          <a:prstGeom prst="rect">
            <a:avLst/>
          </a:prstGeom>
        </p:spPr>
      </p:pic>
    </p:spTree>
    <p:extLst>
      <p:ext uri="{BB962C8B-B14F-4D97-AF65-F5344CB8AC3E}">
        <p14:creationId xmlns:p14="http://schemas.microsoft.com/office/powerpoint/2010/main" val="3543798376"/>
      </p:ext>
    </p:ext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4185102" y="2721647"/>
            <a:ext cx="2728093" cy="1354217"/>
          </a:xfrm>
          <a:prstGeom prst="rect">
            <a:avLst/>
          </a:prstGeom>
          <a:noFill/>
        </p:spPr>
        <p:txBody>
          <a:bodyPr wrap="square" rtlCol="0">
            <a:spAutoFit/>
          </a:bodyPr>
          <a:lstStyle/>
          <a:p>
            <a:pPr algn="ctr"/>
            <a:r>
              <a:rPr lang="en-US" b="1" dirty="0"/>
              <a:t>HARTSELLE LIVING</a:t>
            </a:r>
          </a:p>
          <a:p>
            <a:pPr algn="ctr"/>
            <a:r>
              <a:rPr lang="en-US" b="1" dirty="0"/>
              <a:t>NEWSPAPER INSERT MAGAZINE</a:t>
            </a:r>
          </a:p>
          <a:p>
            <a:pPr algn="ctr"/>
            <a:r>
              <a:rPr lang="en-US" sz="1400" dirty="0"/>
              <a:t>Half-page display ad </a:t>
            </a:r>
          </a:p>
          <a:p>
            <a:pPr algn="ctr"/>
            <a:r>
              <a:rPr lang="en-US" sz="1400" dirty="0"/>
              <a:t>February issue</a:t>
            </a:r>
          </a:p>
        </p:txBody>
      </p:sp>
      <p:pic>
        <p:nvPicPr>
          <p:cNvPr id="3" name="Picture 2">
            <a:extLst>
              <a:ext uri="{FF2B5EF4-FFF2-40B4-BE49-F238E27FC236}">
                <a16:creationId xmlns:a16="http://schemas.microsoft.com/office/drawing/2014/main" id="{88A2F639-3202-1041-9ED5-9B9A3986A9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65132" y="722814"/>
            <a:ext cx="2019970" cy="5655914"/>
          </a:xfrm>
          <a:prstGeom prst="rect">
            <a:avLst/>
          </a:prstGeom>
        </p:spPr>
      </p:pic>
    </p:spTree>
    <p:extLst>
      <p:ext uri="{BB962C8B-B14F-4D97-AF65-F5344CB8AC3E}">
        <p14:creationId xmlns:p14="http://schemas.microsoft.com/office/powerpoint/2010/main" val="2997128121"/>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4300068" y="2682923"/>
            <a:ext cx="2997527" cy="1077218"/>
          </a:xfrm>
          <a:prstGeom prst="rect">
            <a:avLst/>
          </a:prstGeom>
          <a:noFill/>
        </p:spPr>
        <p:txBody>
          <a:bodyPr wrap="square" rtlCol="0">
            <a:spAutoFit/>
          </a:bodyPr>
          <a:lstStyle/>
          <a:p>
            <a:pPr algn="ctr"/>
            <a:r>
              <a:rPr lang="en-US" b="1" dirty="0"/>
              <a:t>ALABAMA</a:t>
            </a:r>
          </a:p>
          <a:p>
            <a:pPr algn="ctr"/>
            <a:r>
              <a:rPr lang="en-US" b="1" dirty="0"/>
              <a:t>MAGAZINE</a:t>
            </a:r>
          </a:p>
          <a:p>
            <a:pPr algn="ctr"/>
            <a:r>
              <a:rPr lang="en-US" sz="1400" dirty="0"/>
              <a:t>Third-page display ad, </a:t>
            </a:r>
          </a:p>
          <a:p>
            <a:pPr algn="ctr"/>
            <a:r>
              <a:rPr lang="en-US" sz="1400" dirty="0"/>
              <a:t>March-April issue</a:t>
            </a:r>
          </a:p>
        </p:txBody>
      </p:sp>
      <p:pic>
        <p:nvPicPr>
          <p:cNvPr id="3" name="Picture 2">
            <a:extLst>
              <a:ext uri="{FF2B5EF4-FFF2-40B4-BE49-F238E27FC236}">
                <a16:creationId xmlns:a16="http://schemas.microsoft.com/office/drawing/2014/main" id="{7A62DCC3-64CA-5044-8B46-A892E7ED53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1231" y="821920"/>
            <a:ext cx="1342929" cy="5575906"/>
          </a:xfrm>
          <a:prstGeom prst="rect">
            <a:avLst/>
          </a:prstGeom>
        </p:spPr>
      </p:pic>
    </p:spTree>
    <p:extLst>
      <p:ext uri="{BB962C8B-B14F-4D97-AF65-F5344CB8AC3E}">
        <p14:creationId xmlns:p14="http://schemas.microsoft.com/office/powerpoint/2010/main" val="2061889586"/>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580992" y="2753178"/>
            <a:ext cx="2728093" cy="1077218"/>
          </a:xfrm>
          <a:prstGeom prst="rect">
            <a:avLst/>
          </a:prstGeom>
          <a:noFill/>
        </p:spPr>
        <p:txBody>
          <a:bodyPr wrap="square" rtlCol="0">
            <a:spAutoFit/>
          </a:bodyPr>
          <a:lstStyle/>
          <a:p>
            <a:pPr algn="ctr"/>
            <a:r>
              <a:rPr lang="en-US" b="1" dirty="0"/>
              <a:t>ALABAMA LIVING</a:t>
            </a:r>
          </a:p>
          <a:p>
            <a:pPr algn="ctr"/>
            <a:r>
              <a:rPr lang="en-US" b="1" dirty="0"/>
              <a:t>MAGAZINE</a:t>
            </a:r>
          </a:p>
          <a:p>
            <a:pPr algn="ctr"/>
            <a:r>
              <a:rPr lang="en-US" sz="1400" dirty="0"/>
              <a:t>Full-page display ad </a:t>
            </a:r>
          </a:p>
          <a:p>
            <a:pPr algn="ctr"/>
            <a:r>
              <a:rPr lang="en-US" sz="1400" dirty="0"/>
              <a:t>May-June issue</a:t>
            </a:r>
          </a:p>
        </p:txBody>
      </p:sp>
      <p:pic>
        <p:nvPicPr>
          <p:cNvPr id="7" name="Picture 6">
            <a:extLst>
              <a:ext uri="{FF2B5EF4-FFF2-40B4-BE49-F238E27FC236}">
                <a16:creationId xmlns:a16="http://schemas.microsoft.com/office/drawing/2014/main" id="{7B8BA7EE-AFB6-784A-B0C5-22FC05E8BF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3891" y="839101"/>
            <a:ext cx="4057101" cy="5423339"/>
          </a:xfrm>
          <a:prstGeom prst="rect">
            <a:avLst/>
          </a:prstGeom>
        </p:spPr>
      </p:pic>
    </p:spTree>
    <p:extLst>
      <p:ext uri="{BB962C8B-B14F-4D97-AF65-F5344CB8AC3E}">
        <p14:creationId xmlns:p14="http://schemas.microsoft.com/office/powerpoint/2010/main" val="1830702960"/>
      </p:ext>
    </p:extLst>
  </p:cSld>
  <p:clrMapOvr>
    <a:masterClrMapping/>
  </p:clrMapOvr>
  <p:transition spd="slow">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546506" y="2886349"/>
            <a:ext cx="3152726" cy="1077218"/>
          </a:xfrm>
          <a:prstGeom prst="rect">
            <a:avLst/>
          </a:prstGeom>
          <a:noFill/>
        </p:spPr>
        <p:txBody>
          <a:bodyPr wrap="square" rtlCol="0">
            <a:spAutoFit/>
          </a:bodyPr>
          <a:lstStyle/>
          <a:p>
            <a:pPr algn="ctr"/>
            <a:r>
              <a:rPr lang="en-US" b="1" dirty="0"/>
              <a:t>SAND MOUNTAIN REPORTER NEWSPAPER</a:t>
            </a:r>
          </a:p>
          <a:p>
            <a:pPr algn="ctr"/>
            <a:r>
              <a:rPr lang="en-US" sz="1400" dirty="0"/>
              <a:t>Half-page, Special Outdoor Edition, February, 2023</a:t>
            </a:r>
          </a:p>
        </p:txBody>
      </p:sp>
      <p:pic>
        <p:nvPicPr>
          <p:cNvPr id="3" name="Picture 2">
            <a:extLst>
              <a:ext uri="{FF2B5EF4-FFF2-40B4-BE49-F238E27FC236}">
                <a16:creationId xmlns:a16="http://schemas.microsoft.com/office/drawing/2014/main" id="{9D3AF9F5-0B8D-F549-9819-3AC80B9BD9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50" y="867659"/>
            <a:ext cx="5082956" cy="5206931"/>
          </a:xfrm>
          <a:prstGeom prst="rect">
            <a:avLst/>
          </a:prstGeom>
        </p:spPr>
      </p:pic>
    </p:spTree>
    <p:extLst>
      <p:ext uri="{BB962C8B-B14F-4D97-AF65-F5344CB8AC3E}">
        <p14:creationId xmlns:p14="http://schemas.microsoft.com/office/powerpoint/2010/main" val="3615106660"/>
      </p:ext>
    </p:extLst>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21717</TotalTime>
  <Words>4193</Words>
  <Application>Microsoft Macintosh PowerPoint</Application>
  <PresentationFormat>On-screen Show (4:3)</PresentationFormat>
  <Paragraphs>330</Paragraphs>
  <Slides>47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Graphics South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Roland Langley</dc:creator>
  <cp:lastModifiedBy>Karen Beasley</cp:lastModifiedBy>
  <cp:revision>1131</cp:revision>
  <cp:lastPrinted>2023-04-24T20:14:04Z</cp:lastPrinted>
  <dcterms:created xsi:type="dcterms:W3CDTF">2017-04-12T13:32:34Z</dcterms:created>
  <dcterms:modified xsi:type="dcterms:W3CDTF">2023-04-24T20:50:17Z</dcterms:modified>
</cp:coreProperties>
</file>