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24" r:id="rId2"/>
    <p:sldId id="882" r:id="rId3"/>
    <p:sldId id="939" r:id="rId4"/>
    <p:sldId id="940" r:id="rId5"/>
    <p:sldId id="895" r:id="rId6"/>
    <p:sldId id="847" r:id="rId7"/>
    <p:sldId id="918" r:id="rId8"/>
    <p:sldId id="873" r:id="rId9"/>
    <p:sldId id="901" r:id="rId10"/>
    <p:sldId id="844" r:id="rId11"/>
    <p:sldId id="843" r:id="rId12"/>
    <p:sldId id="920" r:id="rId13"/>
    <p:sldId id="919" r:id="rId14"/>
    <p:sldId id="921" r:id="rId15"/>
    <p:sldId id="945" r:id="rId16"/>
    <p:sldId id="922" r:id="rId17"/>
    <p:sldId id="912" r:id="rId18"/>
    <p:sldId id="963" r:id="rId19"/>
    <p:sldId id="923" r:id="rId20"/>
    <p:sldId id="924" r:id="rId21"/>
    <p:sldId id="936" r:id="rId22"/>
    <p:sldId id="937" r:id="rId23"/>
    <p:sldId id="925" r:id="rId24"/>
    <p:sldId id="934" r:id="rId25"/>
    <p:sldId id="931" r:id="rId26"/>
    <p:sldId id="956" r:id="rId27"/>
    <p:sldId id="905" r:id="rId28"/>
    <p:sldId id="929" r:id="rId29"/>
    <p:sldId id="930" r:id="rId30"/>
    <p:sldId id="928" r:id="rId31"/>
    <p:sldId id="927" r:id="rId32"/>
    <p:sldId id="938" r:id="rId33"/>
    <p:sldId id="876" r:id="rId34"/>
    <p:sldId id="913" r:id="rId35"/>
    <p:sldId id="957" r:id="rId36"/>
    <p:sldId id="958" r:id="rId37"/>
    <p:sldId id="959" r:id="rId38"/>
    <p:sldId id="789" r:id="rId39"/>
    <p:sldId id="891" r:id="rId40"/>
    <p:sldId id="884" r:id="rId41"/>
    <p:sldId id="935" r:id="rId42"/>
    <p:sldId id="961" r:id="rId43"/>
    <p:sldId id="892" r:id="rId44"/>
    <p:sldId id="875" r:id="rId45"/>
    <p:sldId id="904" r:id="rId46"/>
    <p:sldId id="883" r:id="rId47"/>
    <p:sldId id="863" r:id="rId48"/>
    <p:sldId id="757" r:id="rId49"/>
    <p:sldId id="797" r:id="rId50"/>
    <p:sldId id="941" r:id="rId51"/>
    <p:sldId id="946" r:id="rId52"/>
    <p:sldId id="947" r:id="rId53"/>
    <p:sldId id="893" r:id="rId54"/>
    <p:sldId id="894" r:id="rId55"/>
    <p:sldId id="942" r:id="rId56"/>
    <p:sldId id="943" r:id="rId57"/>
    <p:sldId id="948" r:id="rId58"/>
    <p:sldId id="944" r:id="rId59"/>
    <p:sldId id="917" r:id="rId60"/>
    <p:sldId id="955" r:id="rId61"/>
    <p:sldId id="512" r:id="rId62"/>
    <p:sldId id="525" r:id="rId63"/>
    <p:sldId id="565" r:id="rId64"/>
    <p:sldId id="526" r:id="rId65"/>
    <p:sldId id="528" r:id="rId66"/>
    <p:sldId id="566" r:id="rId67"/>
    <p:sldId id="568" r:id="rId68"/>
    <p:sldId id="949" r:id="rId69"/>
    <p:sldId id="950" r:id="rId70"/>
    <p:sldId id="874" r:id="rId71"/>
    <p:sldId id="951" r:id="rId72"/>
    <p:sldId id="952" r:id="rId73"/>
    <p:sldId id="953" r:id="rId74"/>
    <p:sldId id="954" r:id="rId75"/>
    <p:sldId id="962" r:id="rId76"/>
    <p:sldId id="616" r:id="rId77"/>
    <p:sldId id="471" r:id="rId78"/>
    <p:sldId id="277" r:id="rId7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05">
          <p15:clr>
            <a:srgbClr val="A4A3A4"/>
          </p15:clr>
        </p15:guide>
        <p15:guide id="2" pos="324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68"/>
    <p:restoredTop sz="93537" autoAdjust="0"/>
  </p:normalViewPr>
  <p:slideViewPr>
    <p:cSldViewPr snapToGrid="0" snapToObjects="1" showGuides="1">
      <p:cViewPr varScale="1">
        <p:scale>
          <a:sx n="119" d="100"/>
          <a:sy n="119" d="100"/>
        </p:scale>
        <p:origin x="1968" y="192"/>
      </p:cViewPr>
      <p:guideLst>
        <p:guide orient="horz" pos="805"/>
        <p:guide pos="3244"/>
      </p:guideLst>
    </p:cSldViewPr>
  </p:slideViewPr>
  <p:notesTextViewPr>
    <p:cViewPr>
      <p:scale>
        <a:sx n="100" d="100"/>
        <a:sy n="100" d="100"/>
      </p:scale>
      <p:origin x="0" y="0"/>
    </p:cViewPr>
  </p:notesTextViewPr>
  <p:sorterViewPr>
    <p:cViewPr>
      <p:scale>
        <a:sx n="66" d="100"/>
        <a:sy n="66" d="100"/>
      </p:scale>
      <p:origin x="0" y="153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13C188-3C52-AF4E-834F-4B521490C0DC}" type="datetimeFigureOut">
              <a:rPr lang="en-US" smtClean="0"/>
              <a:pPr/>
              <a:t>4/21/23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B376AF-6A62-0748-A7E9-ABB020505281}" type="slidenum">
              <a:rPr lang="en-US" smtClean="0"/>
              <a:pPr/>
              <a:t>‹#›</a:t>
            </a:fld>
            <a:endParaRPr lang="en-US"/>
          </a:p>
        </p:txBody>
      </p:sp>
    </p:spTree>
    <p:extLst>
      <p:ext uri="{BB962C8B-B14F-4D97-AF65-F5344CB8AC3E}">
        <p14:creationId xmlns:p14="http://schemas.microsoft.com/office/powerpoint/2010/main" val="899484535"/>
      </p:ext>
    </p:extLst>
  </p:cSld>
  <p:clrMapOvr>
    <a:masterClrMapping/>
  </p:clrMapOvr>
  <p:transition spd="slow">
    <p:cover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13C188-3C52-AF4E-834F-4B521490C0DC}" type="datetimeFigureOut">
              <a:rPr lang="en-US" smtClean="0"/>
              <a:pPr/>
              <a:t>4/21/23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B376AF-6A62-0748-A7E9-ABB020505281}" type="slidenum">
              <a:rPr lang="en-US" smtClean="0"/>
              <a:pPr/>
              <a:t>‹#›</a:t>
            </a:fld>
            <a:endParaRPr lang="en-US"/>
          </a:p>
        </p:txBody>
      </p:sp>
    </p:spTree>
    <p:extLst>
      <p:ext uri="{BB962C8B-B14F-4D97-AF65-F5344CB8AC3E}">
        <p14:creationId xmlns:p14="http://schemas.microsoft.com/office/powerpoint/2010/main" val="2301522280"/>
      </p:ext>
    </p:extLst>
  </p:cSld>
  <p:clrMapOvr>
    <a:masterClrMapping/>
  </p:clrMapOvr>
  <p:transition spd="slow">
    <p:cover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13C188-3C52-AF4E-834F-4B521490C0DC}" type="datetimeFigureOut">
              <a:rPr lang="en-US" smtClean="0"/>
              <a:pPr/>
              <a:t>4/21/23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B376AF-6A62-0748-A7E9-ABB020505281}" type="slidenum">
              <a:rPr lang="en-US" smtClean="0"/>
              <a:pPr/>
              <a:t>‹#›</a:t>
            </a:fld>
            <a:endParaRPr lang="en-US"/>
          </a:p>
        </p:txBody>
      </p:sp>
    </p:spTree>
    <p:extLst>
      <p:ext uri="{BB962C8B-B14F-4D97-AF65-F5344CB8AC3E}">
        <p14:creationId xmlns:p14="http://schemas.microsoft.com/office/powerpoint/2010/main" val="2429188292"/>
      </p:ext>
    </p:extLst>
  </p:cSld>
  <p:clrMapOvr>
    <a:masterClrMapping/>
  </p:clrMapOvr>
  <p:transition spd="slow">
    <p:cover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13C188-3C52-AF4E-834F-4B521490C0DC}" type="datetimeFigureOut">
              <a:rPr lang="en-US" smtClean="0"/>
              <a:pPr/>
              <a:t>4/21/23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B376AF-6A62-0748-A7E9-ABB020505281}" type="slidenum">
              <a:rPr lang="en-US" smtClean="0"/>
              <a:pPr/>
              <a:t>‹#›</a:t>
            </a:fld>
            <a:endParaRPr lang="en-US"/>
          </a:p>
        </p:txBody>
      </p:sp>
    </p:spTree>
    <p:extLst>
      <p:ext uri="{BB962C8B-B14F-4D97-AF65-F5344CB8AC3E}">
        <p14:creationId xmlns:p14="http://schemas.microsoft.com/office/powerpoint/2010/main" val="505092953"/>
      </p:ext>
    </p:extLst>
  </p:cSld>
  <p:clrMapOvr>
    <a:masterClrMapping/>
  </p:clrMapOvr>
  <p:transition spd="slow">
    <p:cover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13C188-3C52-AF4E-834F-4B521490C0DC}" type="datetimeFigureOut">
              <a:rPr lang="en-US" smtClean="0"/>
              <a:pPr/>
              <a:t>4/21/23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B376AF-6A62-0748-A7E9-ABB020505281}" type="slidenum">
              <a:rPr lang="en-US" smtClean="0"/>
              <a:pPr/>
              <a:t>‹#›</a:t>
            </a:fld>
            <a:endParaRPr lang="en-US"/>
          </a:p>
        </p:txBody>
      </p:sp>
    </p:spTree>
    <p:extLst>
      <p:ext uri="{BB962C8B-B14F-4D97-AF65-F5344CB8AC3E}">
        <p14:creationId xmlns:p14="http://schemas.microsoft.com/office/powerpoint/2010/main" val="586471808"/>
      </p:ext>
    </p:extLst>
  </p:cSld>
  <p:clrMapOvr>
    <a:masterClrMapping/>
  </p:clrMapOvr>
  <p:transition spd="slow">
    <p:cover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13C188-3C52-AF4E-834F-4B521490C0DC}" type="datetimeFigureOut">
              <a:rPr lang="en-US" smtClean="0"/>
              <a:pPr/>
              <a:t>4/21/23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B376AF-6A62-0748-A7E9-ABB020505281}" type="slidenum">
              <a:rPr lang="en-US" smtClean="0"/>
              <a:pPr/>
              <a:t>‹#›</a:t>
            </a:fld>
            <a:endParaRPr lang="en-US"/>
          </a:p>
        </p:txBody>
      </p:sp>
    </p:spTree>
    <p:extLst>
      <p:ext uri="{BB962C8B-B14F-4D97-AF65-F5344CB8AC3E}">
        <p14:creationId xmlns:p14="http://schemas.microsoft.com/office/powerpoint/2010/main" val="1121623490"/>
      </p:ext>
    </p:extLst>
  </p:cSld>
  <p:clrMapOvr>
    <a:masterClrMapping/>
  </p:clrMapOvr>
  <p:transition spd="slow">
    <p:cover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13C188-3C52-AF4E-834F-4B521490C0DC}" type="datetimeFigureOut">
              <a:rPr lang="en-US" smtClean="0"/>
              <a:pPr/>
              <a:t>4/21/23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B376AF-6A62-0748-A7E9-ABB020505281}" type="slidenum">
              <a:rPr lang="en-US" smtClean="0"/>
              <a:pPr/>
              <a:t>‹#›</a:t>
            </a:fld>
            <a:endParaRPr lang="en-US"/>
          </a:p>
        </p:txBody>
      </p:sp>
    </p:spTree>
    <p:extLst>
      <p:ext uri="{BB962C8B-B14F-4D97-AF65-F5344CB8AC3E}">
        <p14:creationId xmlns:p14="http://schemas.microsoft.com/office/powerpoint/2010/main" val="2098854918"/>
      </p:ext>
    </p:extLst>
  </p:cSld>
  <p:clrMapOvr>
    <a:masterClrMapping/>
  </p:clrMapOvr>
  <p:transition spd="slow">
    <p:cover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13C188-3C52-AF4E-834F-4B521490C0DC}" type="datetimeFigureOut">
              <a:rPr lang="en-US" smtClean="0"/>
              <a:pPr/>
              <a:t>4/21/23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B376AF-6A62-0748-A7E9-ABB020505281}" type="slidenum">
              <a:rPr lang="en-US" smtClean="0"/>
              <a:pPr/>
              <a:t>‹#›</a:t>
            </a:fld>
            <a:endParaRPr lang="en-US"/>
          </a:p>
        </p:txBody>
      </p:sp>
    </p:spTree>
    <p:extLst>
      <p:ext uri="{BB962C8B-B14F-4D97-AF65-F5344CB8AC3E}">
        <p14:creationId xmlns:p14="http://schemas.microsoft.com/office/powerpoint/2010/main" val="3326269978"/>
      </p:ext>
    </p:extLst>
  </p:cSld>
  <p:clrMapOvr>
    <a:masterClrMapping/>
  </p:clrMapOvr>
  <p:transition spd="slow">
    <p:cover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13C188-3C52-AF4E-834F-4B521490C0DC}" type="datetimeFigureOut">
              <a:rPr lang="en-US" smtClean="0"/>
              <a:pPr/>
              <a:t>4/21/23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B376AF-6A62-0748-A7E9-ABB020505281}" type="slidenum">
              <a:rPr lang="en-US" smtClean="0"/>
              <a:pPr/>
              <a:t>‹#›</a:t>
            </a:fld>
            <a:endParaRPr lang="en-US"/>
          </a:p>
        </p:txBody>
      </p:sp>
    </p:spTree>
    <p:extLst>
      <p:ext uri="{BB962C8B-B14F-4D97-AF65-F5344CB8AC3E}">
        <p14:creationId xmlns:p14="http://schemas.microsoft.com/office/powerpoint/2010/main" val="1501420771"/>
      </p:ext>
    </p:extLst>
  </p:cSld>
  <p:clrMapOvr>
    <a:masterClrMapping/>
  </p:clrMapOvr>
  <p:transition spd="slow">
    <p:cover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13C188-3C52-AF4E-834F-4B521490C0DC}" type="datetimeFigureOut">
              <a:rPr lang="en-US" smtClean="0"/>
              <a:pPr/>
              <a:t>4/21/23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B376AF-6A62-0748-A7E9-ABB020505281}" type="slidenum">
              <a:rPr lang="en-US" smtClean="0"/>
              <a:pPr/>
              <a:t>‹#›</a:t>
            </a:fld>
            <a:endParaRPr lang="en-US"/>
          </a:p>
        </p:txBody>
      </p:sp>
    </p:spTree>
    <p:extLst>
      <p:ext uri="{BB962C8B-B14F-4D97-AF65-F5344CB8AC3E}">
        <p14:creationId xmlns:p14="http://schemas.microsoft.com/office/powerpoint/2010/main" val="3506485580"/>
      </p:ext>
    </p:extLst>
  </p:cSld>
  <p:clrMapOvr>
    <a:masterClrMapping/>
  </p:clrMapOvr>
  <p:transition spd="slow">
    <p:cover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13C188-3C52-AF4E-834F-4B521490C0DC}" type="datetimeFigureOut">
              <a:rPr lang="en-US" smtClean="0"/>
              <a:pPr/>
              <a:t>4/21/23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B376AF-6A62-0748-A7E9-ABB020505281}" type="slidenum">
              <a:rPr lang="en-US" smtClean="0"/>
              <a:pPr/>
              <a:t>‹#›</a:t>
            </a:fld>
            <a:endParaRPr lang="en-US"/>
          </a:p>
        </p:txBody>
      </p:sp>
    </p:spTree>
    <p:extLst>
      <p:ext uri="{BB962C8B-B14F-4D97-AF65-F5344CB8AC3E}">
        <p14:creationId xmlns:p14="http://schemas.microsoft.com/office/powerpoint/2010/main" val="3259160434"/>
      </p:ext>
    </p:extLst>
  </p:cSld>
  <p:clrMapOvr>
    <a:masterClrMapping/>
  </p:clrMapOvr>
  <p:transition spd="slow">
    <p:cover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13C188-3C52-AF4E-834F-4B521490C0DC}" type="datetimeFigureOut">
              <a:rPr lang="en-US" smtClean="0"/>
              <a:pPr/>
              <a:t>4/21/23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B376AF-6A62-0748-A7E9-ABB020505281}" type="slidenum">
              <a:rPr lang="en-US" smtClean="0"/>
              <a:pPr/>
              <a:t>‹#›</a:t>
            </a:fld>
            <a:endParaRPr lang="en-US"/>
          </a:p>
        </p:txBody>
      </p:sp>
    </p:spTree>
    <p:extLst>
      <p:ext uri="{BB962C8B-B14F-4D97-AF65-F5344CB8AC3E}">
        <p14:creationId xmlns:p14="http://schemas.microsoft.com/office/powerpoint/2010/main" val="11968123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cover dir="r"/>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3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58.jpg"/></Relationships>
</file>

<file path=ppt/slides/_rels/slide4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4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4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48.xml.rels><?xml version="1.0" encoding="UTF-8" standalone="yes"?>
<Relationships xmlns="http://schemas.openxmlformats.org/package/2006/relationships"><Relationship Id="rId8" Type="http://schemas.openxmlformats.org/officeDocument/2006/relationships/image" Target="../media/image73.jpeg"/><Relationship Id="rId13" Type="http://schemas.openxmlformats.org/officeDocument/2006/relationships/image" Target="../media/image78.jpeg"/><Relationship Id="rId3" Type="http://schemas.openxmlformats.org/officeDocument/2006/relationships/image" Target="../media/image68.jpeg"/><Relationship Id="rId7" Type="http://schemas.openxmlformats.org/officeDocument/2006/relationships/image" Target="../media/image72.jpeg"/><Relationship Id="rId12" Type="http://schemas.openxmlformats.org/officeDocument/2006/relationships/image" Target="../media/image77.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71.jpeg"/><Relationship Id="rId11" Type="http://schemas.openxmlformats.org/officeDocument/2006/relationships/image" Target="../media/image76.jpeg"/><Relationship Id="rId5" Type="http://schemas.openxmlformats.org/officeDocument/2006/relationships/image" Target="../media/image70.jpeg"/><Relationship Id="rId15" Type="http://schemas.openxmlformats.org/officeDocument/2006/relationships/image" Target="../media/image80.jpeg"/><Relationship Id="rId10" Type="http://schemas.openxmlformats.org/officeDocument/2006/relationships/image" Target="../media/image75.jpeg"/><Relationship Id="rId4" Type="http://schemas.openxmlformats.org/officeDocument/2006/relationships/image" Target="../media/image69.jpeg"/><Relationship Id="rId9" Type="http://schemas.openxmlformats.org/officeDocument/2006/relationships/image" Target="../media/image74.jpeg"/><Relationship Id="rId14" Type="http://schemas.openxmlformats.org/officeDocument/2006/relationships/image" Target="../media/image79.jpeg"/></Relationships>
</file>

<file path=ppt/slides/_rels/slide49.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51.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85.jpg"/></Relationships>
</file>

<file path=ppt/slides/_rels/slide54.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9.jpg"/><Relationship Id="rId5" Type="http://schemas.openxmlformats.org/officeDocument/2006/relationships/image" Target="../media/image88.jpg"/><Relationship Id="rId4" Type="http://schemas.openxmlformats.org/officeDocument/2006/relationships/image" Target="../media/image87.jpg"/></Relationships>
</file>

<file path=ppt/slides/_rels/slide55.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95.JP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04.jpeg"/><Relationship Id="rId7" Type="http://schemas.openxmlformats.org/officeDocument/2006/relationships/image" Target="../media/image108.jpeg"/><Relationship Id="rId2" Type="http://schemas.openxmlformats.org/officeDocument/2006/relationships/image" Target="../media/image103.jpeg"/><Relationship Id="rId1" Type="http://schemas.openxmlformats.org/officeDocument/2006/relationships/slideLayout" Target="../slideLayouts/slideLayout1.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png"/></Relationships>
</file>

<file path=ppt/slides/_rels/slide78.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219200" y="6498292"/>
            <a:ext cx="66992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50850" y="1897471"/>
            <a:ext cx="8229600" cy="405539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accent1">
                    <a:lumMod val="75000"/>
                  </a:schemeClr>
                </a:solidFill>
              </a:rPr>
              <a:t>1st QUARTER 2022-2023</a:t>
            </a:r>
          </a:p>
          <a:p>
            <a:r>
              <a:rPr lang="en-US" sz="3600" b="1" dirty="0">
                <a:solidFill>
                  <a:schemeClr val="accent1">
                    <a:lumMod val="75000"/>
                  </a:schemeClr>
                </a:solidFill>
              </a:rPr>
              <a:t>PRESIDENT’S REPORT TO THE</a:t>
            </a:r>
          </a:p>
          <a:p>
            <a:r>
              <a:rPr lang="en-US" sz="3600" b="1" dirty="0">
                <a:solidFill>
                  <a:schemeClr val="accent1">
                    <a:lumMod val="75000"/>
                  </a:schemeClr>
                </a:solidFill>
              </a:rPr>
              <a:t>AMLA BOARD OF DIRECTORS</a:t>
            </a:r>
          </a:p>
          <a:p>
            <a:r>
              <a:rPr lang="en-US" sz="2800" b="1" dirty="0">
                <a:solidFill>
                  <a:schemeClr val="accent1">
                    <a:lumMod val="75000"/>
                  </a:schemeClr>
                </a:solidFill>
              </a:rPr>
              <a:t>(Time span covered October through December 2023)</a:t>
            </a:r>
          </a:p>
          <a:p>
            <a:r>
              <a:rPr lang="en-US" sz="2800" b="1" dirty="0">
                <a:solidFill>
                  <a:schemeClr val="accent1">
                    <a:lumMod val="75000"/>
                  </a:schemeClr>
                </a:solidFill>
              </a:rPr>
              <a:t>January 24, 2023</a:t>
            </a:r>
          </a:p>
          <a:p>
            <a:r>
              <a:rPr lang="en-US" sz="2800" b="1" dirty="0">
                <a:solidFill>
                  <a:schemeClr val="accent1">
                    <a:lumMod val="75000"/>
                  </a:schemeClr>
                </a:solidFill>
              </a:rPr>
              <a:t>Cherokee County Chamber of Commerce</a:t>
            </a:r>
          </a:p>
          <a:p>
            <a:r>
              <a:rPr lang="en-US" sz="2800" b="1" dirty="0">
                <a:solidFill>
                  <a:schemeClr val="accent1">
                    <a:lumMod val="75000"/>
                  </a:schemeClr>
                </a:solidFill>
              </a:rPr>
              <a:t>Centre, AL</a:t>
            </a:r>
          </a:p>
        </p:txBody>
      </p:sp>
      <p:pic>
        <p:nvPicPr>
          <p:cNvPr id="7" name="Picture 6">
            <a:extLst>
              <a:ext uri="{FF2B5EF4-FFF2-40B4-BE49-F238E27FC236}">
                <a16:creationId xmlns:a16="http://schemas.microsoft.com/office/drawing/2014/main" id="{F8AB456A-F1C4-9F46-8194-FDC3CB98EEB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74950" y="76351"/>
            <a:ext cx="3426153" cy="1275695"/>
          </a:xfrm>
          <a:prstGeom prst="rect">
            <a:avLst/>
          </a:prstGeom>
        </p:spPr>
      </p:pic>
    </p:spTree>
    <p:extLst>
      <p:ext uri="{BB962C8B-B14F-4D97-AF65-F5344CB8AC3E}">
        <p14:creationId xmlns:p14="http://schemas.microsoft.com/office/powerpoint/2010/main" val="1283061507"/>
      </p:ext>
    </p:extLst>
  </p:cSld>
  <p:clrMapOvr>
    <a:masterClrMapping/>
  </p:clrMapOvr>
  <p:transition spd="slow">
    <p:cover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PRINT AND INTERNET ADVERTISING</a:t>
            </a:r>
          </a:p>
        </p:txBody>
      </p:sp>
      <p:sp>
        <p:nvSpPr>
          <p:cNvPr id="9" name="TextBox 8">
            <a:extLst>
              <a:ext uri="{FF2B5EF4-FFF2-40B4-BE49-F238E27FC236}">
                <a16:creationId xmlns:a16="http://schemas.microsoft.com/office/drawing/2014/main" id="{DF639972-2103-6F44-B8BF-43CC8428C96C}"/>
              </a:ext>
            </a:extLst>
          </p:cNvPr>
          <p:cNvSpPr txBox="1"/>
          <p:nvPr/>
        </p:nvSpPr>
        <p:spPr>
          <a:xfrm>
            <a:off x="4300068" y="2682923"/>
            <a:ext cx="2997527" cy="861774"/>
          </a:xfrm>
          <a:prstGeom prst="rect">
            <a:avLst/>
          </a:prstGeom>
          <a:noFill/>
        </p:spPr>
        <p:txBody>
          <a:bodyPr wrap="square" rtlCol="0">
            <a:spAutoFit/>
          </a:bodyPr>
          <a:lstStyle/>
          <a:p>
            <a:pPr algn="ctr"/>
            <a:r>
              <a:rPr lang="en-US" b="1" dirty="0"/>
              <a:t>ALABAMA</a:t>
            </a:r>
          </a:p>
          <a:p>
            <a:pPr algn="ctr"/>
            <a:r>
              <a:rPr lang="en-US" b="1" dirty="0"/>
              <a:t>MAGAZINE</a:t>
            </a:r>
          </a:p>
          <a:p>
            <a:pPr algn="ctr"/>
            <a:r>
              <a:rPr lang="en-US" sz="1400" dirty="0"/>
              <a:t>Third-page display ad, Jan-Feb issue</a:t>
            </a:r>
          </a:p>
        </p:txBody>
      </p:sp>
      <p:pic>
        <p:nvPicPr>
          <p:cNvPr id="10" name="Picture 9">
            <a:extLst>
              <a:ext uri="{FF2B5EF4-FFF2-40B4-BE49-F238E27FC236}">
                <a16:creationId xmlns:a16="http://schemas.microsoft.com/office/drawing/2014/main" id="{A6283BE5-E98E-EE42-9632-6BE54D68D8D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899" y="6332650"/>
            <a:ext cx="1136651" cy="423221"/>
          </a:xfrm>
          <a:prstGeom prst="rect">
            <a:avLst/>
          </a:prstGeom>
        </p:spPr>
      </p:pic>
      <p:pic>
        <p:nvPicPr>
          <p:cNvPr id="7" name="Picture 6">
            <a:extLst>
              <a:ext uri="{FF2B5EF4-FFF2-40B4-BE49-F238E27FC236}">
                <a16:creationId xmlns:a16="http://schemas.microsoft.com/office/drawing/2014/main" id="{BD826303-005D-9441-BEB6-18334A07B55E}"/>
              </a:ext>
            </a:extLst>
          </p:cNvPr>
          <p:cNvPicPr>
            <a:picLocks noChangeAspect="1"/>
          </p:cNvPicPr>
          <p:nvPr/>
        </p:nvPicPr>
        <p:blipFill>
          <a:blip r:embed="rId3"/>
          <a:stretch>
            <a:fillRect/>
          </a:stretch>
        </p:blipFill>
        <p:spPr>
          <a:xfrm>
            <a:off x="2959028" y="756744"/>
            <a:ext cx="1341040" cy="5575906"/>
          </a:xfrm>
          <a:prstGeom prst="rect">
            <a:avLst/>
          </a:prstGeom>
        </p:spPr>
      </p:pic>
    </p:spTree>
    <p:extLst>
      <p:ext uri="{BB962C8B-B14F-4D97-AF65-F5344CB8AC3E}">
        <p14:creationId xmlns:p14="http://schemas.microsoft.com/office/powerpoint/2010/main" val="2061889586"/>
      </p:ext>
    </p:extLst>
  </p:cSld>
  <p:clrMapOvr>
    <a:masterClrMapping/>
  </p:clrMapOvr>
  <p:transition spd="slow">
    <p:cover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PRINT AND INTERNET ADVERTISING</a:t>
            </a:r>
          </a:p>
        </p:txBody>
      </p:sp>
      <p:sp>
        <p:nvSpPr>
          <p:cNvPr id="9" name="TextBox 8">
            <a:extLst>
              <a:ext uri="{FF2B5EF4-FFF2-40B4-BE49-F238E27FC236}">
                <a16:creationId xmlns:a16="http://schemas.microsoft.com/office/drawing/2014/main" id="{DF639972-2103-6F44-B8BF-43CC8428C96C}"/>
              </a:ext>
            </a:extLst>
          </p:cNvPr>
          <p:cNvSpPr txBox="1"/>
          <p:nvPr/>
        </p:nvSpPr>
        <p:spPr>
          <a:xfrm>
            <a:off x="2822575" y="5336862"/>
            <a:ext cx="3577847" cy="861774"/>
          </a:xfrm>
          <a:prstGeom prst="rect">
            <a:avLst/>
          </a:prstGeom>
          <a:noFill/>
        </p:spPr>
        <p:txBody>
          <a:bodyPr wrap="square" rtlCol="0">
            <a:spAutoFit/>
          </a:bodyPr>
          <a:lstStyle/>
          <a:p>
            <a:pPr algn="ctr"/>
            <a:r>
              <a:rPr lang="en-US" b="1" dirty="0"/>
              <a:t>COMPASS SPRING NEWSPAPER INSERT</a:t>
            </a:r>
          </a:p>
          <a:p>
            <a:pPr algn="ctr"/>
            <a:r>
              <a:rPr lang="en-US" sz="1400" dirty="0"/>
              <a:t>Quarter-page, Spring</a:t>
            </a:r>
          </a:p>
        </p:txBody>
      </p:sp>
      <p:pic>
        <p:nvPicPr>
          <p:cNvPr id="10" name="Picture 9">
            <a:extLst>
              <a:ext uri="{FF2B5EF4-FFF2-40B4-BE49-F238E27FC236}">
                <a16:creationId xmlns:a16="http://schemas.microsoft.com/office/drawing/2014/main" id="{A6283BE5-E98E-EE42-9632-6BE54D68D8D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899" y="6332650"/>
            <a:ext cx="1136651" cy="423221"/>
          </a:xfrm>
          <a:prstGeom prst="rect">
            <a:avLst/>
          </a:prstGeom>
        </p:spPr>
      </p:pic>
      <p:pic>
        <p:nvPicPr>
          <p:cNvPr id="7" name="Picture 6">
            <a:extLst>
              <a:ext uri="{FF2B5EF4-FFF2-40B4-BE49-F238E27FC236}">
                <a16:creationId xmlns:a16="http://schemas.microsoft.com/office/drawing/2014/main" id="{6FCC103D-5B3D-1E41-B2A1-8CB0E23B33F7}"/>
              </a:ext>
            </a:extLst>
          </p:cNvPr>
          <p:cNvPicPr>
            <a:picLocks noChangeAspect="1"/>
          </p:cNvPicPr>
          <p:nvPr/>
        </p:nvPicPr>
        <p:blipFill>
          <a:blip r:embed="rId3"/>
          <a:stretch>
            <a:fillRect/>
          </a:stretch>
        </p:blipFill>
        <p:spPr>
          <a:xfrm>
            <a:off x="2742822" y="1119175"/>
            <a:ext cx="3657600" cy="4000500"/>
          </a:xfrm>
          <a:prstGeom prst="rect">
            <a:avLst/>
          </a:prstGeom>
        </p:spPr>
      </p:pic>
    </p:spTree>
    <p:extLst>
      <p:ext uri="{BB962C8B-B14F-4D97-AF65-F5344CB8AC3E}">
        <p14:creationId xmlns:p14="http://schemas.microsoft.com/office/powerpoint/2010/main" val="1048767634"/>
      </p:ext>
    </p:extLst>
  </p:cSld>
  <p:clrMapOvr>
    <a:masterClrMapping/>
  </p:clrMapOvr>
  <p:transition spd="slow">
    <p:cover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PRINT AND INTERNET ADVERTISING</a:t>
            </a:r>
          </a:p>
        </p:txBody>
      </p:sp>
      <p:sp>
        <p:nvSpPr>
          <p:cNvPr id="9" name="TextBox 8">
            <a:extLst>
              <a:ext uri="{FF2B5EF4-FFF2-40B4-BE49-F238E27FC236}">
                <a16:creationId xmlns:a16="http://schemas.microsoft.com/office/drawing/2014/main" id="{DF639972-2103-6F44-B8BF-43CC8428C96C}"/>
              </a:ext>
            </a:extLst>
          </p:cNvPr>
          <p:cNvSpPr txBox="1"/>
          <p:nvPr/>
        </p:nvSpPr>
        <p:spPr>
          <a:xfrm>
            <a:off x="2165132" y="5600309"/>
            <a:ext cx="4824248" cy="584775"/>
          </a:xfrm>
          <a:prstGeom prst="rect">
            <a:avLst/>
          </a:prstGeom>
          <a:noFill/>
        </p:spPr>
        <p:txBody>
          <a:bodyPr wrap="square" rtlCol="0">
            <a:spAutoFit/>
          </a:bodyPr>
          <a:lstStyle/>
          <a:p>
            <a:pPr algn="ctr"/>
            <a:r>
              <a:rPr lang="en-US" b="1" dirty="0"/>
              <a:t>NEW VISION MAGAZINE CHEROKEE COUNTY</a:t>
            </a:r>
          </a:p>
          <a:p>
            <a:pPr algn="ctr"/>
            <a:r>
              <a:rPr lang="en-US" sz="1400" dirty="0"/>
              <a:t>Half-page ad, Two Year Publication</a:t>
            </a:r>
          </a:p>
        </p:txBody>
      </p:sp>
      <p:pic>
        <p:nvPicPr>
          <p:cNvPr id="10" name="Picture 9">
            <a:extLst>
              <a:ext uri="{FF2B5EF4-FFF2-40B4-BE49-F238E27FC236}">
                <a16:creationId xmlns:a16="http://schemas.microsoft.com/office/drawing/2014/main" id="{A6283BE5-E98E-EE42-9632-6BE54D68D8D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899" y="6332650"/>
            <a:ext cx="1136651" cy="423221"/>
          </a:xfrm>
          <a:prstGeom prst="rect">
            <a:avLst/>
          </a:prstGeom>
        </p:spPr>
      </p:pic>
      <p:pic>
        <p:nvPicPr>
          <p:cNvPr id="3" name="Picture 2">
            <a:extLst>
              <a:ext uri="{FF2B5EF4-FFF2-40B4-BE49-F238E27FC236}">
                <a16:creationId xmlns:a16="http://schemas.microsoft.com/office/drawing/2014/main" id="{736FD287-DFA1-804B-837D-85C04AC1118E}"/>
              </a:ext>
            </a:extLst>
          </p:cNvPr>
          <p:cNvPicPr>
            <a:picLocks noChangeAspect="1"/>
          </p:cNvPicPr>
          <p:nvPr/>
        </p:nvPicPr>
        <p:blipFill>
          <a:blip r:embed="rId3"/>
          <a:stretch>
            <a:fillRect/>
          </a:stretch>
        </p:blipFill>
        <p:spPr>
          <a:xfrm>
            <a:off x="971550" y="791483"/>
            <a:ext cx="7200900" cy="4686300"/>
          </a:xfrm>
          <a:prstGeom prst="rect">
            <a:avLst/>
          </a:prstGeom>
        </p:spPr>
      </p:pic>
    </p:spTree>
    <p:extLst>
      <p:ext uri="{BB962C8B-B14F-4D97-AF65-F5344CB8AC3E}">
        <p14:creationId xmlns:p14="http://schemas.microsoft.com/office/powerpoint/2010/main" val="1635675038"/>
      </p:ext>
    </p:extLst>
  </p:cSld>
  <p:clrMapOvr>
    <a:masterClrMapping/>
  </p:clrMapOvr>
  <p:transition spd="slow">
    <p:cover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PRINT AND INTERNET ADVERTISING</a:t>
            </a:r>
          </a:p>
        </p:txBody>
      </p:sp>
      <p:sp>
        <p:nvSpPr>
          <p:cNvPr id="9" name="TextBox 8">
            <a:extLst>
              <a:ext uri="{FF2B5EF4-FFF2-40B4-BE49-F238E27FC236}">
                <a16:creationId xmlns:a16="http://schemas.microsoft.com/office/drawing/2014/main" id="{DF639972-2103-6F44-B8BF-43CC8428C96C}"/>
              </a:ext>
            </a:extLst>
          </p:cNvPr>
          <p:cNvSpPr txBox="1"/>
          <p:nvPr/>
        </p:nvSpPr>
        <p:spPr>
          <a:xfrm>
            <a:off x="2928529" y="5821215"/>
            <a:ext cx="3577847" cy="584775"/>
          </a:xfrm>
          <a:prstGeom prst="rect">
            <a:avLst/>
          </a:prstGeom>
          <a:noFill/>
        </p:spPr>
        <p:txBody>
          <a:bodyPr wrap="square" rtlCol="0">
            <a:spAutoFit/>
          </a:bodyPr>
          <a:lstStyle/>
          <a:p>
            <a:pPr algn="ctr"/>
            <a:r>
              <a:rPr lang="en-US" b="1" dirty="0"/>
              <a:t>BUSINESS ALABAMA WEBSITE ADS</a:t>
            </a:r>
          </a:p>
          <a:p>
            <a:pPr algn="ctr"/>
            <a:r>
              <a:rPr lang="en-US" sz="1400" dirty="0"/>
              <a:t>Spring</a:t>
            </a:r>
          </a:p>
        </p:txBody>
      </p:sp>
      <p:pic>
        <p:nvPicPr>
          <p:cNvPr id="10" name="Picture 9">
            <a:extLst>
              <a:ext uri="{FF2B5EF4-FFF2-40B4-BE49-F238E27FC236}">
                <a16:creationId xmlns:a16="http://schemas.microsoft.com/office/drawing/2014/main" id="{A6283BE5-E98E-EE42-9632-6BE54D68D8D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899" y="6332650"/>
            <a:ext cx="1136651" cy="423221"/>
          </a:xfrm>
          <a:prstGeom prst="rect">
            <a:avLst/>
          </a:prstGeom>
        </p:spPr>
      </p:pic>
      <p:pic>
        <p:nvPicPr>
          <p:cNvPr id="3" name="Picture 2">
            <a:extLst>
              <a:ext uri="{FF2B5EF4-FFF2-40B4-BE49-F238E27FC236}">
                <a16:creationId xmlns:a16="http://schemas.microsoft.com/office/drawing/2014/main" id="{FFB71C6E-9350-534E-BDB1-9F35E89E295E}"/>
              </a:ext>
            </a:extLst>
          </p:cNvPr>
          <p:cNvPicPr>
            <a:picLocks noChangeAspect="1"/>
          </p:cNvPicPr>
          <p:nvPr/>
        </p:nvPicPr>
        <p:blipFill>
          <a:blip r:embed="rId3"/>
          <a:stretch>
            <a:fillRect/>
          </a:stretch>
        </p:blipFill>
        <p:spPr>
          <a:xfrm>
            <a:off x="1095873" y="939338"/>
            <a:ext cx="6951498" cy="1791623"/>
          </a:xfrm>
          <a:prstGeom prst="rect">
            <a:avLst/>
          </a:prstGeom>
        </p:spPr>
      </p:pic>
      <p:pic>
        <p:nvPicPr>
          <p:cNvPr id="11" name="Picture 10">
            <a:extLst>
              <a:ext uri="{FF2B5EF4-FFF2-40B4-BE49-F238E27FC236}">
                <a16:creationId xmlns:a16="http://schemas.microsoft.com/office/drawing/2014/main" id="{DE79BF56-E13E-9A43-983B-61E32BC66517}"/>
              </a:ext>
            </a:extLst>
          </p:cNvPr>
          <p:cNvPicPr>
            <a:picLocks noChangeAspect="1"/>
          </p:cNvPicPr>
          <p:nvPr/>
        </p:nvPicPr>
        <p:blipFill>
          <a:blip r:embed="rId4"/>
          <a:stretch>
            <a:fillRect/>
          </a:stretch>
        </p:blipFill>
        <p:spPr>
          <a:xfrm>
            <a:off x="3034484" y="2919194"/>
            <a:ext cx="3365938" cy="2804948"/>
          </a:xfrm>
          <a:prstGeom prst="rect">
            <a:avLst/>
          </a:prstGeom>
        </p:spPr>
      </p:pic>
    </p:spTree>
    <p:extLst>
      <p:ext uri="{BB962C8B-B14F-4D97-AF65-F5344CB8AC3E}">
        <p14:creationId xmlns:p14="http://schemas.microsoft.com/office/powerpoint/2010/main" val="2588288206"/>
      </p:ext>
    </p:extLst>
  </p:cSld>
  <p:clrMapOvr>
    <a:masterClrMapping/>
  </p:clrMapOvr>
  <p:transition spd="slow">
    <p:cover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PRINT AND INTERNET ADVERTISING</a:t>
            </a:r>
          </a:p>
        </p:txBody>
      </p:sp>
      <p:sp>
        <p:nvSpPr>
          <p:cNvPr id="9" name="TextBox 8">
            <a:extLst>
              <a:ext uri="{FF2B5EF4-FFF2-40B4-BE49-F238E27FC236}">
                <a16:creationId xmlns:a16="http://schemas.microsoft.com/office/drawing/2014/main" id="{DF639972-2103-6F44-B8BF-43CC8428C96C}"/>
              </a:ext>
            </a:extLst>
          </p:cNvPr>
          <p:cNvSpPr txBox="1"/>
          <p:nvPr/>
        </p:nvSpPr>
        <p:spPr>
          <a:xfrm>
            <a:off x="4722041" y="3031999"/>
            <a:ext cx="2726509" cy="861774"/>
          </a:xfrm>
          <a:prstGeom prst="rect">
            <a:avLst/>
          </a:prstGeom>
          <a:noFill/>
        </p:spPr>
        <p:txBody>
          <a:bodyPr wrap="square" rtlCol="0">
            <a:spAutoFit/>
          </a:bodyPr>
          <a:lstStyle/>
          <a:p>
            <a:pPr algn="ctr"/>
            <a:r>
              <a:rPr lang="en-US" b="1" dirty="0"/>
              <a:t>HARTSELLE LIVING MAGAZINE</a:t>
            </a:r>
          </a:p>
          <a:p>
            <a:pPr algn="ctr"/>
            <a:r>
              <a:rPr lang="en-US" sz="1400" dirty="0"/>
              <a:t>Half-page, March-April issue</a:t>
            </a:r>
          </a:p>
        </p:txBody>
      </p:sp>
      <p:pic>
        <p:nvPicPr>
          <p:cNvPr id="10" name="Picture 9">
            <a:extLst>
              <a:ext uri="{FF2B5EF4-FFF2-40B4-BE49-F238E27FC236}">
                <a16:creationId xmlns:a16="http://schemas.microsoft.com/office/drawing/2014/main" id="{A6283BE5-E98E-EE42-9632-6BE54D68D8D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899" y="6332650"/>
            <a:ext cx="1136651" cy="423221"/>
          </a:xfrm>
          <a:prstGeom prst="rect">
            <a:avLst/>
          </a:prstGeom>
        </p:spPr>
      </p:pic>
      <p:pic>
        <p:nvPicPr>
          <p:cNvPr id="13" name="Picture 12">
            <a:extLst>
              <a:ext uri="{FF2B5EF4-FFF2-40B4-BE49-F238E27FC236}">
                <a16:creationId xmlns:a16="http://schemas.microsoft.com/office/drawing/2014/main" id="{070DC640-FAFB-204F-ACEA-A76B70CEDA0E}"/>
              </a:ext>
            </a:extLst>
          </p:cNvPr>
          <p:cNvPicPr>
            <a:picLocks noChangeAspect="1"/>
          </p:cNvPicPr>
          <p:nvPr/>
        </p:nvPicPr>
        <p:blipFill rotWithShape="1">
          <a:blip r:embed="rId3"/>
          <a:srcRect l="6950" t="3218" r="7338" b="2835"/>
          <a:stretch/>
        </p:blipFill>
        <p:spPr>
          <a:xfrm>
            <a:off x="2501462" y="797833"/>
            <a:ext cx="1997712" cy="5541167"/>
          </a:xfrm>
          <a:prstGeom prst="rect">
            <a:avLst/>
          </a:prstGeom>
        </p:spPr>
      </p:pic>
    </p:spTree>
    <p:extLst>
      <p:ext uri="{BB962C8B-B14F-4D97-AF65-F5344CB8AC3E}">
        <p14:creationId xmlns:p14="http://schemas.microsoft.com/office/powerpoint/2010/main" val="490855940"/>
      </p:ext>
    </p:extLst>
  </p:cSld>
  <p:clrMapOvr>
    <a:masterClrMapping/>
  </p:clrMapOvr>
  <p:transition spd="slow">
    <p:cover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PRINT AND INTERNET ADVERTISING</a:t>
            </a:r>
          </a:p>
        </p:txBody>
      </p:sp>
      <p:sp>
        <p:nvSpPr>
          <p:cNvPr id="9" name="TextBox 8">
            <a:extLst>
              <a:ext uri="{FF2B5EF4-FFF2-40B4-BE49-F238E27FC236}">
                <a16:creationId xmlns:a16="http://schemas.microsoft.com/office/drawing/2014/main" id="{DF639972-2103-6F44-B8BF-43CC8428C96C}"/>
              </a:ext>
            </a:extLst>
          </p:cNvPr>
          <p:cNvSpPr txBox="1"/>
          <p:nvPr/>
        </p:nvSpPr>
        <p:spPr>
          <a:xfrm>
            <a:off x="5447255" y="2688997"/>
            <a:ext cx="2726509" cy="861774"/>
          </a:xfrm>
          <a:prstGeom prst="rect">
            <a:avLst/>
          </a:prstGeom>
          <a:noFill/>
        </p:spPr>
        <p:txBody>
          <a:bodyPr wrap="square" rtlCol="0">
            <a:spAutoFit/>
          </a:bodyPr>
          <a:lstStyle/>
          <a:p>
            <a:pPr algn="ctr"/>
            <a:r>
              <a:rPr lang="en-US" b="1" dirty="0"/>
              <a:t>NORTH ALABAMA BRIDAL DIRECTORY</a:t>
            </a:r>
          </a:p>
          <a:p>
            <a:pPr algn="ctr"/>
            <a:r>
              <a:rPr lang="en-US" sz="1400" dirty="0"/>
              <a:t>Full-page, Spring-Summer issue</a:t>
            </a:r>
          </a:p>
        </p:txBody>
      </p:sp>
      <p:pic>
        <p:nvPicPr>
          <p:cNvPr id="10" name="Picture 9">
            <a:extLst>
              <a:ext uri="{FF2B5EF4-FFF2-40B4-BE49-F238E27FC236}">
                <a16:creationId xmlns:a16="http://schemas.microsoft.com/office/drawing/2014/main" id="{A6283BE5-E98E-EE42-9632-6BE54D68D8D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899" y="6332650"/>
            <a:ext cx="1136651" cy="423221"/>
          </a:xfrm>
          <a:prstGeom prst="rect">
            <a:avLst/>
          </a:prstGeom>
        </p:spPr>
      </p:pic>
      <p:pic>
        <p:nvPicPr>
          <p:cNvPr id="3" name="Picture 2">
            <a:extLst>
              <a:ext uri="{FF2B5EF4-FFF2-40B4-BE49-F238E27FC236}">
                <a16:creationId xmlns:a16="http://schemas.microsoft.com/office/drawing/2014/main" id="{7BA3A10C-1961-D74C-BBF5-49077FE19329}"/>
              </a:ext>
            </a:extLst>
          </p:cNvPr>
          <p:cNvPicPr>
            <a:picLocks noChangeAspect="1"/>
          </p:cNvPicPr>
          <p:nvPr/>
        </p:nvPicPr>
        <p:blipFill>
          <a:blip r:embed="rId3"/>
          <a:stretch>
            <a:fillRect/>
          </a:stretch>
        </p:blipFill>
        <p:spPr>
          <a:xfrm>
            <a:off x="1314449" y="698545"/>
            <a:ext cx="3901892" cy="5733393"/>
          </a:xfrm>
          <a:prstGeom prst="rect">
            <a:avLst/>
          </a:prstGeom>
        </p:spPr>
      </p:pic>
    </p:spTree>
    <p:extLst>
      <p:ext uri="{BB962C8B-B14F-4D97-AF65-F5344CB8AC3E}">
        <p14:creationId xmlns:p14="http://schemas.microsoft.com/office/powerpoint/2010/main" val="3890666616"/>
      </p:ext>
    </p:extLst>
  </p:cSld>
  <p:clrMapOvr>
    <a:masterClrMapping/>
  </p:clrMapOvr>
  <p:transition spd="slow">
    <p:cover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PRINT AND INTERNET ADVERTISING</a:t>
            </a:r>
          </a:p>
        </p:txBody>
      </p:sp>
      <p:sp>
        <p:nvSpPr>
          <p:cNvPr id="9" name="TextBox 8">
            <a:extLst>
              <a:ext uri="{FF2B5EF4-FFF2-40B4-BE49-F238E27FC236}">
                <a16:creationId xmlns:a16="http://schemas.microsoft.com/office/drawing/2014/main" id="{DF639972-2103-6F44-B8BF-43CC8428C96C}"/>
              </a:ext>
            </a:extLst>
          </p:cNvPr>
          <p:cNvSpPr txBox="1"/>
          <p:nvPr/>
        </p:nvSpPr>
        <p:spPr>
          <a:xfrm>
            <a:off x="5984547" y="2804610"/>
            <a:ext cx="2726509" cy="861774"/>
          </a:xfrm>
          <a:prstGeom prst="rect">
            <a:avLst/>
          </a:prstGeom>
          <a:noFill/>
        </p:spPr>
        <p:txBody>
          <a:bodyPr wrap="square" rtlCol="0">
            <a:spAutoFit/>
          </a:bodyPr>
          <a:lstStyle/>
          <a:p>
            <a:pPr algn="ctr"/>
            <a:r>
              <a:rPr lang="en-US" b="1" dirty="0"/>
              <a:t>HOOK &amp; BARREL</a:t>
            </a:r>
          </a:p>
          <a:p>
            <a:pPr algn="ctr"/>
            <a:r>
              <a:rPr lang="en-US" b="1" dirty="0"/>
              <a:t>MAGAZINE</a:t>
            </a:r>
          </a:p>
          <a:p>
            <a:pPr algn="ctr"/>
            <a:r>
              <a:rPr lang="en-US" sz="1400" dirty="0"/>
              <a:t>Full-page, March-April issue</a:t>
            </a:r>
          </a:p>
        </p:txBody>
      </p:sp>
      <p:pic>
        <p:nvPicPr>
          <p:cNvPr id="10" name="Picture 9">
            <a:extLst>
              <a:ext uri="{FF2B5EF4-FFF2-40B4-BE49-F238E27FC236}">
                <a16:creationId xmlns:a16="http://schemas.microsoft.com/office/drawing/2014/main" id="{A6283BE5-E98E-EE42-9632-6BE54D68D8D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899" y="6332650"/>
            <a:ext cx="1136651" cy="423221"/>
          </a:xfrm>
          <a:prstGeom prst="rect">
            <a:avLst/>
          </a:prstGeom>
        </p:spPr>
      </p:pic>
      <p:pic>
        <p:nvPicPr>
          <p:cNvPr id="3" name="Picture 2">
            <a:extLst>
              <a:ext uri="{FF2B5EF4-FFF2-40B4-BE49-F238E27FC236}">
                <a16:creationId xmlns:a16="http://schemas.microsoft.com/office/drawing/2014/main" id="{4CB2B9C5-E47F-464F-B153-63DC21E1AD4E}"/>
              </a:ext>
            </a:extLst>
          </p:cNvPr>
          <p:cNvPicPr>
            <a:picLocks noChangeAspect="1"/>
          </p:cNvPicPr>
          <p:nvPr/>
        </p:nvPicPr>
        <p:blipFill rotWithShape="1">
          <a:blip r:embed="rId3"/>
          <a:srcRect l="2170" t="2606" r="2365" b="2835"/>
          <a:stretch/>
        </p:blipFill>
        <p:spPr>
          <a:xfrm>
            <a:off x="1397876" y="791483"/>
            <a:ext cx="4414345" cy="5592712"/>
          </a:xfrm>
          <a:prstGeom prst="rect">
            <a:avLst/>
          </a:prstGeom>
        </p:spPr>
      </p:pic>
    </p:spTree>
    <p:extLst>
      <p:ext uri="{BB962C8B-B14F-4D97-AF65-F5344CB8AC3E}">
        <p14:creationId xmlns:p14="http://schemas.microsoft.com/office/powerpoint/2010/main" val="2215376649"/>
      </p:ext>
    </p:extLst>
  </p:cSld>
  <p:clrMapOvr>
    <a:masterClrMapping/>
  </p:clrMapOvr>
  <p:transition spd="slow">
    <p:cover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1">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INTERNET MARKETING</a:t>
            </a:r>
          </a:p>
        </p:txBody>
      </p:sp>
      <p:pic>
        <p:nvPicPr>
          <p:cNvPr id="9" name="Picture 8">
            <a:extLst>
              <a:ext uri="{FF2B5EF4-FFF2-40B4-BE49-F238E27FC236}">
                <a16:creationId xmlns:a16="http://schemas.microsoft.com/office/drawing/2014/main" id="{3F14534A-754A-D44E-9B40-37FD6A110AA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899" y="6332650"/>
            <a:ext cx="1136651" cy="423221"/>
          </a:xfrm>
          <a:prstGeom prst="rect">
            <a:avLst/>
          </a:prstGeom>
        </p:spPr>
      </p:pic>
      <p:sp>
        <p:nvSpPr>
          <p:cNvPr id="10" name="TextBox 9">
            <a:extLst>
              <a:ext uri="{FF2B5EF4-FFF2-40B4-BE49-F238E27FC236}">
                <a16:creationId xmlns:a16="http://schemas.microsoft.com/office/drawing/2014/main" id="{439E2A58-A770-C54C-B883-4BFBBC4CBD84}"/>
              </a:ext>
            </a:extLst>
          </p:cNvPr>
          <p:cNvSpPr txBox="1"/>
          <p:nvPr/>
        </p:nvSpPr>
        <p:spPr>
          <a:xfrm>
            <a:off x="1382657" y="5291025"/>
            <a:ext cx="6391385" cy="646331"/>
          </a:xfrm>
          <a:prstGeom prst="rect">
            <a:avLst/>
          </a:prstGeom>
          <a:noFill/>
        </p:spPr>
        <p:txBody>
          <a:bodyPr wrap="square" rtlCol="0">
            <a:spAutoFit/>
          </a:bodyPr>
          <a:lstStyle/>
          <a:p>
            <a:pPr algn="ctr"/>
            <a:r>
              <a:rPr lang="en-US" b="1" dirty="0"/>
              <a:t>21 POPULAR BLOGGERS SELECTED FOR 2023 NORTH ALABAMA AMBASSADOR PROGRAM</a:t>
            </a:r>
            <a:endParaRPr lang="en-US" dirty="0"/>
          </a:p>
        </p:txBody>
      </p:sp>
      <p:pic>
        <p:nvPicPr>
          <p:cNvPr id="11" name="Picture 10">
            <a:extLst>
              <a:ext uri="{FF2B5EF4-FFF2-40B4-BE49-F238E27FC236}">
                <a16:creationId xmlns:a16="http://schemas.microsoft.com/office/drawing/2014/main" id="{EBD8BD5D-490E-2D44-8484-73224519CD7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899" y="1049087"/>
            <a:ext cx="4071073" cy="2617401"/>
          </a:xfrm>
          <a:prstGeom prst="rect">
            <a:avLst/>
          </a:prstGeom>
        </p:spPr>
      </p:pic>
      <p:pic>
        <p:nvPicPr>
          <p:cNvPr id="13" name="Picture 12">
            <a:extLst>
              <a:ext uri="{FF2B5EF4-FFF2-40B4-BE49-F238E27FC236}">
                <a16:creationId xmlns:a16="http://schemas.microsoft.com/office/drawing/2014/main" id="{351D50F8-DF56-ED4E-BDFF-1B5DD64AB4D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6"/>
          <a:stretch/>
        </p:blipFill>
        <p:spPr>
          <a:xfrm>
            <a:off x="88899" y="3666488"/>
            <a:ext cx="4071073" cy="1216044"/>
          </a:xfrm>
          <a:prstGeom prst="rect">
            <a:avLst/>
          </a:prstGeom>
        </p:spPr>
      </p:pic>
      <p:pic>
        <p:nvPicPr>
          <p:cNvPr id="15" name="Picture 14">
            <a:extLst>
              <a:ext uri="{FF2B5EF4-FFF2-40B4-BE49-F238E27FC236}">
                <a16:creationId xmlns:a16="http://schemas.microsoft.com/office/drawing/2014/main" id="{6AF5282F-C445-F64A-8662-17A6C879373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159972" y="1131995"/>
            <a:ext cx="4794079" cy="3575504"/>
          </a:xfrm>
          <a:prstGeom prst="rect">
            <a:avLst/>
          </a:prstGeom>
        </p:spPr>
      </p:pic>
    </p:spTree>
    <p:extLst>
      <p:ext uri="{BB962C8B-B14F-4D97-AF65-F5344CB8AC3E}">
        <p14:creationId xmlns:p14="http://schemas.microsoft.com/office/powerpoint/2010/main" val="2519717787"/>
      </p:ext>
    </p:extLst>
  </p:cSld>
  <p:clrMapOvr>
    <a:masterClrMapping/>
  </p:clrMapOvr>
  <p:transition spd="slow">
    <p:cover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1">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INTERNET MARKETING</a:t>
            </a:r>
          </a:p>
        </p:txBody>
      </p:sp>
      <p:pic>
        <p:nvPicPr>
          <p:cNvPr id="9" name="Picture 8">
            <a:extLst>
              <a:ext uri="{FF2B5EF4-FFF2-40B4-BE49-F238E27FC236}">
                <a16:creationId xmlns:a16="http://schemas.microsoft.com/office/drawing/2014/main" id="{3F14534A-754A-D44E-9B40-37FD6A110AA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899" y="6332650"/>
            <a:ext cx="1136651" cy="423221"/>
          </a:xfrm>
          <a:prstGeom prst="rect">
            <a:avLst/>
          </a:prstGeom>
        </p:spPr>
      </p:pic>
      <p:sp>
        <p:nvSpPr>
          <p:cNvPr id="12" name="TextBox 11">
            <a:extLst>
              <a:ext uri="{FF2B5EF4-FFF2-40B4-BE49-F238E27FC236}">
                <a16:creationId xmlns:a16="http://schemas.microsoft.com/office/drawing/2014/main" id="{049F141F-4187-CE4B-A53E-0C549155F954}"/>
              </a:ext>
            </a:extLst>
          </p:cNvPr>
          <p:cNvSpPr txBox="1"/>
          <p:nvPr/>
        </p:nvSpPr>
        <p:spPr>
          <a:xfrm>
            <a:off x="200791" y="5002861"/>
            <a:ext cx="8586952" cy="1323439"/>
          </a:xfrm>
          <a:prstGeom prst="rect">
            <a:avLst/>
          </a:prstGeom>
          <a:noFill/>
        </p:spPr>
        <p:txBody>
          <a:bodyPr wrap="square" rtlCol="0">
            <a:spAutoFit/>
          </a:bodyPr>
          <a:lstStyle/>
          <a:p>
            <a:pPr algn="ctr"/>
            <a:r>
              <a:rPr lang="en-US" sz="2000" b="1" dirty="0"/>
              <a:t>AMLA WORKING IN PARTNERSHIP WITH THE APPALACHIAN REGIONAL COMMISSION TO DEVELOP VIDEO SERIES WITH UNIVERSITY OF ALABAMA FOOTBALL COACH NICK SABAN TO PROMOTE THE QUALITY OF LIFE AND HERITAGE OF THE NORTH ALABAMA REGION.</a:t>
            </a:r>
            <a:endParaRPr lang="en-US" sz="2000" dirty="0"/>
          </a:p>
        </p:txBody>
      </p:sp>
      <p:pic>
        <p:nvPicPr>
          <p:cNvPr id="14" name="Picture 13">
            <a:extLst>
              <a:ext uri="{FF2B5EF4-FFF2-40B4-BE49-F238E27FC236}">
                <a16:creationId xmlns:a16="http://schemas.microsoft.com/office/drawing/2014/main" id="{43F38D01-5FF7-A341-9085-F5029FDEB23E}"/>
              </a:ext>
            </a:extLst>
          </p:cNvPr>
          <p:cNvPicPr>
            <a:picLocks noChangeAspect="1"/>
          </p:cNvPicPr>
          <p:nvPr/>
        </p:nvPicPr>
        <p:blipFill rotWithShape="1">
          <a:blip r:embed="rId3"/>
          <a:srcRect t="11737"/>
          <a:stretch/>
        </p:blipFill>
        <p:spPr>
          <a:xfrm>
            <a:off x="368957" y="676736"/>
            <a:ext cx="8418786" cy="4179758"/>
          </a:xfrm>
          <a:prstGeom prst="rect">
            <a:avLst/>
          </a:prstGeom>
        </p:spPr>
      </p:pic>
    </p:spTree>
    <p:extLst>
      <p:ext uri="{BB962C8B-B14F-4D97-AF65-F5344CB8AC3E}">
        <p14:creationId xmlns:p14="http://schemas.microsoft.com/office/powerpoint/2010/main" val="200745734"/>
      </p:ext>
    </p:extLst>
  </p:cSld>
  <p:clrMapOvr>
    <a:masterClrMapping/>
  </p:clrMapOvr>
  <p:transition spd="slow">
    <p:cover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1">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INTERNET MARKETING</a:t>
            </a:r>
          </a:p>
        </p:txBody>
      </p:sp>
      <p:pic>
        <p:nvPicPr>
          <p:cNvPr id="9" name="Picture 8">
            <a:extLst>
              <a:ext uri="{FF2B5EF4-FFF2-40B4-BE49-F238E27FC236}">
                <a16:creationId xmlns:a16="http://schemas.microsoft.com/office/drawing/2014/main" id="{3F14534A-754A-D44E-9B40-37FD6A110AA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899" y="6332650"/>
            <a:ext cx="1136651" cy="423221"/>
          </a:xfrm>
          <a:prstGeom prst="rect">
            <a:avLst/>
          </a:prstGeom>
        </p:spPr>
      </p:pic>
      <p:pic>
        <p:nvPicPr>
          <p:cNvPr id="12" name="Picture 11">
            <a:extLst>
              <a:ext uri="{FF2B5EF4-FFF2-40B4-BE49-F238E27FC236}">
                <a16:creationId xmlns:a16="http://schemas.microsoft.com/office/drawing/2014/main" id="{099437B4-58F0-7844-9140-C55FC960532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691043" y="727735"/>
            <a:ext cx="8116626" cy="1377275"/>
          </a:xfrm>
          <a:prstGeom prst="rect">
            <a:avLst/>
          </a:prstGeom>
        </p:spPr>
      </p:pic>
      <p:pic>
        <p:nvPicPr>
          <p:cNvPr id="14" name="Picture 13">
            <a:extLst>
              <a:ext uri="{FF2B5EF4-FFF2-40B4-BE49-F238E27FC236}">
                <a16:creationId xmlns:a16="http://schemas.microsoft.com/office/drawing/2014/main" id="{285B13AD-0C24-6443-B931-DFA9B56DB5B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25550" y="2346322"/>
            <a:ext cx="6992444" cy="3933250"/>
          </a:xfrm>
          <a:prstGeom prst="rect">
            <a:avLst/>
          </a:prstGeom>
        </p:spPr>
      </p:pic>
      <p:sp>
        <p:nvSpPr>
          <p:cNvPr id="16" name="Rectangle 15">
            <a:extLst>
              <a:ext uri="{FF2B5EF4-FFF2-40B4-BE49-F238E27FC236}">
                <a16:creationId xmlns:a16="http://schemas.microsoft.com/office/drawing/2014/main" id="{940FE57E-43B9-5642-97CB-6859EFDF8861}"/>
              </a:ext>
            </a:extLst>
          </p:cNvPr>
          <p:cNvSpPr/>
          <p:nvPr/>
        </p:nvSpPr>
        <p:spPr>
          <a:xfrm>
            <a:off x="6342233" y="1730996"/>
            <a:ext cx="792088"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1316145"/>
      </p:ext>
    </p:extLst>
  </p:cSld>
  <p:clrMapOvr>
    <a:masterClrMapping/>
  </p:clrMapOvr>
  <p:transition spd="slow">
    <p:cover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219200" y="6498292"/>
            <a:ext cx="66992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7" name="TextBox 6">
            <a:extLst>
              <a:ext uri="{FF2B5EF4-FFF2-40B4-BE49-F238E27FC236}">
                <a16:creationId xmlns:a16="http://schemas.microsoft.com/office/drawing/2014/main" id="{392CEF3D-767C-DB41-9F06-7769FFE5D98B}"/>
              </a:ext>
            </a:extLst>
          </p:cNvPr>
          <p:cNvSpPr txBox="1"/>
          <p:nvPr/>
        </p:nvSpPr>
        <p:spPr>
          <a:xfrm>
            <a:off x="1475608" y="5124593"/>
            <a:ext cx="6442842" cy="923330"/>
          </a:xfrm>
          <a:prstGeom prst="rect">
            <a:avLst/>
          </a:prstGeom>
          <a:noFill/>
        </p:spPr>
        <p:txBody>
          <a:bodyPr wrap="square" rtlCol="0">
            <a:spAutoFit/>
          </a:bodyPr>
          <a:lstStyle/>
          <a:p>
            <a:pPr algn="ctr"/>
            <a:r>
              <a:rPr lang="en-US" b="1" dirty="0"/>
              <a:t>GUEST SPEAKER</a:t>
            </a:r>
          </a:p>
          <a:p>
            <a:pPr algn="ctr"/>
            <a:r>
              <a:rPr lang="en-US" b="1" dirty="0"/>
              <a:t>DAVID KEMP</a:t>
            </a:r>
          </a:p>
          <a:p>
            <a:pPr algn="ctr"/>
            <a:r>
              <a:rPr lang="en-US" b="1" dirty="0"/>
              <a:t>STS team in 2022 as the Membership &amp; Partnership Manager</a:t>
            </a:r>
          </a:p>
        </p:txBody>
      </p:sp>
      <p:pic>
        <p:nvPicPr>
          <p:cNvPr id="8" name="Picture 7">
            <a:extLst>
              <a:ext uri="{FF2B5EF4-FFF2-40B4-BE49-F238E27FC236}">
                <a16:creationId xmlns:a16="http://schemas.microsoft.com/office/drawing/2014/main" id="{3F3489D2-9A54-8945-9CE2-21AA3278B0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74950" y="76351"/>
            <a:ext cx="3426153" cy="1275695"/>
          </a:xfrm>
          <a:prstGeom prst="rect">
            <a:avLst/>
          </a:prstGeom>
        </p:spPr>
      </p:pic>
      <p:pic>
        <p:nvPicPr>
          <p:cNvPr id="3" name="Picture 2">
            <a:extLst>
              <a:ext uri="{FF2B5EF4-FFF2-40B4-BE49-F238E27FC236}">
                <a16:creationId xmlns:a16="http://schemas.microsoft.com/office/drawing/2014/main" id="{DC22A401-E3D3-4645-9657-13CC4537A11B}"/>
              </a:ext>
            </a:extLst>
          </p:cNvPr>
          <p:cNvPicPr>
            <a:picLocks noChangeAspect="1"/>
          </p:cNvPicPr>
          <p:nvPr/>
        </p:nvPicPr>
        <p:blipFill>
          <a:blip r:embed="rId3"/>
          <a:stretch>
            <a:fillRect/>
          </a:stretch>
        </p:blipFill>
        <p:spPr>
          <a:xfrm>
            <a:off x="2830019" y="1686357"/>
            <a:ext cx="3316014" cy="3316014"/>
          </a:xfrm>
          <a:prstGeom prst="rect">
            <a:avLst/>
          </a:prstGeom>
        </p:spPr>
      </p:pic>
    </p:spTree>
    <p:extLst>
      <p:ext uri="{BB962C8B-B14F-4D97-AF65-F5344CB8AC3E}">
        <p14:creationId xmlns:p14="http://schemas.microsoft.com/office/powerpoint/2010/main" val="1753571563"/>
      </p:ext>
    </p:extLst>
  </p:cSld>
  <p:clrMapOvr>
    <a:masterClrMapping/>
  </p:clrMapOvr>
  <p:transition spd="slow">
    <p:cover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1">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INTERNET MARKETING</a:t>
            </a:r>
          </a:p>
        </p:txBody>
      </p:sp>
      <p:pic>
        <p:nvPicPr>
          <p:cNvPr id="9" name="Picture 8">
            <a:extLst>
              <a:ext uri="{FF2B5EF4-FFF2-40B4-BE49-F238E27FC236}">
                <a16:creationId xmlns:a16="http://schemas.microsoft.com/office/drawing/2014/main" id="{3F14534A-754A-D44E-9B40-37FD6A110AA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899" y="6332650"/>
            <a:ext cx="1136651" cy="423221"/>
          </a:xfrm>
          <a:prstGeom prst="rect">
            <a:avLst/>
          </a:prstGeom>
        </p:spPr>
      </p:pic>
      <p:pic>
        <p:nvPicPr>
          <p:cNvPr id="7" name="Picture 6">
            <a:extLst>
              <a:ext uri="{FF2B5EF4-FFF2-40B4-BE49-F238E27FC236}">
                <a16:creationId xmlns:a16="http://schemas.microsoft.com/office/drawing/2014/main" id="{CC112605-75B4-9348-BC5D-6664ABE2E8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899" y="951450"/>
            <a:ext cx="8787404" cy="4942915"/>
          </a:xfrm>
          <a:prstGeom prst="rect">
            <a:avLst/>
          </a:prstGeom>
        </p:spPr>
      </p:pic>
    </p:spTree>
    <p:extLst>
      <p:ext uri="{BB962C8B-B14F-4D97-AF65-F5344CB8AC3E}">
        <p14:creationId xmlns:p14="http://schemas.microsoft.com/office/powerpoint/2010/main" val="3673416688"/>
      </p:ext>
    </p:extLst>
  </p:cSld>
  <p:clrMapOvr>
    <a:masterClrMapping/>
  </p:clrMapOvr>
  <p:transition spd="slow">
    <p:cover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1">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INTERNET MARKETING</a:t>
            </a:r>
          </a:p>
        </p:txBody>
      </p:sp>
      <p:pic>
        <p:nvPicPr>
          <p:cNvPr id="9" name="Picture 8">
            <a:extLst>
              <a:ext uri="{FF2B5EF4-FFF2-40B4-BE49-F238E27FC236}">
                <a16:creationId xmlns:a16="http://schemas.microsoft.com/office/drawing/2014/main" id="{3F14534A-754A-D44E-9B40-37FD6A110AA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899" y="6332650"/>
            <a:ext cx="1136651" cy="423221"/>
          </a:xfrm>
          <a:prstGeom prst="rect">
            <a:avLst/>
          </a:prstGeom>
        </p:spPr>
      </p:pic>
      <p:sp>
        <p:nvSpPr>
          <p:cNvPr id="10" name="TextBox 9">
            <a:extLst>
              <a:ext uri="{FF2B5EF4-FFF2-40B4-BE49-F238E27FC236}">
                <a16:creationId xmlns:a16="http://schemas.microsoft.com/office/drawing/2014/main" id="{439E2A58-A770-C54C-B883-4BFBBC4CBD84}"/>
              </a:ext>
            </a:extLst>
          </p:cNvPr>
          <p:cNvSpPr txBox="1"/>
          <p:nvPr/>
        </p:nvSpPr>
        <p:spPr>
          <a:xfrm>
            <a:off x="1792560" y="6130326"/>
            <a:ext cx="6391385" cy="369332"/>
          </a:xfrm>
          <a:prstGeom prst="rect">
            <a:avLst/>
          </a:prstGeom>
          <a:noFill/>
        </p:spPr>
        <p:txBody>
          <a:bodyPr wrap="square" rtlCol="0">
            <a:spAutoFit/>
          </a:bodyPr>
          <a:lstStyle/>
          <a:p>
            <a:pPr algn="ctr"/>
            <a:r>
              <a:rPr lang="en-US" b="1" dirty="0"/>
              <a:t>UNEXPECTED ADVENTURES IN NORTH ALABAMA PODCAST</a:t>
            </a:r>
            <a:endParaRPr lang="en-US" dirty="0"/>
          </a:p>
        </p:txBody>
      </p:sp>
      <p:pic>
        <p:nvPicPr>
          <p:cNvPr id="3" name="Picture 2">
            <a:extLst>
              <a:ext uri="{FF2B5EF4-FFF2-40B4-BE49-F238E27FC236}">
                <a16:creationId xmlns:a16="http://schemas.microsoft.com/office/drawing/2014/main" id="{A96982F6-31F7-D54E-994D-AC579756BFC6}"/>
              </a:ext>
            </a:extLst>
          </p:cNvPr>
          <p:cNvPicPr>
            <a:picLocks noChangeAspect="1"/>
          </p:cNvPicPr>
          <p:nvPr/>
        </p:nvPicPr>
        <p:blipFill rotWithShape="1">
          <a:blip r:embed="rId3"/>
          <a:srcRect t="2298" b="2682"/>
          <a:stretch/>
        </p:blipFill>
        <p:spPr>
          <a:xfrm>
            <a:off x="1094488" y="676736"/>
            <a:ext cx="2869222" cy="5461305"/>
          </a:xfrm>
          <a:prstGeom prst="rect">
            <a:avLst/>
          </a:prstGeom>
        </p:spPr>
      </p:pic>
      <p:pic>
        <p:nvPicPr>
          <p:cNvPr id="12" name="Picture 11">
            <a:extLst>
              <a:ext uri="{FF2B5EF4-FFF2-40B4-BE49-F238E27FC236}">
                <a16:creationId xmlns:a16="http://schemas.microsoft.com/office/drawing/2014/main" id="{DD569B81-FAC6-764D-A909-C01DB0C1A472}"/>
              </a:ext>
            </a:extLst>
          </p:cNvPr>
          <p:cNvPicPr>
            <a:picLocks noChangeAspect="1"/>
          </p:cNvPicPr>
          <p:nvPr/>
        </p:nvPicPr>
        <p:blipFill>
          <a:blip r:embed="rId4"/>
          <a:stretch>
            <a:fillRect/>
          </a:stretch>
        </p:blipFill>
        <p:spPr>
          <a:xfrm>
            <a:off x="4121150" y="2188110"/>
            <a:ext cx="4572000" cy="2565400"/>
          </a:xfrm>
          <a:prstGeom prst="rect">
            <a:avLst/>
          </a:prstGeom>
        </p:spPr>
      </p:pic>
    </p:spTree>
    <p:extLst>
      <p:ext uri="{BB962C8B-B14F-4D97-AF65-F5344CB8AC3E}">
        <p14:creationId xmlns:p14="http://schemas.microsoft.com/office/powerpoint/2010/main" val="3650552575"/>
      </p:ext>
    </p:extLst>
  </p:cSld>
  <p:clrMapOvr>
    <a:masterClrMapping/>
  </p:clrMapOvr>
  <p:transition spd="slow">
    <p:cover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1">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INTERNET MARKETING</a:t>
            </a:r>
          </a:p>
        </p:txBody>
      </p:sp>
      <p:pic>
        <p:nvPicPr>
          <p:cNvPr id="9" name="Picture 8">
            <a:extLst>
              <a:ext uri="{FF2B5EF4-FFF2-40B4-BE49-F238E27FC236}">
                <a16:creationId xmlns:a16="http://schemas.microsoft.com/office/drawing/2014/main" id="{3F14534A-754A-D44E-9B40-37FD6A110AA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899" y="6332650"/>
            <a:ext cx="1136651" cy="423221"/>
          </a:xfrm>
          <a:prstGeom prst="rect">
            <a:avLst/>
          </a:prstGeom>
        </p:spPr>
      </p:pic>
      <p:sp>
        <p:nvSpPr>
          <p:cNvPr id="10" name="TextBox 9">
            <a:extLst>
              <a:ext uri="{FF2B5EF4-FFF2-40B4-BE49-F238E27FC236}">
                <a16:creationId xmlns:a16="http://schemas.microsoft.com/office/drawing/2014/main" id="{439E2A58-A770-C54C-B883-4BFBBC4CBD84}"/>
              </a:ext>
            </a:extLst>
          </p:cNvPr>
          <p:cNvSpPr txBox="1"/>
          <p:nvPr/>
        </p:nvSpPr>
        <p:spPr>
          <a:xfrm>
            <a:off x="1335244" y="5319733"/>
            <a:ext cx="6391385" cy="369332"/>
          </a:xfrm>
          <a:prstGeom prst="rect">
            <a:avLst/>
          </a:prstGeom>
          <a:noFill/>
        </p:spPr>
        <p:txBody>
          <a:bodyPr wrap="square" rtlCol="0">
            <a:spAutoFit/>
          </a:bodyPr>
          <a:lstStyle/>
          <a:p>
            <a:pPr algn="ctr"/>
            <a:r>
              <a:rPr lang="en-US" b="1" dirty="0"/>
              <a:t>UNEXPECTED ADVENTURES IN NORTH ALABAMA PODCAST</a:t>
            </a:r>
            <a:endParaRPr lang="en-US" dirty="0"/>
          </a:p>
        </p:txBody>
      </p:sp>
      <p:pic>
        <p:nvPicPr>
          <p:cNvPr id="16" name="Picture 15">
            <a:extLst>
              <a:ext uri="{FF2B5EF4-FFF2-40B4-BE49-F238E27FC236}">
                <a16:creationId xmlns:a16="http://schemas.microsoft.com/office/drawing/2014/main" id="{E22DCBDD-FA06-AE47-A05F-D60584C994FC}"/>
              </a:ext>
            </a:extLst>
          </p:cNvPr>
          <p:cNvPicPr>
            <a:picLocks noChangeAspect="1"/>
          </p:cNvPicPr>
          <p:nvPr/>
        </p:nvPicPr>
        <p:blipFill>
          <a:blip r:embed="rId3"/>
          <a:stretch>
            <a:fillRect/>
          </a:stretch>
        </p:blipFill>
        <p:spPr>
          <a:xfrm>
            <a:off x="463550" y="1340385"/>
            <a:ext cx="4067387" cy="3147532"/>
          </a:xfrm>
          <a:prstGeom prst="rect">
            <a:avLst/>
          </a:prstGeom>
        </p:spPr>
      </p:pic>
      <p:pic>
        <p:nvPicPr>
          <p:cNvPr id="7" name="Picture 6">
            <a:extLst>
              <a:ext uri="{FF2B5EF4-FFF2-40B4-BE49-F238E27FC236}">
                <a16:creationId xmlns:a16="http://schemas.microsoft.com/office/drawing/2014/main" id="{32C14374-529F-FD45-92D3-C40E2B73DF2F}"/>
              </a:ext>
            </a:extLst>
          </p:cNvPr>
          <p:cNvPicPr>
            <a:picLocks noChangeAspect="1"/>
          </p:cNvPicPr>
          <p:nvPr/>
        </p:nvPicPr>
        <p:blipFill>
          <a:blip r:embed="rId4"/>
          <a:stretch>
            <a:fillRect/>
          </a:stretch>
        </p:blipFill>
        <p:spPr>
          <a:xfrm>
            <a:off x="4530937" y="1340386"/>
            <a:ext cx="4233109" cy="3147532"/>
          </a:xfrm>
          <a:prstGeom prst="rect">
            <a:avLst/>
          </a:prstGeom>
        </p:spPr>
      </p:pic>
    </p:spTree>
    <p:extLst>
      <p:ext uri="{BB962C8B-B14F-4D97-AF65-F5344CB8AC3E}">
        <p14:creationId xmlns:p14="http://schemas.microsoft.com/office/powerpoint/2010/main" val="159519973"/>
      </p:ext>
    </p:extLst>
  </p:cSld>
  <p:clrMapOvr>
    <a:masterClrMapping/>
  </p:clrMapOvr>
  <p:transition spd="slow">
    <p:cover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1">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INTERNET MARKETING</a:t>
            </a:r>
          </a:p>
        </p:txBody>
      </p:sp>
      <p:pic>
        <p:nvPicPr>
          <p:cNvPr id="9" name="Picture 8">
            <a:extLst>
              <a:ext uri="{FF2B5EF4-FFF2-40B4-BE49-F238E27FC236}">
                <a16:creationId xmlns:a16="http://schemas.microsoft.com/office/drawing/2014/main" id="{3F14534A-754A-D44E-9B40-37FD6A110AA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899" y="6332650"/>
            <a:ext cx="1136651" cy="423221"/>
          </a:xfrm>
          <a:prstGeom prst="rect">
            <a:avLst/>
          </a:prstGeom>
        </p:spPr>
      </p:pic>
      <p:pic>
        <p:nvPicPr>
          <p:cNvPr id="3" name="Picture 2">
            <a:extLst>
              <a:ext uri="{FF2B5EF4-FFF2-40B4-BE49-F238E27FC236}">
                <a16:creationId xmlns:a16="http://schemas.microsoft.com/office/drawing/2014/main" id="{B0B6EAF5-48F4-D74F-AFF1-A1848C67F1A4}"/>
              </a:ext>
            </a:extLst>
          </p:cNvPr>
          <p:cNvPicPr>
            <a:picLocks noChangeAspect="1"/>
          </p:cNvPicPr>
          <p:nvPr/>
        </p:nvPicPr>
        <p:blipFill>
          <a:blip r:embed="rId3"/>
          <a:stretch>
            <a:fillRect/>
          </a:stretch>
        </p:blipFill>
        <p:spPr>
          <a:xfrm>
            <a:off x="2641944" y="697845"/>
            <a:ext cx="3872812" cy="5705851"/>
          </a:xfrm>
          <a:prstGeom prst="rect">
            <a:avLst/>
          </a:prstGeom>
        </p:spPr>
      </p:pic>
    </p:spTree>
    <p:extLst>
      <p:ext uri="{BB962C8B-B14F-4D97-AF65-F5344CB8AC3E}">
        <p14:creationId xmlns:p14="http://schemas.microsoft.com/office/powerpoint/2010/main" val="2477165246"/>
      </p:ext>
    </p:extLst>
  </p:cSld>
  <p:clrMapOvr>
    <a:masterClrMapping/>
  </p:clrMapOvr>
  <p:transition spd="slow">
    <p:cover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1">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PRINT MARKETING</a:t>
            </a:r>
          </a:p>
        </p:txBody>
      </p:sp>
      <p:sp>
        <p:nvSpPr>
          <p:cNvPr id="13" name="TextBox 12">
            <a:extLst>
              <a:ext uri="{FF2B5EF4-FFF2-40B4-BE49-F238E27FC236}">
                <a16:creationId xmlns:a16="http://schemas.microsoft.com/office/drawing/2014/main" id="{FB26FEA7-E41E-D240-9B96-2D9DC7DBE116}"/>
              </a:ext>
            </a:extLst>
          </p:cNvPr>
          <p:cNvSpPr txBox="1"/>
          <p:nvPr/>
        </p:nvSpPr>
        <p:spPr>
          <a:xfrm>
            <a:off x="980513" y="5718881"/>
            <a:ext cx="7712637" cy="400110"/>
          </a:xfrm>
          <a:prstGeom prst="rect">
            <a:avLst/>
          </a:prstGeom>
          <a:noFill/>
        </p:spPr>
        <p:txBody>
          <a:bodyPr wrap="square" rtlCol="0">
            <a:spAutoFit/>
          </a:bodyPr>
          <a:lstStyle/>
          <a:p>
            <a:pPr algn="ctr"/>
            <a:r>
              <a:rPr lang="en-US" sz="2000" b="1" dirty="0"/>
              <a:t>I-22 DESTINATIONS BROCHURE BEING DEVELOPED</a:t>
            </a:r>
            <a:endParaRPr lang="en-US" sz="2000" dirty="0"/>
          </a:p>
        </p:txBody>
      </p:sp>
      <p:pic>
        <p:nvPicPr>
          <p:cNvPr id="11" name="Picture 10">
            <a:extLst>
              <a:ext uri="{FF2B5EF4-FFF2-40B4-BE49-F238E27FC236}">
                <a16:creationId xmlns:a16="http://schemas.microsoft.com/office/drawing/2014/main" id="{2F6EF436-92B6-F94C-AD92-46AFC91462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899" y="6332650"/>
            <a:ext cx="1136651" cy="423221"/>
          </a:xfrm>
          <a:prstGeom prst="rect">
            <a:avLst/>
          </a:prstGeom>
        </p:spPr>
      </p:pic>
      <p:pic>
        <p:nvPicPr>
          <p:cNvPr id="9" name="Picture 8">
            <a:extLst>
              <a:ext uri="{FF2B5EF4-FFF2-40B4-BE49-F238E27FC236}">
                <a16:creationId xmlns:a16="http://schemas.microsoft.com/office/drawing/2014/main" id="{567461CC-0FDB-CD49-9615-EDBD236D44C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2287" y="728534"/>
            <a:ext cx="7993133" cy="4888785"/>
          </a:xfrm>
          <a:prstGeom prst="rect">
            <a:avLst/>
          </a:prstGeom>
        </p:spPr>
      </p:pic>
      <p:pic>
        <p:nvPicPr>
          <p:cNvPr id="10" name="Picture 9">
            <a:extLst>
              <a:ext uri="{FF2B5EF4-FFF2-40B4-BE49-F238E27FC236}">
                <a16:creationId xmlns:a16="http://schemas.microsoft.com/office/drawing/2014/main" id="{014B448D-CA3D-F246-8B21-E89E92DCEC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00000">
            <a:off x="1020973" y="849628"/>
            <a:ext cx="2144530" cy="4667507"/>
          </a:xfrm>
          <a:prstGeom prst="rect">
            <a:avLst/>
          </a:prstGeom>
          <a:effectLst>
            <a:outerShdw blurRad="50800" dist="101600" dir="2700000" algn="tl" rotWithShape="0">
              <a:prstClr val="black">
                <a:alpha val="40000"/>
              </a:prstClr>
            </a:outerShdw>
          </a:effectLst>
        </p:spPr>
      </p:pic>
    </p:spTree>
    <p:extLst>
      <p:ext uri="{BB962C8B-B14F-4D97-AF65-F5344CB8AC3E}">
        <p14:creationId xmlns:p14="http://schemas.microsoft.com/office/powerpoint/2010/main" val="3915799301"/>
      </p:ext>
    </p:extLst>
  </p:cSld>
  <p:clrMapOvr>
    <a:masterClrMapping/>
  </p:clrMapOvr>
  <p:transition spd="slow">
    <p:cover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1">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PRINT MARKETING</a:t>
            </a:r>
          </a:p>
        </p:txBody>
      </p:sp>
      <p:sp>
        <p:nvSpPr>
          <p:cNvPr id="13" name="TextBox 12">
            <a:extLst>
              <a:ext uri="{FF2B5EF4-FFF2-40B4-BE49-F238E27FC236}">
                <a16:creationId xmlns:a16="http://schemas.microsoft.com/office/drawing/2014/main" id="{FB26FEA7-E41E-D240-9B96-2D9DC7DBE116}"/>
              </a:ext>
            </a:extLst>
          </p:cNvPr>
          <p:cNvSpPr txBox="1"/>
          <p:nvPr/>
        </p:nvSpPr>
        <p:spPr>
          <a:xfrm>
            <a:off x="4705527" y="5015587"/>
            <a:ext cx="3908289" cy="1015663"/>
          </a:xfrm>
          <a:prstGeom prst="rect">
            <a:avLst/>
          </a:prstGeom>
          <a:noFill/>
        </p:spPr>
        <p:txBody>
          <a:bodyPr wrap="square" rtlCol="0">
            <a:spAutoFit/>
          </a:bodyPr>
          <a:lstStyle/>
          <a:p>
            <a:pPr algn="ctr"/>
            <a:r>
              <a:rPr lang="en-US" sz="2000" b="1" dirty="0"/>
              <a:t>Our Hallelujah Trail made a devotion book and we have had around 50 requests for this trail.</a:t>
            </a:r>
            <a:endParaRPr lang="en-US" sz="2000" dirty="0"/>
          </a:p>
        </p:txBody>
      </p:sp>
      <p:pic>
        <p:nvPicPr>
          <p:cNvPr id="11" name="Picture 10">
            <a:extLst>
              <a:ext uri="{FF2B5EF4-FFF2-40B4-BE49-F238E27FC236}">
                <a16:creationId xmlns:a16="http://schemas.microsoft.com/office/drawing/2014/main" id="{2F6EF436-92B6-F94C-AD92-46AFC91462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899" y="6332650"/>
            <a:ext cx="1136651" cy="423221"/>
          </a:xfrm>
          <a:prstGeom prst="rect">
            <a:avLst/>
          </a:prstGeom>
        </p:spPr>
      </p:pic>
      <p:pic>
        <p:nvPicPr>
          <p:cNvPr id="10" name="Picture 9">
            <a:extLst>
              <a:ext uri="{FF2B5EF4-FFF2-40B4-BE49-F238E27FC236}">
                <a16:creationId xmlns:a16="http://schemas.microsoft.com/office/drawing/2014/main" id="{99E3668B-653E-E446-BF0A-A4CEDF47DB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3550" y="879115"/>
            <a:ext cx="4044280" cy="5372252"/>
          </a:xfrm>
          <a:prstGeom prst="rect">
            <a:avLst/>
          </a:prstGeom>
        </p:spPr>
      </p:pic>
      <p:pic>
        <p:nvPicPr>
          <p:cNvPr id="3" name="Picture 2">
            <a:extLst>
              <a:ext uri="{FF2B5EF4-FFF2-40B4-BE49-F238E27FC236}">
                <a16:creationId xmlns:a16="http://schemas.microsoft.com/office/drawing/2014/main" id="{9077555A-AD4A-2046-9130-14CCC0E9CA98}"/>
              </a:ext>
            </a:extLst>
          </p:cNvPr>
          <p:cNvPicPr>
            <a:picLocks noChangeAspect="1"/>
          </p:cNvPicPr>
          <p:nvPr/>
        </p:nvPicPr>
        <p:blipFill>
          <a:blip r:embed="rId4"/>
          <a:stretch>
            <a:fillRect/>
          </a:stretch>
        </p:blipFill>
        <p:spPr>
          <a:xfrm>
            <a:off x="5044966" y="763354"/>
            <a:ext cx="3048000" cy="4064000"/>
          </a:xfrm>
          <a:prstGeom prst="rect">
            <a:avLst/>
          </a:prstGeom>
        </p:spPr>
      </p:pic>
    </p:spTree>
    <p:extLst>
      <p:ext uri="{BB962C8B-B14F-4D97-AF65-F5344CB8AC3E}">
        <p14:creationId xmlns:p14="http://schemas.microsoft.com/office/powerpoint/2010/main" val="1923007969"/>
      </p:ext>
    </p:extLst>
  </p:cSld>
  <p:clrMapOvr>
    <a:masterClrMapping/>
  </p:clrMapOvr>
  <p:transition spd="slow">
    <p:cover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1">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PRINT MARKETING</a:t>
            </a:r>
          </a:p>
        </p:txBody>
      </p:sp>
      <p:pic>
        <p:nvPicPr>
          <p:cNvPr id="11" name="Picture 10">
            <a:extLst>
              <a:ext uri="{FF2B5EF4-FFF2-40B4-BE49-F238E27FC236}">
                <a16:creationId xmlns:a16="http://schemas.microsoft.com/office/drawing/2014/main" id="{2F6EF436-92B6-F94C-AD92-46AFC91462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899" y="6332650"/>
            <a:ext cx="1136651" cy="423221"/>
          </a:xfrm>
          <a:prstGeom prst="rect">
            <a:avLst/>
          </a:prstGeom>
        </p:spPr>
      </p:pic>
      <p:pic>
        <p:nvPicPr>
          <p:cNvPr id="7" name="Picture 6">
            <a:extLst>
              <a:ext uri="{FF2B5EF4-FFF2-40B4-BE49-F238E27FC236}">
                <a16:creationId xmlns:a16="http://schemas.microsoft.com/office/drawing/2014/main" id="{EB292AA0-7D22-BB4A-B88E-D7CC168E6E0E}"/>
              </a:ext>
            </a:extLst>
          </p:cNvPr>
          <p:cNvPicPr>
            <a:picLocks noChangeAspect="1"/>
          </p:cNvPicPr>
          <p:nvPr/>
        </p:nvPicPr>
        <p:blipFill>
          <a:blip r:embed="rId3"/>
          <a:stretch>
            <a:fillRect/>
          </a:stretch>
        </p:blipFill>
        <p:spPr>
          <a:xfrm>
            <a:off x="3302991" y="676736"/>
            <a:ext cx="2929643" cy="5591866"/>
          </a:xfrm>
          <a:prstGeom prst="rect">
            <a:avLst/>
          </a:prstGeom>
        </p:spPr>
      </p:pic>
    </p:spTree>
    <p:extLst>
      <p:ext uri="{BB962C8B-B14F-4D97-AF65-F5344CB8AC3E}">
        <p14:creationId xmlns:p14="http://schemas.microsoft.com/office/powerpoint/2010/main" val="1107681196"/>
      </p:ext>
    </p:extLst>
  </p:cSld>
  <p:clrMapOvr>
    <a:masterClrMapping/>
  </p:clrMapOvr>
  <p:transition spd="slow">
    <p:cover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1">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EDUCATION/WORKFORCE</a:t>
            </a:r>
          </a:p>
        </p:txBody>
      </p:sp>
      <p:sp>
        <p:nvSpPr>
          <p:cNvPr id="13" name="TextBox 12">
            <a:extLst>
              <a:ext uri="{FF2B5EF4-FFF2-40B4-BE49-F238E27FC236}">
                <a16:creationId xmlns:a16="http://schemas.microsoft.com/office/drawing/2014/main" id="{FB26FEA7-E41E-D240-9B96-2D9DC7DBE116}"/>
              </a:ext>
            </a:extLst>
          </p:cNvPr>
          <p:cNvSpPr txBox="1"/>
          <p:nvPr/>
        </p:nvSpPr>
        <p:spPr>
          <a:xfrm>
            <a:off x="547630" y="5562508"/>
            <a:ext cx="7827553" cy="707886"/>
          </a:xfrm>
          <a:prstGeom prst="rect">
            <a:avLst/>
          </a:prstGeom>
          <a:noFill/>
        </p:spPr>
        <p:txBody>
          <a:bodyPr wrap="square" rtlCol="0">
            <a:spAutoFit/>
          </a:bodyPr>
          <a:lstStyle/>
          <a:p>
            <a:pPr algn="ctr"/>
            <a:r>
              <a:rPr lang="en-US" sz="2000" b="1" dirty="0"/>
              <a:t>FLAWLESS DELIVERY CUSTOMER SERVICE TRAINING PROGRAM CONTINUES</a:t>
            </a:r>
          </a:p>
        </p:txBody>
      </p:sp>
      <p:pic>
        <p:nvPicPr>
          <p:cNvPr id="11" name="Picture 10">
            <a:extLst>
              <a:ext uri="{FF2B5EF4-FFF2-40B4-BE49-F238E27FC236}">
                <a16:creationId xmlns:a16="http://schemas.microsoft.com/office/drawing/2014/main" id="{2F6EF436-92B6-F94C-AD92-46AFC91462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899" y="6332650"/>
            <a:ext cx="1136651" cy="423221"/>
          </a:xfrm>
          <a:prstGeom prst="rect">
            <a:avLst/>
          </a:prstGeom>
        </p:spPr>
      </p:pic>
      <p:pic>
        <p:nvPicPr>
          <p:cNvPr id="12" name="Picture 11">
            <a:extLst>
              <a:ext uri="{FF2B5EF4-FFF2-40B4-BE49-F238E27FC236}">
                <a16:creationId xmlns:a16="http://schemas.microsoft.com/office/drawing/2014/main" id="{2B4B0F0B-866D-9248-AACB-17544BDB93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899" y="845979"/>
            <a:ext cx="3430891" cy="4411946"/>
          </a:xfrm>
          <a:prstGeom prst="rect">
            <a:avLst/>
          </a:prstGeom>
        </p:spPr>
      </p:pic>
      <p:pic>
        <p:nvPicPr>
          <p:cNvPr id="14" name="Picture 13">
            <a:extLst>
              <a:ext uri="{FF2B5EF4-FFF2-40B4-BE49-F238E27FC236}">
                <a16:creationId xmlns:a16="http://schemas.microsoft.com/office/drawing/2014/main" id="{BF5D091F-27C9-9147-A762-959CD85594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41244" y="914183"/>
            <a:ext cx="5802000" cy="4351500"/>
          </a:xfrm>
          <a:prstGeom prst="rect">
            <a:avLst/>
          </a:prstGeom>
        </p:spPr>
      </p:pic>
    </p:spTree>
    <p:extLst>
      <p:ext uri="{BB962C8B-B14F-4D97-AF65-F5344CB8AC3E}">
        <p14:creationId xmlns:p14="http://schemas.microsoft.com/office/powerpoint/2010/main" val="569752472"/>
      </p:ext>
    </p:extLst>
  </p:cSld>
  <p:clrMapOvr>
    <a:masterClrMapping/>
  </p:clrMapOvr>
  <p:transition spd="slow">
    <p:cover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1">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EDUCATION/WORKFORCE</a:t>
            </a:r>
          </a:p>
        </p:txBody>
      </p:sp>
      <p:pic>
        <p:nvPicPr>
          <p:cNvPr id="11" name="Picture 10">
            <a:extLst>
              <a:ext uri="{FF2B5EF4-FFF2-40B4-BE49-F238E27FC236}">
                <a16:creationId xmlns:a16="http://schemas.microsoft.com/office/drawing/2014/main" id="{2F6EF436-92B6-F94C-AD92-46AFC91462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899" y="6332650"/>
            <a:ext cx="1136651" cy="423221"/>
          </a:xfrm>
          <a:prstGeom prst="rect">
            <a:avLst/>
          </a:prstGeom>
        </p:spPr>
      </p:pic>
      <p:sp>
        <p:nvSpPr>
          <p:cNvPr id="10" name="TextBox 9">
            <a:extLst>
              <a:ext uri="{FF2B5EF4-FFF2-40B4-BE49-F238E27FC236}">
                <a16:creationId xmlns:a16="http://schemas.microsoft.com/office/drawing/2014/main" id="{9AC147CC-462C-9D47-B6D8-4715C81CAD4A}"/>
              </a:ext>
            </a:extLst>
          </p:cNvPr>
          <p:cNvSpPr txBox="1"/>
          <p:nvPr/>
        </p:nvSpPr>
        <p:spPr>
          <a:xfrm>
            <a:off x="389666" y="819616"/>
            <a:ext cx="8363911" cy="5724644"/>
          </a:xfrm>
          <a:prstGeom prst="rect">
            <a:avLst/>
          </a:prstGeom>
          <a:noFill/>
        </p:spPr>
        <p:txBody>
          <a:bodyPr wrap="square" rtlCol="0">
            <a:spAutoFit/>
          </a:bodyPr>
          <a:lstStyle/>
          <a:p>
            <a:r>
              <a:rPr lang="en-US" sz="1600" b="1" dirty="0"/>
              <a:t>Basic Details on First Five Flawless Classes:</a:t>
            </a:r>
          </a:p>
          <a:p>
            <a:r>
              <a:rPr lang="en-US" sz="1600" dirty="0"/>
              <a:t>*We have trained 5 classes to date, with 1 scheduled the week of the meeting on Wed/Thu. (20 more participants are scheduled for this class) </a:t>
            </a:r>
          </a:p>
          <a:p>
            <a:endParaRPr lang="en-US" sz="1600" dirty="0"/>
          </a:p>
          <a:p>
            <a:r>
              <a:rPr lang="en-US" sz="1600" dirty="0"/>
              <a:t>*We’ve trained a total of 76 hospitality and tourism professionals/front line workers to date.</a:t>
            </a:r>
          </a:p>
          <a:p>
            <a:endParaRPr lang="en-US" sz="1600" dirty="0"/>
          </a:p>
          <a:p>
            <a:r>
              <a:rPr lang="en-US" sz="1600" dirty="0"/>
              <a:t>*We have trained Front Desk, Housekeeping Managers, Housekeepers, Maintenance Supervisors, Maintenance, GMs, AGMs, Supervisors, Sales Directors, Hosts/Hostesses, Sales Administrators, Banquet Managers, Inspectors, Welcome Center Staff, and varied Tourism Professionals throughout the region so far.  </a:t>
            </a:r>
          </a:p>
          <a:p>
            <a:endParaRPr lang="en-US" sz="1600" dirty="0"/>
          </a:p>
          <a:p>
            <a:r>
              <a:rPr lang="en-US" sz="1600" dirty="0"/>
              <a:t>*We are partnering with hotels and hospitality professionals throughout the region, including the Hospitality and Culinary Arts team from UNA, to deliver this training throughout the North Alabama region to AMLA members and non-members alike to ensure the most memorable experience for our visitors throughout the region.  </a:t>
            </a:r>
          </a:p>
          <a:p>
            <a:endParaRPr lang="en-US" sz="1600" dirty="0"/>
          </a:p>
          <a:p>
            <a:r>
              <a:rPr lang="en-US" sz="1600" dirty="0"/>
              <a:t>*We have received top ratings on all our evaluations with most participants thanking us for the training and letting us know that this has inspired them, re-energized them and their team, and they are excited to get back to work and implement these new techniques, skills, and ideas.  Most have never been able to attend any professional development training ever in their past.  This has been a tremendous difference in their overall moral, commitment and determination to grow their career in tourism! </a:t>
            </a:r>
          </a:p>
        </p:txBody>
      </p:sp>
    </p:spTree>
    <p:extLst>
      <p:ext uri="{BB962C8B-B14F-4D97-AF65-F5344CB8AC3E}">
        <p14:creationId xmlns:p14="http://schemas.microsoft.com/office/powerpoint/2010/main" val="3347749433"/>
      </p:ext>
    </p:extLst>
  </p:cSld>
  <p:clrMapOvr>
    <a:masterClrMapping/>
  </p:clrMapOvr>
  <p:transition spd="slow">
    <p:cover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1">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EDUCATION/WORKFORCE</a:t>
            </a:r>
          </a:p>
        </p:txBody>
      </p:sp>
      <p:pic>
        <p:nvPicPr>
          <p:cNvPr id="11" name="Picture 10">
            <a:extLst>
              <a:ext uri="{FF2B5EF4-FFF2-40B4-BE49-F238E27FC236}">
                <a16:creationId xmlns:a16="http://schemas.microsoft.com/office/drawing/2014/main" id="{2F6EF436-92B6-F94C-AD92-46AFC91462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899" y="6332650"/>
            <a:ext cx="1136651" cy="423221"/>
          </a:xfrm>
          <a:prstGeom prst="rect">
            <a:avLst/>
          </a:prstGeom>
        </p:spPr>
      </p:pic>
      <p:sp>
        <p:nvSpPr>
          <p:cNvPr id="10" name="TextBox 9">
            <a:extLst>
              <a:ext uri="{FF2B5EF4-FFF2-40B4-BE49-F238E27FC236}">
                <a16:creationId xmlns:a16="http://schemas.microsoft.com/office/drawing/2014/main" id="{9AC147CC-462C-9D47-B6D8-4715C81CAD4A}"/>
              </a:ext>
            </a:extLst>
          </p:cNvPr>
          <p:cNvSpPr txBox="1"/>
          <p:nvPr/>
        </p:nvSpPr>
        <p:spPr>
          <a:xfrm>
            <a:off x="389666" y="819616"/>
            <a:ext cx="8363911" cy="5016758"/>
          </a:xfrm>
          <a:prstGeom prst="rect">
            <a:avLst/>
          </a:prstGeom>
          <a:noFill/>
        </p:spPr>
        <p:txBody>
          <a:bodyPr wrap="square" rtlCol="0">
            <a:spAutoFit/>
          </a:bodyPr>
          <a:lstStyle/>
          <a:p>
            <a:r>
              <a:rPr lang="en-US" sz="1600" dirty="0"/>
              <a:t>• </a:t>
            </a:r>
            <a:r>
              <a:rPr lang="en-US" sz="1600" b="1" dirty="0"/>
              <a:t>What are the program goals?</a:t>
            </a:r>
          </a:p>
          <a:p>
            <a:r>
              <a:rPr lang="en-US" sz="1600" dirty="0"/>
              <a:t>Flawless Delivery is a customer service training program designed for frontline housekeeping, front desk personnel and sales coordinators that incorporates a strong foundation of empathy, communication and engagement in order to demonstrate the quality of service necessary to retain guests in today’s competitive environment. The training consists of 20 hours over the course of two days and one evening and uses gamification, small group projects, role play, team building exercises and lecture to engage participants. </a:t>
            </a:r>
          </a:p>
          <a:p>
            <a:endParaRPr lang="en-US" sz="1600" dirty="0"/>
          </a:p>
          <a:p>
            <a:r>
              <a:rPr lang="en-US" sz="1600" dirty="0"/>
              <a:t>The main goal of the program is to equip frontline workers with the skills needed so they can communicate and engage with guests as well as with coworkers in order to deliver the quality of service the traveling public has come to expect. </a:t>
            </a:r>
          </a:p>
          <a:p>
            <a:endParaRPr lang="en-US" sz="1600" dirty="0"/>
          </a:p>
          <a:p>
            <a:r>
              <a:rPr lang="en-US" sz="1600" dirty="0"/>
              <a:t>Goals of Flawless Delivery Customer Service Training:</a:t>
            </a:r>
          </a:p>
          <a:p>
            <a:r>
              <a:rPr lang="en-US" sz="1400" dirty="0"/>
              <a:t>-	To equip frontline workers with the basics of customer service</a:t>
            </a:r>
          </a:p>
          <a:p>
            <a:r>
              <a:rPr lang="en-US" sz="1400" dirty="0"/>
              <a:t>-	To improve customer service skills to reflect authenticity and engagement</a:t>
            </a:r>
          </a:p>
          <a:p>
            <a:r>
              <a:rPr lang="en-US" sz="1400" dirty="0"/>
              <a:t>-	To improve verbal and nonverbal communication skills and how to become an active listener</a:t>
            </a:r>
          </a:p>
          <a:p>
            <a:r>
              <a:rPr lang="en-US" sz="1400" dirty="0"/>
              <a:t>-	To increase employee motivation</a:t>
            </a:r>
          </a:p>
          <a:p>
            <a:r>
              <a:rPr lang="en-US" sz="1400" dirty="0"/>
              <a:t>-	To increase employee emotional intelligence and how to manage emotions in the workplace</a:t>
            </a:r>
          </a:p>
          <a:p>
            <a:r>
              <a:rPr lang="en-US" sz="1400" dirty="0"/>
              <a:t>-	To demonstrate effective stress management techniques and how to manage work-related stress and build resilience</a:t>
            </a:r>
          </a:p>
          <a:p>
            <a:r>
              <a:rPr lang="en-US" sz="1400" dirty="0"/>
              <a:t>-	To improve conflict management and resolution skills and how to negotiate positive outcomes</a:t>
            </a:r>
          </a:p>
        </p:txBody>
      </p:sp>
    </p:spTree>
    <p:extLst>
      <p:ext uri="{BB962C8B-B14F-4D97-AF65-F5344CB8AC3E}">
        <p14:creationId xmlns:p14="http://schemas.microsoft.com/office/powerpoint/2010/main" val="696767181"/>
      </p:ext>
    </p:extLst>
  </p:cSld>
  <p:clrMapOvr>
    <a:masterClrMapping/>
  </p:clrMapOvr>
  <p:transition spd="slow">
    <p:cover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219200" y="6498292"/>
            <a:ext cx="66992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7" name="TextBox 6">
            <a:extLst>
              <a:ext uri="{FF2B5EF4-FFF2-40B4-BE49-F238E27FC236}">
                <a16:creationId xmlns:a16="http://schemas.microsoft.com/office/drawing/2014/main" id="{392CEF3D-767C-DB41-9F06-7769FFE5D98B}"/>
              </a:ext>
            </a:extLst>
          </p:cNvPr>
          <p:cNvSpPr txBox="1"/>
          <p:nvPr/>
        </p:nvSpPr>
        <p:spPr>
          <a:xfrm>
            <a:off x="1475608" y="5433862"/>
            <a:ext cx="6442842" cy="923330"/>
          </a:xfrm>
          <a:prstGeom prst="rect">
            <a:avLst/>
          </a:prstGeom>
          <a:noFill/>
        </p:spPr>
        <p:txBody>
          <a:bodyPr wrap="square" rtlCol="0">
            <a:spAutoFit/>
          </a:bodyPr>
          <a:lstStyle/>
          <a:p>
            <a:pPr algn="ctr"/>
            <a:r>
              <a:rPr lang="en-US" b="1" dirty="0"/>
              <a:t>GUEST SPEAKER</a:t>
            </a:r>
          </a:p>
          <a:p>
            <a:pPr algn="ctr"/>
            <a:r>
              <a:rPr lang="en-US" b="1" dirty="0"/>
              <a:t>RUTH SYKES</a:t>
            </a:r>
          </a:p>
          <a:p>
            <a:pPr algn="ctr"/>
            <a:r>
              <a:rPr lang="en-US" b="1" dirty="0"/>
              <a:t>Director of Media Relations, Laurie Rowe &amp; Company</a:t>
            </a:r>
          </a:p>
        </p:txBody>
      </p:sp>
      <p:pic>
        <p:nvPicPr>
          <p:cNvPr id="8" name="Picture 7">
            <a:extLst>
              <a:ext uri="{FF2B5EF4-FFF2-40B4-BE49-F238E27FC236}">
                <a16:creationId xmlns:a16="http://schemas.microsoft.com/office/drawing/2014/main" id="{3F3489D2-9A54-8945-9CE2-21AA3278B0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74950" y="76351"/>
            <a:ext cx="3426153" cy="1275695"/>
          </a:xfrm>
          <a:prstGeom prst="rect">
            <a:avLst/>
          </a:prstGeom>
        </p:spPr>
      </p:pic>
      <p:pic>
        <p:nvPicPr>
          <p:cNvPr id="6" name="Picture 5">
            <a:extLst>
              <a:ext uri="{FF2B5EF4-FFF2-40B4-BE49-F238E27FC236}">
                <a16:creationId xmlns:a16="http://schemas.microsoft.com/office/drawing/2014/main" id="{2AA10FD5-570F-A545-BCEF-1CB22FDF9E25}"/>
              </a:ext>
            </a:extLst>
          </p:cNvPr>
          <p:cNvPicPr>
            <a:picLocks noChangeAspect="1"/>
          </p:cNvPicPr>
          <p:nvPr/>
        </p:nvPicPr>
        <p:blipFill rotWithShape="1">
          <a:blip r:embed="rId3"/>
          <a:srcRect r="14966"/>
          <a:stretch/>
        </p:blipFill>
        <p:spPr>
          <a:xfrm rot="5400000">
            <a:off x="2693846" y="1764047"/>
            <a:ext cx="3749957" cy="3307474"/>
          </a:xfrm>
          <a:prstGeom prst="rect">
            <a:avLst/>
          </a:prstGeom>
        </p:spPr>
      </p:pic>
    </p:spTree>
    <p:extLst>
      <p:ext uri="{BB962C8B-B14F-4D97-AF65-F5344CB8AC3E}">
        <p14:creationId xmlns:p14="http://schemas.microsoft.com/office/powerpoint/2010/main" val="2928152061"/>
      </p:ext>
    </p:extLst>
  </p:cSld>
  <p:clrMapOvr>
    <a:masterClrMapping/>
  </p:clrMapOvr>
  <p:transition spd="slow">
    <p:cover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1">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EDUCATION/WORKFORCE</a:t>
            </a:r>
          </a:p>
        </p:txBody>
      </p:sp>
      <p:sp>
        <p:nvSpPr>
          <p:cNvPr id="13" name="TextBox 12">
            <a:extLst>
              <a:ext uri="{FF2B5EF4-FFF2-40B4-BE49-F238E27FC236}">
                <a16:creationId xmlns:a16="http://schemas.microsoft.com/office/drawing/2014/main" id="{FB26FEA7-E41E-D240-9B96-2D9DC7DBE116}"/>
              </a:ext>
            </a:extLst>
          </p:cNvPr>
          <p:cNvSpPr txBox="1"/>
          <p:nvPr/>
        </p:nvSpPr>
        <p:spPr>
          <a:xfrm>
            <a:off x="547630" y="5824159"/>
            <a:ext cx="7827553" cy="400110"/>
          </a:xfrm>
          <a:prstGeom prst="rect">
            <a:avLst/>
          </a:prstGeom>
          <a:noFill/>
        </p:spPr>
        <p:txBody>
          <a:bodyPr wrap="square" rtlCol="0">
            <a:spAutoFit/>
          </a:bodyPr>
          <a:lstStyle/>
          <a:p>
            <a:pPr algn="ctr"/>
            <a:r>
              <a:rPr lang="en-US" sz="2000" b="1" dirty="0"/>
              <a:t>NORTH ALABAMA TOURISM CURRICULUM DEVELOPED</a:t>
            </a:r>
          </a:p>
        </p:txBody>
      </p:sp>
      <p:pic>
        <p:nvPicPr>
          <p:cNvPr id="11" name="Picture 10">
            <a:extLst>
              <a:ext uri="{FF2B5EF4-FFF2-40B4-BE49-F238E27FC236}">
                <a16:creationId xmlns:a16="http://schemas.microsoft.com/office/drawing/2014/main" id="{2F6EF436-92B6-F94C-AD92-46AFC91462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899" y="6332650"/>
            <a:ext cx="1136651" cy="423221"/>
          </a:xfrm>
          <a:prstGeom prst="rect">
            <a:avLst/>
          </a:prstGeom>
        </p:spPr>
      </p:pic>
      <p:pic>
        <p:nvPicPr>
          <p:cNvPr id="9" name="Picture 8">
            <a:extLst>
              <a:ext uri="{FF2B5EF4-FFF2-40B4-BE49-F238E27FC236}">
                <a16:creationId xmlns:a16="http://schemas.microsoft.com/office/drawing/2014/main" id="{5FA685BC-35A1-7D49-B81A-D214B57132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858" y="802598"/>
            <a:ext cx="3796549" cy="4913181"/>
          </a:xfrm>
          <a:prstGeom prst="rect">
            <a:avLst/>
          </a:prstGeom>
          <a:ln>
            <a:solidFill>
              <a:schemeClr val="tx1"/>
            </a:solidFill>
          </a:ln>
        </p:spPr>
      </p:pic>
      <p:pic>
        <p:nvPicPr>
          <p:cNvPr id="10" name="Picture 9">
            <a:extLst>
              <a:ext uri="{FF2B5EF4-FFF2-40B4-BE49-F238E27FC236}">
                <a16:creationId xmlns:a16="http://schemas.microsoft.com/office/drawing/2014/main" id="{52268DA3-3060-094A-86A9-C5D1325122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4788" y="807920"/>
            <a:ext cx="3788323" cy="4902536"/>
          </a:xfrm>
          <a:prstGeom prst="rect">
            <a:avLst/>
          </a:prstGeom>
        </p:spPr>
      </p:pic>
    </p:spTree>
    <p:extLst>
      <p:ext uri="{BB962C8B-B14F-4D97-AF65-F5344CB8AC3E}">
        <p14:creationId xmlns:p14="http://schemas.microsoft.com/office/powerpoint/2010/main" val="3814307877"/>
      </p:ext>
    </p:extLst>
  </p:cSld>
  <p:clrMapOvr>
    <a:masterClrMapping/>
  </p:clrMapOvr>
  <p:transition spd="slow">
    <p:cover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1">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EDUCATION/WORKFORCE</a:t>
            </a:r>
          </a:p>
        </p:txBody>
      </p:sp>
      <p:sp>
        <p:nvSpPr>
          <p:cNvPr id="13" name="TextBox 12">
            <a:extLst>
              <a:ext uri="{FF2B5EF4-FFF2-40B4-BE49-F238E27FC236}">
                <a16:creationId xmlns:a16="http://schemas.microsoft.com/office/drawing/2014/main" id="{FB26FEA7-E41E-D240-9B96-2D9DC7DBE116}"/>
              </a:ext>
            </a:extLst>
          </p:cNvPr>
          <p:cNvSpPr txBox="1"/>
          <p:nvPr/>
        </p:nvSpPr>
        <p:spPr>
          <a:xfrm>
            <a:off x="547630" y="5824159"/>
            <a:ext cx="7827553" cy="400110"/>
          </a:xfrm>
          <a:prstGeom prst="rect">
            <a:avLst/>
          </a:prstGeom>
          <a:noFill/>
        </p:spPr>
        <p:txBody>
          <a:bodyPr wrap="square" rtlCol="0">
            <a:spAutoFit/>
          </a:bodyPr>
          <a:lstStyle/>
          <a:p>
            <a:pPr algn="ctr"/>
            <a:r>
              <a:rPr lang="en-US" sz="2000" b="1" dirty="0"/>
              <a:t>TRACKING TOURISM DOLLARS EXERCISE</a:t>
            </a:r>
          </a:p>
        </p:txBody>
      </p:sp>
      <p:pic>
        <p:nvPicPr>
          <p:cNvPr id="11" name="Picture 10">
            <a:extLst>
              <a:ext uri="{FF2B5EF4-FFF2-40B4-BE49-F238E27FC236}">
                <a16:creationId xmlns:a16="http://schemas.microsoft.com/office/drawing/2014/main" id="{2F6EF436-92B6-F94C-AD92-46AFC91462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899" y="6332650"/>
            <a:ext cx="1136651" cy="423221"/>
          </a:xfrm>
          <a:prstGeom prst="rect">
            <a:avLst/>
          </a:prstGeom>
        </p:spPr>
      </p:pic>
      <p:pic>
        <p:nvPicPr>
          <p:cNvPr id="12" name="Picture 11">
            <a:extLst>
              <a:ext uri="{FF2B5EF4-FFF2-40B4-BE49-F238E27FC236}">
                <a16:creationId xmlns:a16="http://schemas.microsoft.com/office/drawing/2014/main" id="{5E15FF0E-FA13-FF43-96DD-C0F2FC7D70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900" y="921265"/>
            <a:ext cx="4514632" cy="2052105"/>
          </a:xfrm>
          <a:prstGeom prst="rect">
            <a:avLst/>
          </a:prstGeom>
        </p:spPr>
      </p:pic>
      <p:pic>
        <p:nvPicPr>
          <p:cNvPr id="14" name="Picture 13">
            <a:extLst>
              <a:ext uri="{FF2B5EF4-FFF2-40B4-BE49-F238E27FC236}">
                <a16:creationId xmlns:a16="http://schemas.microsoft.com/office/drawing/2014/main" id="{0830EFA4-54C6-0746-9D70-03E09F2D1F7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718" y="3124710"/>
            <a:ext cx="4514632" cy="2052105"/>
          </a:xfrm>
          <a:prstGeom prst="rect">
            <a:avLst/>
          </a:prstGeom>
        </p:spPr>
      </p:pic>
      <p:sp>
        <p:nvSpPr>
          <p:cNvPr id="15" name="TextBox 14">
            <a:extLst>
              <a:ext uri="{FF2B5EF4-FFF2-40B4-BE49-F238E27FC236}">
                <a16:creationId xmlns:a16="http://schemas.microsoft.com/office/drawing/2014/main" id="{5E1B64CA-6D44-FF4D-AA80-72C93EDE3DF1}"/>
              </a:ext>
            </a:extLst>
          </p:cNvPr>
          <p:cNvSpPr txBox="1"/>
          <p:nvPr/>
        </p:nvSpPr>
        <p:spPr>
          <a:xfrm>
            <a:off x="4603532" y="1122048"/>
            <a:ext cx="4330261" cy="4524315"/>
          </a:xfrm>
          <a:prstGeom prst="rect">
            <a:avLst/>
          </a:prstGeom>
          <a:noFill/>
        </p:spPr>
        <p:txBody>
          <a:bodyPr wrap="square" rtlCol="0">
            <a:spAutoFit/>
          </a:bodyPr>
          <a:lstStyle/>
          <a:p>
            <a:r>
              <a:rPr lang="en-US" dirty="0"/>
              <a:t>Green Hanger		$1018.35	6</a:t>
            </a:r>
          </a:p>
          <a:p>
            <a:r>
              <a:rPr lang="en-US" dirty="0"/>
              <a:t>Superior Pecans	$431.11	7</a:t>
            </a:r>
          </a:p>
          <a:p>
            <a:r>
              <a:rPr lang="en-US" dirty="0"/>
              <a:t>Cajun Corner		$577.97	9</a:t>
            </a:r>
          </a:p>
          <a:p>
            <a:r>
              <a:rPr lang="en-US" dirty="0"/>
              <a:t>Just Another Shop	$338.85	10</a:t>
            </a:r>
          </a:p>
          <a:p>
            <a:r>
              <a:rPr lang="en-US" dirty="0"/>
              <a:t>Red's Boutique	$869.67	8</a:t>
            </a:r>
          </a:p>
          <a:p>
            <a:r>
              <a:rPr lang="en-US" dirty="0"/>
              <a:t>Magnolia &amp; Lace	$267.69	2</a:t>
            </a:r>
          </a:p>
          <a:p>
            <a:r>
              <a:rPr lang="en-US" dirty="0"/>
              <a:t>Johnston Jewelry	$138.5	2</a:t>
            </a:r>
          </a:p>
          <a:p>
            <a:r>
              <a:rPr lang="en-US" dirty="0"/>
              <a:t>Buy Rite Drug Store	$237.74	3</a:t>
            </a:r>
          </a:p>
          <a:p>
            <a:r>
              <a:rPr lang="en-US" dirty="0"/>
              <a:t>Southern Charm	$1111.11	17</a:t>
            </a:r>
          </a:p>
          <a:p>
            <a:r>
              <a:rPr lang="en-US" dirty="0"/>
              <a:t>Pampered Belle	$443.64	6</a:t>
            </a:r>
          </a:p>
          <a:p>
            <a:r>
              <a:rPr lang="en-US" dirty="0"/>
              <a:t>Cookie Cottage	$95.30	4</a:t>
            </a:r>
          </a:p>
          <a:p>
            <a:r>
              <a:rPr lang="en-US" dirty="0"/>
              <a:t>El Jalisco			$154.98	5</a:t>
            </a:r>
          </a:p>
          <a:p>
            <a:endParaRPr lang="en-US" dirty="0"/>
          </a:p>
          <a:p>
            <a:r>
              <a:rPr lang="en-US" dirty="0"/>
              <a:t>		GRAND TOTAL	$5,684.91	</a:t>
            </a:r>
          </a:p>
          <a:p>
            <a:r>
              <a:rPr lang="en-US" dirty="0"/>
              <a:t>79 Vouchers redeemed x $5 = $395 cost of program</a:t>
            </a:r>
          </a:p>
        </p:txBody>
      </p:sp>
    </p:spTree>
    <p:extLst>
      <p:ext uri="{BB962C8B-B14F-4D97-AF65-F5344CB8AC3E}">
        <p14:creationId xmlns:p14="http://schemas.microsoft.com/office/powerpoint/2010/main" val="2488754180"/>
      </p:ext>
    </p:extLst>
  </p:cSld>
  <p:clrMapOvr>
    <a:masterClrMapping/>
  </p:clrMapOvr>
  <p:transition spd="slow">
    <p:cover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1">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EDUCATION/WORKFORCE</a:t>
            </a:r>
          </a:p>
        </p:txBody>
      </p:sp>
      <p:sp>
        <p:nvSpPr>
          <p:cNvPr id="13" name="TextBox 12">
            <a:extLst>
              <a:ext uri="{FF2B5EF4-FFF2-40B4-BE49-F238E27FC236}">
                <a16:creationId xmlns:a16="http://schemas.microsoft.com/office/drawing/2014/main" id="{FB26FEA7-E41E-D240-9B96-2D9DC7DBE116}"/>
              </a:ext>
            </a:extLst>
          </p:cNvPr>
          <p:cNvSpPr txBox="1"/>
          <p:nvPr/>
        </p:nvSpPr>
        <p:spPr>
          <a:xfrm>
            <a:off x="547630" y="5824159"/>
            <a:ext cx="7827553" cy="400110"/>
          </a:xfrm>
          <a:prstGeom prst="rect">
            <a:avLst/>
          </a:prstGeom>
          <a:noFill/>
        </p:spPr>
        <p:txBody>
          <a:bodyPr wrap="square" rtlCol="0">
            <a:spAutoFit/>
          </a:bodyPr>
          <a:lstStyle/>
          <a:p>
            <a:pPr algn="ctr"/>
            <a:r>
              <a:rPr lang="en-US" sz="2000" b="1" dirty="0"/>
              <a:t>TRACKING TOURISM DOLLARS EXERCISE</a:t>
            </a:r>
          </a:p>
        </p:txBody>
      </p:sp>
      <p:pic>
        <p:nvPicPr>
          <p:cNvPr id="11" name="Picture 10">
            <a:extLst>
              <a:ext uri="{FF2B5EF4-FFF2-40B4-BE49-F238E27FC236}">
                <a16:creationId xmlns:a16="http://schemas.microsoft.com/office/drawing/2014/main" id="{2F6EF436-92B6-F94C-AD92-46AFC91462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899" y="6332650"/>
            <a:ext cx="1136651" cy="423221"/>
          </a:xfrm>
          <a:prstGeom prst="rect">
            <a:avLst/>
          </a:prstGeom>
        </p:spPr>
      </p:pic>
      <p:pic>
        <p:nvPicPr>
          <p:cNvPr id="16" name="Picture 15">
            <a:extLst>
              <a:ext uri="{FF2B5EF4-FFF2-40B4-BE49-F238E27FC236}">
                <a16:creationId xmlns:a16="http://schemas.microsoft.com/office/drawing/2014/main" id="{450AB128-98FB-D040-A062-2DBDBDDE5A1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64961"/>
            <a:ext cx="8975834" cy="1161080"/>
          </a:xfrm>
          <a:prstGeom prst="rect">
            <a:avLst/>
          </a:prstGeom>
        </p:spPr>
      </p:pic>
      <p:pic>
        <p:nvPicPr>
          <p:cNvPr id="17" name="Picture 16">
            <a:extLst>
              <a:ext uri="{FF2B5EF4-FFF2-40B4-BE49-F238E27FC236}">
                <a16:creationId xmlns:a16="http://schemas.microsoft.com/office/drawing/2014/main" id="{045F6813-A6C9-DF47-AE5A-43E4D88D93A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53137"/>
          <a:stretch/>
        </p:blipFill>
        <p:spPr>
          <a:xfrm>
            <a:off x="2051049" y="2034422"/>
            <a:ext cx="5139559" cy="2391252"/>
          </a:xfrm>
          <a:prstGeom prst="rect">
            <a:avLst/>
          </a:prstGeom>
        </p:spPr>
      </p:pic>
      <p:pic>
        <p:nvPicPr>
          <p:cNvPr id="18" name="Picture 17">
            <a:extLst>
              <a:ext uri="{FF2B5EF4-FFF2-40B4-BE49-F238E27FC236}">
                <a16:creationId xmlns:a16="http://schemas.microsoft.com/office/drawing/2014/main" id="{686C642C-C611-B943-BEE3-32CD3B944B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6768" t="25291"/>
          <a:stretch/>
        </p:blipFill>
        <p:spPr>
          <a:xfrm>
            <a:off x="1568888" y="4495432"/>
            <a:ext cx="5838058" cy="1786488"/>
          </a:xfrm>
          <a:prstGeom prst="rect">
            <a:avLst/>
          </a:prstGeom>
        </p:spPr>
      </p:pic>
    </p:spTree>
    <p:extLst>
      <p:ext uri="{BB962C8B-B14F-4D97-AF65-F5344CB8AC3E}">
        <p14:creationId xmlns:p14="http://schemas.microsoft.com/office/powerpoint/2010/main" val="2447288363"/>
      </p:ext>
    </p:extLst>
  </p:cSld>
  <p:clrMapOvr>
    <a:masterClrMapping/>
  </p:clrMapOvr>
  <p:transition spd="slow">
    <p:cover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1">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LOCATION MARKETING</a:t>
            </a:r>
          </a:p>
        </p:txBody>
      </p:sp>
      <p:sp>
        <p:nvSpPr>
          <p:cNvPr id="13" name="TextBox 12">
            <a:extLst>
              <a:ext uri="{FF2B5EF4-FFF2-40B4-BE49-F238E27FC236}">
                <a16:creationId xmlns:a16="http://schemas.microsoft.com/office/drawing/2014/main" id="{FB26FEA7-E41E-D240-9B96-2D9DC7DBE116}"/>
              </a:ext>
            </a:extLst>
          </p:cNvPr>
          <p:cNvSpPr txBox="1"/>
          <p:nvPr/>
        </p:nvSpPr>
        <p:spPr>
          <a:xfrm>
            <a:off x="285969" y="5874552"/>
            <a:ext cx="8407181" cy="646331"/>
          </a:xfrm>
          <a:prstGeom prst="rect">
            <a:avLst/>
          </a:prstGeom>
          <a:noFill/>
        </p:spPr>
        <p:txBody>
          <a:bodyPr wrap="square" rtlCol="0">
            <a:spAutoFit/>
          </a:bodyPr>
          <a:lstStyle/>
          <a:p>
            <a:pPr algn="ctr"/>
            <a:r>
              <a:rPr lang="en-US" b="1" dirty="0"/>
              <a:t>ALABAMA WINE TRAIL PROMOTION NOVEMBER-DECEMBER</a:t>
            </a:r>
          </a:p>
          <a:p>
            <a:pPr algn="ctr"/>
            <a:r>
              <a:rPr lang="en-US" b="1" dirty="0"/>
              <a:t>MARSHALL COUNTY</a:t>
            </a:r>
            <a:endParaRPr lang="en-US" dirty="0"/>
          </a:p>
        </p:txBody>
      </p:sp>
      <p:pic>
        <p:nvPicPr>
          <p:cNvPr id="11" name="Picture 10">
            <a:extLst>
              <a:ext uri="{FF2B5EF4-FFF2-40B4-BE49-F238E27FC236}">
                <a16:creationId xmlns:a16="http://schemas.microsoft.com/office/drawing/2014/main" id="{2F6EF436-92B6-F94C-AD92-46AFC91462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899" y="6332650"/>
            <a:ext cx="1136651" cy="423221"/>
          </a:xfrm>
          <a:prstGeom prst="rect">
            <a:avLst/>
          </a:prstGeom>
        </p:spPr>
      </p:pic>
      <p:pic>
        <p:nvPicPr>
          <p:cNvPr id="3" name="Picture 2">
            <a:extLst>
              <a:ext uri="{FF2B5EF4-FFF2-40B4-BE49-F238E27FC236}">
                <a16:creationId xmlns:a16="http://schemas.microsoft.com/office/drawing/2014/main" id="{41FFE9B3-C44A-BE4F-82E8-D92EB0F661DC}"/>
              </a:ext>
            </a:extLst>
          </p:cNvPr>
          <p:cNvPicPr>
            <a:picLocks noChangeAspect="1"/>
          </p:cNvPicPr>
          <p:nvPr/>
        </p:nvPicPr>
        <p:blipFill>
          <a:blip r:embed="rId3"/>
          <a:stretch>
            <a:fillRect/>
          </a:stretch>
        </p:blipFill>
        <p:spPr>
          <a:xfrm>
            <a:off x="2740837" y="734703"/>
            <a:ext cx="3777382" cy="5036509"/>
          </a:xfrm>
          <a:prstGeom prst="rect">
            <a:avLst/>
          </a:prstGeom>
        </p:spPr>
      </p:pic>
    </p:spTree>
    <p:extLst>
      <p:ext uri="{BB962C8B-B14F-4D97-AF65-F5344CB8AC3E}">
        <p14:creationId xmlns:p14="http://schemas.microsoft.com/office/powerpoint/2010/main" val="1197183976"/>
      </p:ext>
    </p:extLst>
  </p:cSld>
  <p:clrMapOvr>
    <a:masterClrMapping/>
  </p:clrMapOvr>
  <p:transition spd="slow">
    <p:cover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1">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LOCATION MARKETING</a:t>
            </a:r>
          </a:p>
        </p:txBody>
      </p:sp>
      <p:sp>
        <p:nvSpPr>
          <p:cNvPr id="13" name="TextBox 12">
            <a:extLst>
              <a:ext uri="{FF2B5EF4-FFF2-40B4-BE49-F238E27FC236}">
                <a16:creationId xmlns:a16="http://schemas.microsoft.com/office/drawing/2014/main" id="{FB26FEA7-E41E-D240-9B96-2D9DC7DBE116}"/>
              </a:ext>
            </a:extLst>
          </p:cNvPr>
          <p:cNvSpPr txBox="1"/>
          <p:nvPr/>
        </p:nvSpPr>
        <p:spPr>
          <a:xfrm>
            <a:off x="368031" y="5877307"/>
            <a:ext cx="8407181" cy="400110"/>
          </a:xfrm>
          <a:prstGeom prst="rect">
            <a:avLst/>
          </a:prstGeom>
          <a:noFill/>
        </p:spPr>
        <p:txBody>
          <a:bodyPr wrap="square" rtlCol="0">
            <a:spAutoFit/>
          </a:bodyPr>
          <a:lstStyle/>
          <a:p>
            <a:pPr algn="ctr"/>
            <a:r>
              <a:rPr lang="en-US" sz="2000" b="1" dirty="0"/>
              <a:t>AMLA Exhibit at the Gadsden Bridal Show</a:t>
            </a:r>
            <a:endParaRPr lang="en-US" sz="2000" dirty="0"/>
          </a:p>
        </p:txBody>
      </p:sp>
      <p:pic>
        <p:nvPicPr>
          <p:cNvPr id="11" name="Picture 10">
            <a:extLst>
              <a:ext uri="{FF2B5EF4-FFF2-40B4-BE49-F238E27FC236}">
                <a16:creationId xmlns:a16="http://schemas.microsoft.com/office/drawing/2014/main" id="{2F6EF436-92B6-F94C-AD92-46AFC91462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899" y="6332650"/>
            <a:ext cx="1136651" cy="423221"/>
          </a:xfrm>
          <a:prstGeom prst="rect">
            <a:avLst/>
          </a:prstGeom>
        </p:spPr>
      </p:pic>
      <p:pic>
        <p:nvPicPr>
          <p:cNvPr id="7" name="Picture 6">
            <a:extLst>
              <a:ext uri="{FF2B5EF4-FFF2-40B4-BE49-F238E27FC236}">
                <a16:creationId xmlns:a16="http://schemas.microsoft.com/office/drawing/2014/main" id="{A5DBD2DD-E2AC-A546-A9FD-FA3F759CEBFA}"/>
              </a:ext>
            </a:extLst>
          </p:cNvPr>
          <p:cNvPicPr>
            <a:picLocks noChangeAspect="1"/>
          </p:cNvPicPr>
          <p:nvPr/>
        </p:nvPicPr>
        <p:blipFill>
          <a:blip r:embed="rId3"/>
          <a:stretch>
            <a:fillRect/>
          </a:stretch>
        </p:blipFill>
        <p:spPr>
          <a:xfrm>
            <a:off x="1266387" y="791483"/>
            <a:ext cx="6623926" cy="4967945"/>
          </a:xfrm>
          <a:prstGeom prst="rect">
            <a:avLst/>
          </a:prstGeom>
        </p:spPr>
      </p:pic>
    </p:spTree>
    <p:extLst>
      <p:ext uri="{BB962C8B-B14F-4D97-AF65-F5344CB8AC3E}">
        <p14:creationId xmlns:p14="http://schemas.microsoft.com/office/powerpoint/2010/main" val="3301224095"/>
      </p:ext>
    </p:extLst>
  </p:cSld>
  <p:clrMapOvr>
    <a:masterClrMapping/>
  </p:clrMapOvr>
  <p:transition spd="slow">
    <p:cover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1">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LOCATION MARKETING</a:t>
            </a:r>
          </a:p>
        </p:txBody>
      </p:sp>
      <p:sp>
        <p:nvSpPr>
          <p:cNvPr id="13" name="TextBox 12">
            <a:extLst>
              <a:ext uri="{FF2B5EF4-FFF2-40B4-BE49-F238E27FC236}">
                <a16:creationId xmlns:a16="http://schemas.microsoft.com/office/drawing/2014/main" id="{FB26FEA7-E41E-D240-9B96-2D9DC7DBE116}"/>
              </a:ext>
            </a:extLst>
          </p:cNvPr>
          <p:cNvSpPr txBox="1"/>
          <p:nvPr/>
        </p:nvSpPr>
        <p:spPr>
          <a:xfrm>
            <a:off x="368031" y="5877307"/>
            <a:ext cx="8407181" cy="400110"/>
          </a:xfrm>
          <a:prstGeom prst="rect">
            <a:avLst/>
          </a:prstGeom>
          <a:noFill/>
        </p:spPr>
        <p:txBody>
          <a:bodyPr wrap="square" rtlCol="0">
            <a:spAutoFit/>
          </a:bodyPr>
          <a:lstStyle/>
          <a:p>
            <a:pPr algn="ctr"/>
            <a:r>
              <a:rPr lang="en-US" sz="2000" b="1" dirty="0"/>
              <a:t>AMLA Exhibit at Modern Bride Show at VBC Huntsville</a:t>
            </a:r>
            <a:endParaRPr lang="en-US" sz="2000" dirty="0"/>
          </a:p>
        </p:txBody>
      </p:sp>
      <p:pic>
        <p:nvPicPr>
          <p:cNvPr id="11" name="Picture 10">
            <a:extLst>
              <a:ext uri="{FF2B5EF4-FFF2-40B4-BE49-F238E27FC236}">
                <a16:creationId xmlns:a16="http://schemas.microsoft.com/office/drawing/2014/main" id="{2F6EF436-92B6-F94C-AD92-46AFC91462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899" y="6332650"/>
            <a:ext cx="1136651" cy="423221"/>
          </a:xfrm>
          <a:prstGeom prst="rect">
            <a:avLst/>
          </a:prstGeom>
        </p:spPr>
      </p:pic>
      <p:pic>
        <p:nvPicPr>
          <p:cNvPr id="3" name="Picture 2">
            <a:extLst>
              <a:ext uri="{FF2B5EF4-FFF2-40B4-BE49-F238E27FC236}">
                <a16:creationId xmlns:a16="http://schemas.microsoft.com/office/drawing/2014/main" id="{B3027B37-CD3B-1942-A2C8-AA6CF87FBF38}"/>
              </a:ext>
            </a:extLst>
          </p:cNvPr>
          <p:cNvPicPr>
            <a:picLocks noChangeAspect="1"/>
          </p:cNvPicPr>
          <p:nvPr/>
        </p:nvPicPr>
        <p:blipFill>
          <a:blip r:embed="rId3"/>
          <a:stretch>
            <a:fillRect/>
          </a:stretch>
        </p:blipFill>
        <p:spPr>
          <a:xfrm>
            <a:off x="1527503" y="1185040"/>
            <a:ext cx="5997904" cy="4498428"/>
          </a:xfrm>
          <a:prstGeom prst="rect">
            <a:avLst/>
          </a:prstGeom>
        </p:spPr>
      </p:pic>
    </p:spTree>
    <p:extLst>
      <p:ext uri="{BB962C8B-B14F-4D97-AF65-F5344CB8AC3E}">
        <p14:creationId xmlns:p14="http://schemas.microsoft.com/office/powerpoint/2010/main" val="2960609973"/>
      </p:ext>
    </p:extLst>
  </p:cSld>
  <p:clrMapOvr>
    <a:masterClrMapping/>
  </p:clrMapOvr>
  <p:transition spd="slow">
    <p:cover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1">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LOCATION MARKETING</a:t>
            </a:r>
          </a:p>
        </p:txBody>
      </p:sp>
      <p:sp>
        <p:nvSpPr>
          <p:cNvPr id="13" name="TextBox 12">
            <a:extLst>
              <a:ext uri="{FF2B5EF4-FFF2-40B4-BE49-F238E27FC236}">
                <a16:creationId xmlns:a16="http://schemas.microsoft.com/office/drawing/2014/main" id="{FB26FEA7-E41E-D240-9B96-2D9DC7DBE116}"/>
              </a:ext>
            </a:extLst>
          </p:cNvPr>
          <p:cNvSpPr txBox="1"/>
          <p:nvPr/>
        </p:nvSpPr>
        <p:spPr>
          <a:xfrm>
            <a:off x="368031" y="5877307"/>
            <a:ext cx="8407181" cy="400110"/>
          </a:xfrm>
          <a:prstGeom prst="rect">
            <a:avLst/>
          </a:prstGeom>
          <a:noFill/>
        </p:spPr>
        <p:txBody>
          <a:bodyPr wrap="square" rtlCol="0">
            <a:spAutoFit/>
          </a:bodyPr>
          <a:lstStyle/>
          <a:p>
            <a:pPr algn="ctr"/>
            <a:r>
              <a:rPr lang="en-US" sz="2000" b="1" dirty="0"/>
              <a:t>ALFA Annual Conference in November in Montgomery</a:t>
            </a:r>
            <a:endParaRPr lang="en-US" sz="2000" dirty="0"/>
          </a:p>
        </p:txBody>
      </p:sp>
      <p:pic>
        <p:nvPicPr>
          <p:cNvPr id="11" name="Picture 10">
            <a:extLst>
              <a:ext uri="{FF2B5EF4-FFF2-40B4-BE49-F238E27FC236}">
                <a16:creationId xmlns:a16="http://schemas.microsoft.com/office/drawing/2014/main" id="{2F6EF436-92B6-F94C-AD92-46AFC91462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899" y="6332650"/>
            <a:ext cx="1136651" cy="423221"/>
          </a:xfrm>
          <a:prstGeom prst="rect">
            <a:avLst/>
          </a:prstGeom>
        </p:spPr>
      </p:pic>
      <p:pic>
        <p:nvPicPr>
          <p:cNvPr id="7" name="Picture 6">
            <a:extLst>
              <a:ext uri="{FF2B5EF4-FFF2-40B4-BE49-F238E27FC236}">
                <a16:creationId xmlns:a16="http://schemas.microsoft.com/office/drawing/2014/main" id="{81AC53E0-F963-3143-9169-DBA58C1A4E0C}"/>
              </a:ext>
            </a:extLst>
          </p:cNvPr>
          <p:cNvPicPr>
            <a:picLocks noChangeAspect="1"/>
          </p:cNvPicPr>
          <p:nvPr/>
        </p:nvPicPr>
        <p:blipFill>
          <a:blip r:embed="rId3"/>
          <a:stretch>
            <a:fillRect/>
          </a:stretch>
        </p:blipFill>
        <p:spPr>
          <a:xfrm>
            <a:off x="1701800" y="1261538"/>
            <a:ext cx="5829737" cy="4372303"/>
          </a:xfrm>
          <a:prstGeom prst="rect">
            <a:avLst/>
          </a:prstGeom>
        </p:spPr>
      </p:pic>
    </p:spTree>
    <p:extLst>
      <p:ext uri="{BB962C8B-B14F-4D97-AF65-F5344CB8AC3E}">
        <p14:creationId xmlns:p14="http://schemas.microsoft.com/office/powerpoint/2010/main" val="3184834466"/>
      </p:ext>
    </p:extLst>
  </p:cSld>
  <p:clrMapOvr>
    <a:masterClrMapping/>
  </p:clrMapOvr>
  <p:transition spd="slow">
    <p:cover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1">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LOCATION MARKETING</a:t>
            </a:r>
          </a:p>
        </p:txBody>
      </p:sp>
      <p:sp>
        <p:nvSpPr>
          <p:cNvPr id="13" name="TextBox 12">
            <a:extLst>
              <a:ext uri="{FF2B5EF4-FFF2-40B4-BE49-F238E27FC236}">
                <a16:creationId xmlns:a16="http://schemas.microsoft.com/office/drawing/2014/main" id="{FB26FEA7-E41E-D240-9B96-2D9DC7DBE116}"/>
              </a:ext>
            </a:extLst>
          </p:cNvPr>
          <p:cNvSpPr txBox="1"/>
          <p:nvPr/>
        </p:nvSpPr>
        <p:spPr>
          <a:xfrm>
            <a:off x="374759" y="5115938"/>
            <a:ext cx="8407181" cy="707886"/>
          </a:xfrm>
          <a:prstGeom prst="rect">
            <a:avLst/>
          </a:prstGeom>
          <a:noFill/>
        </p:spPr>
        <p:txBody>
          <a:bodyPr wrap="square" rtlCol="0">
            <a:spAutoFit/>
          </a:bodyPr>
          <a:lstStyle/>
          <a:p>
            <a:pPr algn="ctr"/>
            <a:r>
              <a:rPr lang="en-US" sz="2000" b="1" dirty="0"/>
              <a:t>Granddaughters of Olympic Star Jesse Owens on Hand for Planting of Memorial Tree</a:t>
            </a:r>
            <a:endParaRPr lang="en-US" sz="2000" dirty="0"/>
          </a:p>
        </p:txBody>
      </p:sp>
      <p:pic>
        <p:nvPicPr>
          <p:cNvPr id="11" name="Picture 10">
            <a:extLst>
              <a:ext uri="{FF2B5EF4-FFF2-40B4-BE49-F238E27FC236}">
                <a16:creationId xmlns:a16="http://schemas.microsoft.com/office/drawing/2014/main" id="{2F6EF436-92B6-F94C-AD92-46AFC91462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899" y="6332650"/>
            <a:ext cx="1136651" cy="423221"/>
          </a:xfrm>
          <a:prstGeom prst="rect">
            <a:avLst/>
          </a:prstGeom>
        </p:spPr>
      </p:pic>
      <p:pic>
        <p:nvPicPr>
          <p:cNvPr id="3" name="Picture 2">
            <a:extLst>
              <a:ext uri="{FF2B5EF4-FFF2-40B4-BE49-F238E27FC236}">
                <a16:creationId xmlns:a16="http://schemas.microsoft.com/office/drawing/2014/main" id="{CCB7F8A4-CEF4-C14B-9112-B8EED87AACED}"/>
              </a:ext>
            </a:extLst>
          </p:cNvPr>
          <p:cNvPicPr>
            <a:picLocks noChangeAspect="1"/>
          </p:cNvPicPr>
          <p:nvPr/>
        </p:nvPicPr>
        <p:blipFill>
          <a:blip r:embed="rId3"/>
          <a:stretch>
            <a:fillRect/>
          </a:stretch>
        </p:blipFill>
        <p:spPr>
          <a:xfrm>
            <a:off x="4571622" y="1747344"/>
            <a:ext cx="4064000" cy="3048000"/>
          </a:xfrm>
          <a:prstGeom prst="rect">
            <a:avLst/>
          </a:prstGeom>
        </p:spPr>
      </p:pic>
      <p:pic>
        <p:nvPicPr>
          <p:cNvPr id="9" name="Picture 8">
            <a:extLst>
              <a:ext uri="{FF2B5EF4-FFF2-40B4-BE49-F238E27FC236}">
                <a16:creationId xmlns:a16="http://schemas.microsoft.com/office/drawing/2014/main" id="{C83F2CF6-EBF4-FD47-A143-B079FDE6B3E8}"/>
              </a:ext>
            </a:extLst>
          </p:cNvPr>
          <p:cNvPicPr>
            <a:picLocks noChangeAspect="1"/>
          </p:cNvPicPr>
          <p:nvPr/>
        </p:nvPicPr>
        <p:blipFill>
          <a:blip r:embed="rId4"/>
          <a:stretch>
            <a:fillRect/>
          </a:stretch>
        </p:blipFill>
        <p:spPr>
          <a:xfrm>
            <a:off x="374759" y="1747344"/>
            <a:ext cx="4064000" cy="3048000"/>
          </a:xfrm>
          <a:prstGeom prst="rect">
            <a:avLst/>
          </a:prstGeom>
        </p:spPr>
      </p:pic>
    </p:spTree>
    <p:extLst>
      <p:ext uri="{BB962C8B-B14F-4D97-AF65-F5344CB8AC3E}">
        <p14:creationId xmlns:p14="http://schemas.microsoft.com/office/powerpoint/2010/main" val="2932877479"/>
      </p:ext>
    </p:extLst>
  </p:cSld>
  <p:clrMapOvr>
    <a:masterClrMapping/>
  </p:clrMapOvr>
  <p:transition spd="slow">
    <p:cover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pic>
        <p:nvPicPr>
          <p:cNvPr id="10" name="Picture 9">
            <a:extLst>
              <a:ext uri="{FF2B5EF4-FFF2-40B4-BE49-F238E27FC236}">
                <a16:creationId xmlns:a16="http://schemas.microsoft.com/office/drawing/2014/main" id="{A76B378D-AF1F-5543-AB28-9F62FF2B0BE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899" y="6332650"/>
            <a:ext cx="1136651" cy="423221"/>
          </a:xfrm>
          <a:prstGeom prst="rect">
            <a:avLst/>
          </a:prstGeom>
        </p:spPr>
      </p:pic>
      <p:sp>
        <p:nvSpPr>
          <p:cNvPr id="14" name="TextBox 13">
            <a:extLst>
              <a:ext uri="{FF2B5EF4-FFF2-40B4-BE49-F238E27FC236}">
                <a16:creationId xmlns:a16="http://schemas.microsoft.com/office/drawing/2014/main" id="{87563A0F-7BCE-5046-BDFB-667722EEFD37}"/>
              </a:ext>
            </a:extLst>
          </p:cNvPr>
          <p:cNvSpPr txBox="1"/>
          <p:nvPr/>
        </p:nvSpPr>
        <p:spPr>
          <a:xfrm>
            <a:off x="892344" y="5784693"/>
            <a:ext cx="7373385" cy="400110"/>
          </a:xfrm>
          <a:prstGeom prst="rect">
            <a:avLst/>
          </a:prstGeom>
          <a:noFill/>
        </p:spPr>
        <p:txBody>
          <a:bodyPr wrap="square" rtlCol="0">
            <a:spAutoFit/>
          </a:bodyPr>
          <a:lstStyle/>
          <a:p>
            <a:pPr algn="ctr"/>
            <a:r>
              <a:rPr lang="en-US" sz="2000" b="1" dirty="0"/>
              <a:t>Topic Offerings Expanded in the Updated AMLA Speakers Bureau</a:t>
            </a:r>
            <a:endParaRPr lang="en-US" sz="2000" dirty="0"/>
          </a:p>
        </p:txBody>
      </p:sp>
      <p:sp>
        <p:nvSpPr>
          <p:cNvPr id="15" name="Rectangle 14">
            <a:extLst>
              <a:ext uri="{FF2B5EF4-FFF2-40B4-BE49-F238E27FC236}">
                <a16:creationId xmlns:a16="http://schemas.microsoft.com/office/drawing/2014/main" id="{1813AFBE-0182-274C-8AEC-064D2449F8D2}"/>
              </a:ext>
            </a:extLst>
          </p:cNvPr>
          <p:cNvSpPr/>
          <p:nvPr/>
        </p:nvSpPr>
        <p:spPr>
          <a:xfrm>
            <a:off x="0" y="0"/>
            <a:ext cx="9143244" cy="609600"/>
          </a:xfrm>
          <a:prstGeom prst="rect">
            <a:avLst/>
          </a:prstGeom>
          <a:solidFill>
            <a:schemeClr val="bg2">
              <a:lumMod val="2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C926DCB8-3A0C-8948-81B3-62326566A8A6}"/>
              </a:ext>
            </a:extLst>
          </p:cNvPr>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MEMBER SERVICES</a:t>
            </a:r>
          </a:p>
        </p:txBody>
      </p:sp>
      <p:pic>
        <p:nvPicPr>
          <p:cNvPr id="3" name="Picture 2">
            <a:extLst>
              <a:ext uri="{FF2B5EF4-FFF2-40B4-BE49-F238E27FC236}">
                <a16:creationId xmlns:a16="http://schemas.microsoft.com/office/drawing/2014/main" id="{EF4C65B1-2FF3-AB42-B900-D786D7000988}"/>
              </a:ext>
            </a:extLst>
          </p:cNvPr>
          <p:cNvPicPr>
            <a:picLocks noChangeAspect="1"/>
          </p:cNvPicPr>
          <p:nvPr/>
        </p:nvPicPr>
        <p:blipFill>
          <a:blip r:embed="rId3"/>
          <a:stretch>
            <a:fillRect/>
          </a:stretch>
        </p:blipFill>
        <p:spPr>
          <a:xfrm>
            <a:off x="892344" y="777011"/>
            <a:ext cx="3858391" cy="4993211"/>
          </a:xfrm>
          <a:prstGeom prst="rect">
            <a:avLst/>
          </a:prstGeom>
        </p:spPr>
      </p:pic>
      <p:pic>
        <p:nvPicPr>
          <p:cNvPr id="7" name="Picture 6">
            <a:extLst>
              <a:ext uri="{FF2B5EF4-FFF2-40B4-BE49-F238E27FC236}">
                <a16:creationId xmlns:a16="http://schemas.microsoft.com/office/drawing/2014/main" id="{149A3961-0C8B-D24A-A9FA-8ECB31DD198A}"/>
              </a:ext>
            </a:extLst>
          </p:cNvPr>
          <p:cNvPicPr>
            <a:picLocks noChangeAspect="1"/>
          </p:cNvPicPr>
          <p:nvPr/>
        </p:nvPicPr>
        <p:blipFill>
          <a:blip r:embed="rId4"/>
          <a:stretch>
            <a:fillRect/>
          </a:stretch>
        </p:blipFill>
        <p:spPr>
          <a:xfrm>
            <a:off x="4744007" y="777010"/>
            <a:ext cx="3869574" cy="5007683"/>
          </a:xfrm>
          <a:prstGeom prst="rect">
            <a:avLst/>
          </a:prstGeom>
        </p:spPr>
      </p:pic>
    </p:spTree>
    <p:extLst>
      <p:ext uri="{BB962C8B-B14F-4D97-AF65-F5344CB8AC3E}">
        <p14:creationId xmlns:p14="http://schemas.microsoft.com/office/powerpoint/2010/main" val="2474271574"/>
      </p:ext>
    </p:extLst>
  </p:cSld>
  <p:clrMapOvr>
    <a:masterClrMapping/>
  </p:clrMapOvr>
  <p:transition spd="slow">
    <p:cover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pic>
        <p:nvPicPr>
          <p:cNvPr id="10" name="Picture 9">
            <a:extLst>
              <a:ext uri="{FF2B5EF4-FFF2-40B4-BE49-F238E27FC236}">
                <a16:creationId xmlns:a16="http://schemas.microsoft.com/office/drawing/2014/main" id="{A76B378D-AF1F-5543-AB28-9F62FF2B0BE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899" y="6332650"/>
            <a:ext cx="1136651" cy="423221"/>
          </a:xfrm>
          <a:prstGeom prst="rect">
            <a:avLst/>
          </a:prstGeom>
        </p:spPr>
      </p:pic>
      <p:sp>
        <p:nvSpPr>
          <p:cNvPr id="15" name="Rectangle 14">
            <a:extLst>
              <a:ext uri="{FF2B5EF4-FFF2-40B4-BE49-F238E27FC236}">
                <a16:creationId xmlns:a16="http://schemas.microsoft.com/office/drawing/2014/main" id="{1813AFBE-0182-274C-8AEC-064D2449F8D2}"/>
              </a:ext>
            </a:extLst>
          </p:cNvPr>
          <p:cNvSpPr/>
          <p:nvPr/>
        </p:nvSpPr>
        <p:spPr>
          <a:xfrm>
            <a:off x="0" y="0"/>
            <a:ext cx="9143244" cy="609600"/>
          </a:xfrm>
          <a:prstGeom prst="rect">
            <a:avLst/>
          </a:prstGeom>
          <a:solidFill>
            <a:schemeClr val="bg2">
              <a:lumMod val="2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C926DCB8-3A0C-8948-81B3-62326566A8A6}"/>
              </a:ext>
            </a:extLst>
          </p:cNvPr>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MEMBER SERVICES</a:t>
            </a:r>
          </a:p>
        </p:txBody>
      </p:sp>
      <p:pic>
        <p:nvPicPr>
          <p:cNvPr id="3" name="Picture 2">
            <a:extLst>
              <a:ext uri="{FF2B5EF4-FFF2-40B4-BE49-F238E27FC236}">
                <a16:creationId xmlns:a16="http://schemas.microsoft.com/office/drawing/2014/main" id="{C3F03C7A-3295-514F-8728-6C62F40EB5F8}"/>
              </a:ext>
            </a:extLst>
          </p:cNvPr>
          <p:cNvPicPr>
            <a:picLocks noChangeAspect="1"/>
          </p:cNvPicPr>
          <p:nvPr/>
        </p:nvPicPr>
        <p:blipFill>
          <a:blip r:embed="rId3"/>
          <a:stretch>
            <a:fillRect/>
          </a:stretch>
        </p:blipFill>
        <p:spPr>
          <a:xfrm>
            <a:off x="337483" y="676736"/>
            <a:ext cx="3975388" cy="5230078"/>
          </a:xfrm>
          <a:prstGeom prst="rect">
            <a:avLst/>
          </a:prstGeom>
        </p:spPr>
      </p:pic>
      <p:pic>
        <p:nvPicPr>
          <p:cNvPr id="8" name="Picture 7">
            <a:extLst>
              <a:ext uri="{FF2B5EF4-FFF2-40B4-BE49-F238E27FC236}">
                <a16:creationId xmlns:a16="http://schemas.microsoft.com/office/drawing/2014/main" id="{AB41A4D3-B962-A74E-8271-989E6BB317F1}"/>
              </a:ext>
            </a:extLst>
          </p:cNvPr>
          <p:cNvPicPr>
            <a:picLocks noChangeAspect="1"/>
          </p:cNvPicPr>
          <p:nvPr/>
        </p:nvPicPr>
        <p:blipFill>
          <a:blip r:embed="rId4"/>
          <a:stretch>
            <a:fillRect/>
          </a:stretch>
        </p:blipFill>
        <p:spPr>
          <a:xfrm>
            <a:off x="4312871" y="670386"/>
            <a:ext cx="4004419" cy="5268273"/>
          </a:xfrm>
          <a:prstGeom prst="rect">
            <a:avLst/>
          </a:prstGeom>
        </p:spPr>
      </p:pic>
      <p:sp>
        <p:nvSpPr>
          <p:cNvPr id="13" name="TextBox 12">
            <a:extLst>
              <a:ext uri="{FF2B5EF4-FFF2-40B4-BE49-F238E27FC236}">
                <a16:creationId xmlns:a16="http://schemas.microsoft.com/office/drawing/2014/main" id="{B06E8867-3E80-4744-BD79-5AC2055E5B58}"/>
              </a:ext>
            </a:extLst>
          </p:cNvPr>
          <p:cNvSpPr txBox="1"/>
          <p:nvPr/>
        </p:nvSpPr>
        <p:spPr>
          <a:xfrm>
            <a:off x="892344" y="5784693"/>
            <a:ext cx="7373385" cy="400110"/>
          </a:xfrm>
          <a:prstGeom prst="rect">
            <a:avLst/>
          </a:prstGeom>
          <a:noFill/>
        </p:spPr>
        <p:txBody>
          <a:bodyPr wrap="square" rtlCol="0">
            <a:spAutoFit/>
          </a:bodyPr>
          <a:lstStyle/>
          <a:p>
            <a:pPr algn="ctr"/>
            <a:r>
              <a:rPr lang="en-US" sz="2000" b="1" dirty="0"/>
              <a:t>1</a:t>
            </a:r>
            <a:r>
              <a:rPr lang="en-US" sz="2000" b="1" baseline="30000" dirty="0"/>
              <a:t>ST</a:t>
            </a:r>
            <a:r>
              <a:rPr lang="en-US" sz="2000" b="1" dirty="0"/>
              <a:t> QUARTER NEWSLETTER PRODUCED IN DECEMBER</a:t>
            </a:r>
            <a:endParaRPr lang="en-US" sz="2000" dirty="0"/>
          </a:p>
        </p:txBody>
      </p:sp>
    </p:spTree>
    <p:extLst>
      <p:ext uri="{BB962C8B-B14F-4D97-AF65-F5344CB8AC3E}">
        <p14:creationId xmlns:p14="http://schemas.microsoft.com/office/powerpoint/2010/main" val="3563026641"/>
      </p:ext>
    </p:extLst>
  </p:cSld>
  <p:clrMapOvr>
    <a:masterClrMapping/>
  </p:clrMapOvr>
  <p:transition spd="slow">
    <p:cover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219200" y="6498292"/>
            <a:ext cx="66992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7" name="TextBox 6">
            <a:extLst>
              <a:ext uri="{FF2B5EF4-FFF2-40B4-BE49-F238E27FC236}">
                <a16:creationId xmlns:a16="http://schemas.microsoft.com/office/drawing/2014/main" id="{392CEF3D-767C-DB41-9F06-7769FFE5D98B}"/>
              </a:ext>
            </a:extLst>
          </p:cNvPr>
          <p:cNvSpPr txBox="1"/>
          <p:nvPr/>
        </p:nvSpPr>
        <p:spPr>
          <a:xfrm>
            <a:off x="1601732" y="4789716"/>
            <a:ext cx="6442842" cy="923330"/>
          </a:xfrm>
          <a:prstGeom prst="rect">
            <a:avLst/>
          </a:prstGeom>
          <a:noFill/>
        </p:spPr>
        <p:txBody>
          <a:bodyPr wrap="square" rtlCol="0">
            <a:spAutoFit/>
          </a:bodyPr>
          <a:lstStyle/>
          <a:p>
            <a:pPr algn="ctr"/>
            <a:r>
              <a:rPr lang="en-US" b="1" dirty="0"/>
              <a:t>GUEST SPEAKER</a:t>
            </a:r>
          </a:p>
          <a:p>
            <a:pPr algn="ctr"/>
            <a:r>
              <a:rPr lang="en-US" b="1" dirty="0"/>
              <a:t>LESLIE WALKER</a:t>
            </a:r>
          </a:p>
          <a:p>
            <a:pPr algn="ctr"/>
            <a:r>
              <a:rPr lang="en-US" b="1" dirty="0"/>
              <a:t>Tourism &amp; Destination Marketing Consultant, Tourism All-a-Bama</a:t>
            </a:r>
          </a:p>
        </p:txBody>
      </p:sp>
      <p:pic>
        <p:nvPicPr>
          <p:cNvPr id="8" name="Picture 7">
            <a:extLst>
              <a:ext uri="{FF2B5EF4-FFF2-40B4-BE49-F238E27FC236}">
                <a16:creationId xmlns:a16="http://schemas.microsoft.com/office/drawing/2014/main" id="{3F3489D2-9A54-8945-9CE2-21AA3278B0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74950" y="76351"/>
            <a:ext cx="3426153" cy="1275695"/>
          </a:xfrm>
          <a:prstGeom prst="rect">
            <a:avLst/>
          </a:prstGeom>
        </p:spPr>
      </p:pic>
      <p:pic>
        <p:nvPicPr>
          <p:cNvPr id="3" name="Picture 2">
            <a:extLst>
              <a:ext uri="{FF2B5EF4-FFF2-40B4-BE49-F238E27FC236}">
                <a16:creationId xmlns:a16="http://schemas.microsoft.com/office/drawing/2014/main" id="{C5A602C8-9057-6749-B258-BCA3858E3908}"/>
              </a:ext>
            </a:extLst>
          </p:cNvPr>
          <p:cNvPicPr>
            <a:picLocks noChangeAspect="1"/>
          </p:cNvPicPr>
          <p:nvPr/>
        </p:nvPicPr>
        <p:blipFill>
          <a:blip r:embed="rId3"/>
          <a:stretch>
            <a:fillRect/>
          </a:stretch>
        </p:blipFill>
        <p:spPr>
          <a:xfrm>
            <a:off x="3351267" y="1735301"/>
            <a:ext cx="2671160" cy="2671160"/>
          </a:xfrm>
          <a:prstGeom prst="rect">
            <a:avLst/>
          </a:prstGeom>
        </p:spPr>
      </p:pic>
    </p:spTree>
    <p:extLst>
      <p:ext uri="{BB962C8B-B14F-4D97-AF65-F5344CB8AC3E}">
        <p14:creationId xmlns:p14="http://schemas.microsoft.com/office/powerpoint/2010/main" val="2393558962"/>
      </p:ext>
    </p:extLst>
  </p:cSld>
  <p:clrMapOvr>
    <a:masterClrMapping/>
  </p:clrMapOvr>
  <p:transition spd="slow">
    <p:cover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pic>
        <p:nvPicPr>
          <p:cNvPr id="10" name="Picture 9">
            <a:extLst>
              <a:ext uri="{FF2B5EF4-FFF2-40B4-BE49-F238E27FC236}">
                <a16:creationId xmlns:a16="http://schemas.microsoft.com/office/drawing/2014/main" id="{A76B378D-AF1F-5543-AB28-9F62FF2B0BE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899" y="6332650"/>
            <a:ext cx="1136651" cy="423221"/>
          </a:xfrm>
          <a:prstGeom prst="rect">
            <a:avLst/>
          </a:prstGeom>
        </p:spPr>
      </p:pic>
      <p:sp>
        <p:nvSpPr>
          <p:cNvPr id="14" name="TextBox 13">
            <a:extLst>
              <a:ext uri="{FF2B5EF4-FFF2-40B4-BE49-F238E27FC236}">
                <a16:creationId xmlns:a16="http://schemas.microsoft.com/office/drawing/2014/main" id="{87563A0F-7BCE-5046-BDFB-667722EEFD37}"/>
              </a:ext>
            </a:extLst>
          </p:cNvPr>
          <p:cNvSpPr txBox="1"/>
          <p:nvPr/>
        </p:nvSpPr>
        <p:spPr>
          <a:xfrm>
            <a:off x="1319765" y="6003974"/>
            <a:ext cx="7373385" cy="400110"/>
          </a:xfrm>
          <a:prstGeom prst="rect">
            <a:avLst/>
          </a:prstGeom>
          <a:noFill/>
        </p:spPr>
        <p:txBody>
          <a:bodyPr wrap="square" rtlCol="0">
            <a:spAutoFit/>
          </a:bodyPr>
          <a:lstStyle/>
          <a:p>
            <a:pPr algn="ctr"/>
            <a:r>
              <a:rPr lang="en-US" sz="2000" b="1" dirty="0"/>
              <a:t>AMLA MEMBER SURVEY UNDERWAY. RESPONSE DUE JAN. 31, 2023.</a:t>
            </a:r>
            <a:endParaRPr lang="en-US" sz="2000" dirty="0"/>
          </a:p>
        </p:txBody>
      </p:sp>
      <p:sp>
        <p:nvSpPr>
          <p:cNvPr id="15" name="Rectangle 14">
            <a:extLst>
              <a:ext uri="{FF2B5EF4-FFF2-40B4-BE49-F238E27FC236}">
                <a16:creationId xmlns:a16="http://schemas.microsoft.com/office/drawing/2014/main" id="{1813AFBE-0182-274C-8AEC-064D2449F8D2}"/>
              </a:ext>
            </a:extLst>
          </p:cNvPr>
          <p:cNvSpPr/>
          <p:nvPr/>
        </p:nvSpPr>
        <p:spPr>
          <a:xfrm>
            <a:off x="0" y="0"/>
            <a:ext cx="9143244" cy="609600"/>
          </a:xfrm>
          <a:prstGeom prst="rect">
            <a:avLst/>
          </a:prstGeom>
          <a:solidFill>
            <a:schemeClr val="bg2">
              <a:lumMod val="2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C926DCB8-3A0C-8948-81B3-62326566A8A6}"/>
              </a:ext>
            </a:extLst>
          </p:cNvPr>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MEMBER SERVICES</a:t>
            </a:r>
          </a:p>
        </p:txBody>
      </p:sp>
      <p:pic>
        <p:nvPicPr>
          <p:cNvPr id="3" name="Picture 2">
            <a:extLst>
              <a:ext uri="{FF2B5EF4-FFF2-40B4-BE49-F238E27FC236}">
                <a16:creationId xmlns:a16="http://schemas.microsoft.com/office/drawing/2014/main" id="{5744ECAC-E272-EF45-A0CE-62FD2656F840}"/>
              </a:ext>
            </a:extLst>
          </p:cNvPr>
          <p:cNvPicPr>
            <a:picLocks noChangeAspect="1"/>
          </p:cNvPicPr>
          <p:nvPr/>
        </p:nvPicPr>
        <p:blipFill>
          <a:blip r:embed="rId3"/>
          <a:stretch>
            <a:fillRect/>
          </a:stretch>
        </p:blipFill>
        <p:spPr>
          <a:xfrm>
            <a:off x="1832943" y="797833"/>
            <a:ext cx="5850120" cy="5206141"/>
          </a:xfrm>
          <a:prstGeom prst="rect">
            <a:avLst/>
          </a:prstGeom>
        </p:spPr>
      </p:pic>
    </p:spTree>
    <p:extLst>
      <p:ext uri="{BB962C8B-B14F-4D97-AF65-F5344CB8AC3E}">
        <p14:creationId xmlns:p14="http://schemas.microsoft.com/office/powerpoint/2010/main" val="1357741677"/>
      </p:ext>
    </p:extLst>
  </p:cSld>
  <p:clrMapOvr>
    <a:masterClrMapping/>
  </p:clrMapOvr>
  <p:transition spd="slow">
    <p:cover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pic>
        <p:nvPicPr>
          <p:cNvPr id="10" name="Picture 9">
            <a:extLst>
              <a:ext uri="{FF2B5EF4-FFF2-40B4-BE49-F238E27FC236}">
                <a16:creationId xmlns:a16="http://schemas.microsoft.com/office/drawing/2014/main" id="{A76B378D-AF1F-5543-AB28-9F62FF2B0BE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899" y="6332650"/>
            <a:ext cx="1136651" cy="423221"/>
          </a:xfrm>
          <a:prstGeom prst="rect">
            <a:avLst/>
          </a:prstGeom>
        </p:spPr>
      </p:pic>
      <p:sp>
        <p:nvSpPr>
          <p:cNvPr id="14" name="TextBox 13">
            <a:extLst>
              <a:ext uri="{FF2B5EF4-FFF2-40B4-BE49-F238E27FC236}">
                <a16:creationId xmlns:a16="http://schemas.microsoft.com/office/drawing/2014/main" id="{87563A0F-7BCE-5046-BDFB-667722EEFD37}"/>
              </a:ext>
            </a:extLst>
          </p:cNvPr>
          <p:cNvSpPr txBox="1"/>
          <p:nvPr/>
        </p:nvSpPr>
        <p:spPr>
          <a:xfrm>
            <a:off x="979522" y="5185503"/>
            <a:ext cx="7373385" cy="707886"/>
          </a:xfrm>
          <a:prstGeom prst="rect">
            <a:avLst/>
          </a:prstGeom>
          <a:noFill/>
        </p:spPr>
        <p:txBody>
          <a:bodyPr wrap="square" rtlCol="0">
            <a:spAutoFit/>
          </a:bodyPr>
          <a:lstStyle/>
          <a:p>
            <a:pPr algn="ctr"/>
            <a:r>
              <a:rPr lang="en-US" sz="2000" b="1" dirty="0"/>
              <a:t>Hired Karen Beasley as AMLA</a:t>
            </a:r>
          </a:p>
          <a:p>
            <a:pPr algn="ctr"/>
            <a:r>
              <a:rPr lang="en-US" sz="2000" b="1" dirty="0"/>
              <a:t>Director of Marketing and Communications</a:t>
            </a:r>
            <a:endParaRPr lang="en-US" sz="2000" dirty="0"/>
          </a:p>
        </p:txBody>
      </p:sp>
      <p:sp>
        <p:nvSpPr>
          <p:cNvPr id="15" name="Rectangle 14">
            <a:extLst>
              <a:ext uri="{FF2B5EF4-FFF2-40B4-BE49-F238E27FC236}">
                <a16:creationId xmlns:a16="http://schemas.microsoft.com/office/drawing/2014/main" id="{1813AFBE-0182-274C-8AEC-064D2449F8D2}"/>
              </a:ext>
            </a:extLst>
          </p:cNvPr>
          <p:cNvSpPr/>
          <p:nvPr/>
        </p:nvSpPr>
        <p:spPr>
          <a:xfrm>
            <a:off x="0" y="0"/>
            <a:ext cx="9143244" cy="609600"/>
          </a:xfrm>
          <a:prstGeom prst="rect">
            <a:avLst/>
          </a:prstGeom>
          <a:solidFill>
            <a:schemeClr val="bg2">
              <a:lumMod val="2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C926DCB8-3A0C-8948-81B3-62326566A8A6}"/>
              </a:ext>
            </a:extLst>
          </p:cNvPr>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MEMBER SERVICES</a:t>
            </a:r>
          </a:p>
        </p:txBody>
      </p:sp>
      <p:pic>
        <p:nvPicPr>
          <p:cNvPr id="3" name="Picture 2">
            <a:extLst>
              <a:ext uri="{FF2B5EF4-FFF2-40B4-BE49-F238E27FC236}">
                <a16:creationId xmlns:a16="http://schemas.microsoft.com/office/drawing/2014/main" id="{C3D38353-0F24-B942-9B0B-210962E6A971}"/>
              </a:ext>
            </a:extLst>
          </p:cNvPr>
          <p:cNvPicPr>
            <a:picLocks noChangeAspect="1"/>
          </p:cNvPicPr>
          <p:nvPr/>
        </p:nvPicPr>
        <p:blipFill>
          <a:blip r:embed="rId3"/>
          <a:stretch>
            <a:fillRect/>
          </a:stretch>
        </p:blipFill>
        <p:spPr>
          <a:xfrm>
            <a:off x="1518367" y="918871"/>
            <a:ext cx="6106510" cy="4072270"/>
          </a:xfrm>
          <a:prstGeom prst="rect">
            <a:avLst/>
          </a:prstGeom>
        </p:spPr>
      </p:pic>
    </p:spTree>
    <p:extLst>
      <p:ext uri="{BB962C8B-B14F-4D97-AF65-F5344CB8AC3E}">
        <p14:creationId xmlns:p14="http://schemas.microsoft.com/office/powerpoint/2010/main" val="1847759623"/>
      </p:ext>
    </p:extLst>
  </p:cSld>
  <p:clrMapOvr>
    <a:masterClrMapping/>
  </p:clrMapOvr>
  <p:transition spd="slow">
    <p:cover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pic>
        <p:nvPicPr>
          <p:cNvPr id="10" name="Picture 9">
            <a:extLst>
              <a:ext uri="{FF2B5EF4-FFF2-40B4-BE49-F238E27FC236}">
                <a16:creationId xmlns:a16="http://schemas.microsoft.com/office/drawing/2014/main" id="{A76B378D-AF1F-5543-AB28-9F62FF2B0BE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899" y="6332650"/>
            <a:ext cx="1136651" cy="423221"/>
          </a:xfrm>
          <a:prstGeom prst="rect">
            <a:avLst/>
          </a:prstGeom>
        </p:spPr>
      </p:pic>
      <p:sp>
        <p:nvSpPr>
          <p:cNvPr id="15" name="Rectangle 14">
            <a:extLst>
              <a:ext uri="{FF2B5EF4-FFF2-40B4-BE49-F238E27FC236}">
                <a16:creationId xmlns:a16="http://schemas.microsoft.com/office/drawing/2014/main" id="{1813AFBE-0182-274C-8AEC-064D2449F8D2}"/>
              </a:ext>
            </a:extLst>
          </p:cNvPr>
          <p:cNvSpPr/>
          <p:nvPr/>
        </p:nvSpPr>
        <p:spPr>
          <a:xfrm>
            <a:off x="0" y="0"/>
            <a:ext cx="9143244" cy="609600"/>
          </a:xfrm>
          <a:prstGeom prst="rect">
            <a:avLst/>
          </a:prstGeom>
          <a:solidFill>
            <a:schemeClr val="bg2">
              <a:lumMod val="2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C926DCB8-3A0C-8948-81B3-62326566A8A6}"/>
              </a:ext>
            </a:extLst>
          </p:cNvPr>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MEMBER SERVICES</a:t>
            </a:r>
          </a:p>
        </p:txBody>
      </p:sp>
      <p:sp>
        <p:nvSpPr>
          <p:cNvPr id="9" name="TextBox 8">
            <a:extLst>
              <a:ext uri="{FF2B5EF4-FFF2-40B4-BE49-F238E27FC236}">
                <a16:creationId xmlns:a16="http://schemas.microsoft.com/office/drawing/2014/main" id="{300C8F9F-67C8-A445-A1DB-AABB58645BD4}"/>
              </a:ext>
            </a:extLst>
          </p:cNvPr>
          <p:cNvSpPr txBox="1"/>
          <p:nvPr/>
        </p:nvSpPr>
        <p:spPr>
          <a:xfrm>
            <a:off x="374759" y="5689940"/>
            <a:ext cx="8407181" cy="707886"/>
          </a:xfrm>
          <a:prstGeom prst="rect">
            <a:avLst/>
          </a:prstGeom>
          <a:noFill/>
        </p:spPr>
        <p:txBody>
          <a:bodyPr wrap="square" rtlCol="0">
            <a:spAutoFit/>
          </a:bodyPr>
          <a:lstStyle/>
          <a:p>
            <a:pPr algn="ctr"/>
            <a:r>
              <a:rPr lang="en-US" sz="2000" b="1" dirty="0"/>
              <a:t>Chris Kavanaugh of Magellan Strategy Group at AMLA Roundtable Meeting at AC Hotel, Huntsville, in December</a:t>
            </a:r>
            <a:endParaRPr lang="en-US" sz="2000" dirty="0"/>
          </a:p>
        </p:txBody>
      </p:sp>
      <p:pic>
        <p:nvPicPr>
          <p:cNvPr id="6" name="Picture 5">
            <a:extLst>
              <a:ext uri="{FF2B5EF4-FFF2-40B4-BE49-F238E27FC236}">
                <a16:creationId xmlns:a16="http://schemas.microsoft.com/office/drawing/2014/main" id="{7A7F3074-B3A8-C84A-821E-F0AEFB00B765}"/>
              </a:ext>
            </a:extLst>
          </p:cNvPr>
          <p:cNvPicPr>
            <a:picLocks noChangeAspect="1"/>
          </p:cNvPicPr>
          <p:nvPr/>
        </p:nvPicPr>
        <p:blipFill>
          <a:blip r:embed="rId3"/>
          <a:stretch>
            <a:fillRect/>
          </a:stretch>
        </p:blipFill>
        <p:spPr>
          <a:xfrm>
            <a:off x="1701800" y="941283"/>
            <a:ext cx="5889297" cy="4416973"/>
          </a:xfrm>
          <a:prstGeom prst="rect">
            <a:avLst/>
          </a:prstGeom>
        </p:spPr>
      </p:pic>
    </p:spTree>
    <p:extLst>
      <p:ext uri="{BB962C8B-B14F-4D97-AF65-F5344CB8AC3E}">
        <p14:creationId xmlns:p14="http://schemas.microsoft.com/office/powerpoint/2010/main" val="4008009501"/>
      </p:ext>
    </p:extLst>
  </p:cSld>
  <p:clrMapOvr>
    <a:masterClrMapping/>
  </p:clrMapOvr>
  <p:transition spd="slow">
    <p:cover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pic>
        <p:nvPicPr>
          <p:cNvPr id="10" name="Picture 9">
            <a:extLst>
              <a:ext uri="{FF2B5EF4-FFF2-40B4-BE49-F238E27FC236}">
                <a16:creationId xmlns:a16="http://schemas.microsoft.com/office/drawing/2014/main" id="{A76B378D-AF1F-5543-AB28-9F62FF2B0BE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899" y="6332650"/>
            <a:ext cx="1136651" cy="423221"/>
          </a:xfrm>
          <a:prstGeom prst="rect">
            <a:avLst/>
          </a:prstGeom>
        </p:spPr>
      </p:pic>
      <p:sp>
        <p:nvSpPr>
          <p:cNvPr id="14" name="TextBox 13">
            <a:extLst>
              <a:ext uri="{FF2B5EF4-FFF2-40B4-BE49-F238E27FC236}">
                <a16:creationId xmlns:a16="http://schemas.microsoft.com/office/drawing/2014/main" id="{87563A0F-7BCE-5046-BDFB-667722EEFD37}"/>
              </a:ext>
            </a:extLst>
          </p:cNvPr>
          <p:cNvSpPr txBox="1"/>
          <p:nvPr/>
        </p:nvSpPr>
        <p:spPr>
          <a:xfrm>
            <a:off x="4714765" y="4575897"/>
            <a:ext cx="2733785" cy="1015663"/>
          </a:xfrm>
          <a:prstGeom prst="rect">
            <a:avLst/>
          </a:prstGeom>
          <a:noFill/>
        </p:spPr>
        <p:txBody>
          <a:bodyPr wrap="square" rtlCol="0">
            <a:spAutoFit/>
          </a:bodyPr>
          <a:lstStyle/>
          <a:p>
            <a:pPr algn="ctr"/>
            <a:r>
              <a:rPr lang="en-US" sz="2000" b="1" dirty="0"/>
              <a:t>REQUEST FOR FESTIVAL INFORMATION SENT TO MEMBERS</a:t>
            </a:r>
            <a:endParaRPr lang="en-US" sz="2000" dirty="0"/>
          </a:p>
        </p:txBody>
      </p:sp>
      <p:sp>
        <p:nvSpPr>
          <p:cNvPr id="15" name="Rectangle 14">
            <a:extLst>
              <a:ext uri="{FF2B5EF4-FFF2-40B4-BE49-F238E27FC236}">
                <a16:creationId xmlns:a16="http://schemas.microsoft.com/office/drawing/2014/main" id="{1813AFBE-0182-274C-8AEC-064D2449F8D2}"/>
              </a:ext>
            </a:extLst>
          </p:cNvPr>
          <p:cNvSpPr/>
          <p:nvPr/>
        </p:nvSpPr>
        <p:spPr>
          <a:xfrm>
            <a:off x="0" y="0"/>
            <a:ext cx="9143244" cy="609600"/>
          </a:xfrm>
          <a:prstGeom prst="rect">
            <a:avLst/>
          </a:prstGeom>
          <a:solidFill>
            <a:schemeClr val="bg2">
              <a:lumMod val="2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C926DCB8-3A0C-8948-81B3-62326566A8A6}"/>
              </a:ext>
            </a:extLst>
          </p:cNvPr>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MEMBER SERVICES</a:t>
            </a:r>
          </a:p>
        </p:txBody>
      </p:sp>
      <p:pic>
        <p:nvPicPr>
          <p:cNvPr id="6" name="Picture 5">
            <a:extLst>
              <a:ext uri="{FF2B5EF4-FFF2-40B4-BE49-F238E27FC236}">
                <a16:creationId xmlns:a16="http://schemas.microsoft.com/office/drawing/2014/main" id="{A6353705-776A-1E4B-83E5-BFAE2F0EA6F7}"/>
              </a:ext>
            </a:extLst>
          </p:cNvPr>
          <p:cNvPicPr>
            <a:picLocks noChangeAspect="1"/>
          </p:cNvPicPr>
          <p:nvPr/>
        </p:nvPicPr>
        <p:blipFill>
          <a:blip r:embed="rId3"/>
          <a:stretch>
            <a:fillRect/>
          </a:stretch>
        </p:blipFill>
        <p:spPr>
          <a:xfrm>
            <a:off x="463550" y="1038862"/>
            <a:ext cx="3222615" cy="5064109"/>
          </a:xfrm>
          <a:prstGeom prst="rect">
            <a:avLst/>
          </a:prstGeom>
        </p:spPr>
      </p:pic>
      <p:pic>
        <p:nvPicPr>
          <p:cNvPr id="9" name="Picture 8">
            <a:extLst>
              <a:ext uri="{FF2B5EF4-FFF2-40B4-BE49-F238E27FC236}">
                <a16:creationId xmlns:a16="http://schemas.microsoft.com/office/drawing/2014/main" id="{279881A3-4A06-6842-8822-72BE176B6F61}"/>
              </a:ext>
            </a:extLst>
          </p:cNvPr>
          <p:cNvPicPr>
            <a:picLocks noChangeAspect="1"/>
          </p:cNvPicPr>
          <p:nvPr/>
        </p:nvPicPr>
        <p:blipFill>
          <a:blip r:embed="rId4"/>
          <a:stretch>
            <a:fillRect/>
          </a:stretch>
        </p:blipFill>
        <p:spPr>
          <a:xfrm>
            <a:off x="4109738" y="1270209"/>
            <a:ext cx="4583412" cy="2916717"/>
          </a:xfrm>
          <a:prstGeom prst="rect">
            <a:avLst/>
          </a:prstGeom>
        </p:spPr>
      </p:pic>
    </p:spTree>
    <p:extLst>
      <p:ext uri="{BB962C8B-B14F-4D97-AF65-F5344CB8AC3E}">
        <p14:creationId xmlns:p14="http://schemas.microsoft.com/office/powerpoint/2010/main" val="1491763776"/>
      </p:ext>
    </p:extLst>
  </p:cSld>
  <p:clrMapOvr>
    <a:masterClrMapping/>
  </p:clrMapOvr>
  <p:transition spd="slow">
    <p:cover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6">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RESOURCES</a:t>
            </a:r>
          </a:p>
        </p:txBody>
      </p:sp>
      <p:pic>
        <p:nvPicPr>
          <p:cNvPr id="10" name="Picture 9">
            <a:extLst>
              <a:ext uri="{FF2B5EF4-FFF2-40B4-BE49-F238E27FC236}">
                <a16:creationId xmlns:a16="http://schemas.microsoft.com/office/drawing/2014/main" id="{A76B378D-AF1F-5543-AB28-9F62FF2B0BE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899" y="6332650"/>
            <a:ext cx="1136651" cy="423221"/>
          </a:xfrm>
          <a:prstGeom prst="rect">
            <a:avLst/>
          </a:prstGeom>
        </p:spPr>
      </p:pic>
      <p:sp>
        <p:nvSpPr>
          <p:cNvPr id="14" name="TextBox 13">
            <a:extLst>
              <a:ext uri="{FF2B5EF4-FFF2-40B4-BE49-F238E27FC236}">
                <a16:creationId xmlns:a16="http://schemas.microsoft.com/office/drawing/2014/main" id="{87563A0F-7BCE-5046-BDFB-667722EEFD37}"/>
              </a:ext>
            </a:extLst>
          </p:cNvPr>
          <p:cNvSpPr txBox="1"/>
          <p:nvPr/>
        </p:nvSpPr>
        <p:spPr>
          <a:xfrm>
            <a:off x="278146" y="4700514"/>
            <a:ext cx="8586952" cy="707886"/>
          </a:xfrm>
          <a:prstGeom prst="rect">
            <a:avLst/>
          </a:prstGeom>
          <a:noFill/>
        </p:spPr>
        <p:txBody>
          <a:bodyPr wrap="square" rtlCol="0">
            <a:spAutoFit/>
          </a:bodyPr>
          <a:lstStyle/>
          <a:p>
            <a:pPr algn="ctr"/>
            <a:r>
              <a:rPr lang="en-US" sz="2000" b="1" dirty="0"/>
              <a:t>LAPEL STICKERS PRODUCED FOR GIVEAWAY </a:t>
            </a:r>
          </a:p>
          <a:p>
            <a:pPr algn="ctr"/>
            <a:r>
              <a:rPr lang="en-US" sz="2000" b="1" dirty="0"/>
              <a:t>TO CHILDREN AT AG TRAVEL SHOWS</a:t>
            </a:r>
            <a:endParaRPr lang="en-US" sz="2000" dirty="0"/>
          </a:p>
        </p:txBody>
      </p:sp>
      <p:pic>
        <p:nvPicPr>
          <p:cNvPr id="3" name="Picture 2">
            <a:extLst>
              <a:ext uri="{FF2B5EF4-FFF2-40B4-BE49-F238E27FC236}">
                <a16:creationId xmlns:a16="http://schemas.microsoft.com/office/drawing/2014/main" id="{4BBCEA19-D8B9-F24E-9D19-367128208384}"/>
              </a:ext>
            </a:extLst>
          </p:cNvPr>
          <p:cNvPicPr>
            <a:picLocks noChangeAspect="1"/>
          </p:cNvPicPr>
          <p:nvPr/>
        </p:nvPicPr>
        <p:blipFill>
          <a:blip r:embed="rId3"/>
          <a:stretch>
            <a:fillRect/>
          </a:stretch>
        </p:blipFill>
        <p:spPr>
          <a:xfrm>
            <a:off x="1701800" y="1693142"/>
            <a:ext cx="2857500" cy="2857500"/>
          </a:xfrm>
          <a:prstGeom prst="rect">
            <a:avLst/>
          </a:prstGeom>
        </p:spPr>
      </p:pic>
      <p:pic>
        <p:nvPicPr>
          <p:cNvPr id="9" name="Picture 8">
            <a:extLst>
              <a:ext uri="{FF2B5EF4-FFF2-40B4-BE49-F238E27FC236}">
                <a16:creationId xmlns:a16="http://schemas.microsoft.com/office/drawing/2014/main" id="{4DAE4CB9-1BE1-4F44-A32B-6BE3CC136EB3}"/>
              </a:ext>
            </a:extLst>
          </p:cNvPr>
          <p:cNvPicPr>
            <a:picLocks noChangeAspect="1"/>
          </p:cNvPicPr>
          <p:nvPr/>
        </p:nvPicPr>
        <p:blipFill>
          <a:blip r:embed="rId4"/>
          <a:stretch>
            <a:fillRect/>
          </a:stretch>
        </p:blipFill>
        <p:spPr>
          <a:xfrm>
            <a:off x="4215305" y="1653408"/>
            <a:ext cx="2857500" cy="2857500"/>
          </a:xfrm>
          <a:prstGeom prst="rect">
            <a:avLst/>
          </a:prstGeom>
        </p:spPr>
      </p:pic>
    </p:spTree>
    <p:extLst>
      <p:ext uri="{BB962C8B-B14F-4D97-AF65-F5344CB8AC3E}">
        <p14:creationId xmlns:p14="http://schemas.microsoft.com/office/powerpoint/2010/main" val="2870145938"/>
      </p:ext>
    </p:extLst>
  </p:cSld>
  <p:clrMapOvr>
    <a:masterClrMapping/>
  </p:clrMapOvr>
  <p:transition spd="slow">
    <p:cover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6">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RESOURCES</a:t>
            </a:r>
          </a:p>
        </p:txBody>
      </p:sp>
      <p:pic>
        <p:nvPicPr>
          <p:cNvPr id="10" name="Picture 9">
            <a:extLst>
              <a:ext uri="{FF2B5EF4-FFF2-40B4-BE49-F238E27FC236}">
                <a16:creationId xmlns:a16="http://schemas.microsoft.com/office/drawing/2014/main" id="{A76B378D-AF1F-5543-AB28-9F62FF2B0BE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899" y="6332650"/>
            <a:ext cx="1136651" cy="423221"/>
          </a:xfrm>
          <a:prstGeom prst="rect">
            <a:avLst/>
          </a:prstGeom>
        </p:spPr>
      </p:pic>
      <p:sp>
        <p:nvSpPr>
          <p:cNvPr id="12" name="TextBox 11">
            <a:extLst>
              <a:ext uri="{FF2B5EF4-FFF2-40B4-BE49-F238E27FC236}">
                <a16:creationId xmlns:a16="http://schemas.microsoft.com/office/drawing/2014/main" id="{83F62042-0C71-0F4E-9AF6-A259A793F5C3}"/>
              </a:ext>
            </a:extLst>
          </p:cNvPr>
          <p:cNvSpPr txBox="1"/>
          <p:nvPr/>
        </p:nvSpPr>
        <p:spPr>
          <a:xfrm>
            <a:off x="369818" y="5777706"/>
            <a:ext cx="8403608" cy="400110"/>
          </a:xfrm>
          <a:prstGeom prst="rect">
            <a:avLst/>
          </a:prstGeom>
          <a:noFill/>
        </p:spPr>
        <p:txBody>
          <a:bodyPr wrap="square" rtlCol="0">
            <a:spAutoFit/>
          </a:bodyPr>
          <a:lstStyle/>
          <a:p>
            <a:pPr algn="ctr"/>
            <a:r>
              <a:rPr lang="en-US" sz="2000" b="1" dirty="0"/>
              <a:t>NORTH ALABAMA OUTDOORS BROCHURE UPDATED AND PRINTED</a:t>
            </a:r>
            <a:endParaRPr lang="en-US" sz="2000" dirty="0"/>
          </a:p>
        </p:txBody>
      </p:sp>
      <p:pic>
        <p:nvPicPr>
          <p:cNvPr id="13" name="Picture 12" descr="North Ala Outdoors-1.jpg">
            <a:extLst>
              <a:ext uri="{FF2B5EF4-FFF2-40B4-BE49-F238E27FC236}">
                <a16:creationId xmlns:a16="http://schemas.microsoft.com/office/drawing/2014/main" id="{4F57BC1B-9351-2740-9C05-72A8EDCA60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7329" y="716873"/>
            <a:ext cx="4318889" cy="2429375"/>
          </a:xfrm>
          <a:prstGeom prst="rect">
            <a:avLst/>
          </a:prstGeom>
        </p:spPr>
      </p:pic>
      <p:pic>
        <p:nvPicPr>
          <p:cNvPr id="15" name="Picture 14" descr="North Ala Outdoors-2.jpg">
            <a:extLst>
              <a:ext uri="{FF2B5EF4-FFF2-40B4-BE49-F238E27FC236}">
                <a16:creationId xmlns:a16="http://schemas.microsoft.com/office/drawing/2014/main" id="{54629CD5-6B00-C34B-A917-93E6A2CFE67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93728" y="748136"/>
            <a:ext cx="4264904" cy="2399009"/>
          </a:xfrm>
          <a:prstGeom prst="rect">
            <a:avLst/>
          </a:prstGeom>
        </p:spPr>
      </p:pic>
      <p:pic>
        <p:nvPicPr>
          <p:cNvPr id="16" name="Picture 15" descr="North Ala Outdoors-3.jpg">
            <a:extLst>
              <a:ext uri="{FF2B5EF4-FFF2-40B4-BE49-F238E27FC236}">
                <a16:creationId xmlns:a16="http://schemas.microsoft.com/office/drawing/2014/main" id="{71150FFD-39FF-B34C-A4C5-8BFA4B8E988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9715" y="3361730"/>
            <a:ext cx="4316502" cy="2428032"/>
          </a:xfrm>
          <a:prstGeom prst="rect">
            <a:avLst/>
          </a:prstGeom>
        </p:spPr>
      </p:pic>
      <p:pic>
        <p:nvPicPr>
          <p:cNvPr id="17" name="Picture 16" descr="North Ala Outdoors-4.jpg">
            <a:extLst>
              <a:ext uri="{FF2B5EF4-FFF2-40B4-BE49-F238E27FC236}">
                <a16:creationId xmlns:a16="http://schemas.microsoft.com/office/drawing/2014/main" id="{8B1EE90F-286B-F34D-91F1-C7E4125876E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93729" y="3355912"/>
            <a:ext cx="4300591" cy="2419082"/>
          </a:xfrm>
          <a:prstGeom prst="rect">
            <a:avLst/>
          </a:prstGeom>
        </p:spPr>
      </p:pic>
    </p:spTree>
    <p:extLst>
      <p:ext uri="{BB962C8B-B14F-4D97-AF65-F5344CB8AC3E}">
        <p14:creationId xmlns:p14="http://schemas.microsoft.com/office/powerpoint/2010/main" val="20364102"/>
      </p:ext>
    </p:extLst>
  </p:cSld>
  <p:clrMapOvr>
    <a:masterClrMapping/>
  </p:clrMapOvr>
  <p:transition spd="slow">
    <p:cover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6">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RESOURCES</a:t>
            </a:r>
          </a:p>
        </p:txBody>
      </p:sp>
      <p:pic>
        <p:nvPicPr>
          <p:cNvPr id="10" name="Picture 9">
            <a:extLst>
              <a:ext uri="{FF2B5EF4-FFF2-40B4-BE49-F238E27FC236}">
                <a16:creationId xmlns:a16="http://schemas.microsoft.com/office/drawing/2014/main" id="{A76B378D-AF1F-5543-AB28-9F62FF2B0BE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899" y="6332650"/>
            <a:ext cx="1136651" cy="423221"/>
          </a:xfrm>
          <a:prstGeom prst="rect">
            <a:avLst/>
          </a:prstGeom>
        </p:spPr>
      </p:pic>
      <p:sp>
        <p:nvSpPr>
          <p:cNvPr id="13" name="TextBox 12">
            <a:extLst>
              <a:ext uri="{FF2B5EF4-FFF2-40B4-BE49-F238E27FC236}">
                <a16:creationId xmlns:a16="http://schemas.microsoft.com/office/drawing/2014/main" id="{1C832D04-3CC3-884F-BD90-BED1EC0C5908}"/>
              </a:ext>
            </a:extLst>
          </p:cNvPr>
          <p:cNvSpPr txBox="1"/>
          <p:nvPr/>
        </p:nvSpPr>
        <p:spPr>
          <a:xfrm>
            <a:off x="980513" y="5718881"/>
            <a:ext cx="7712637" cy="707886"/>
          </a:xfrm>
          <a:prstGeom prst="rect">
            <a:avLst/>
          </a:prstGeom>
          <a:noFill/>
        </p:spPr>
        <p:txBody>
          <a:bodyPr wrap="square" rtlCol="0">
            <a:spAutoFit/>
          </a:bodyPr>
          <a:lstStyle/>
          <a:p>
            <a:pPr algn="ctr"/>
            <a:r>
              <a:rPr lang="en-US" sz="2000" b="1" dirty="0"/>
              <a:t>NORTH ALABAMA SCENICE MOTORCYCLE ROUTES BROCHURE UPDATED AND PRINTED</a:t>
            </a:r>
            <a:endParaRPr lang="en-US" sz="2000" dirty="0"/>
          </a:p>
        </p:txBody>
      </p:sp>
      <p:pic>
        <p:nvPicPr>
          <p:cNvPr id="15" name="Picture 14">
            <a:extLst>
              <a:ext uri="{FF2B5EF4-FFF2-40B4-BE49-F238E27FC236}">
                <a16:creationId xmlns:a16="http://schemas.microsoft.com/office/drawing/2014/main" id="{B07CC865-9142-274F-8600-60330FDFE1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7078" y="1001176"/>
            <a:ext cx="8216348" cy="4621696"/>
          </a:xfrm>
          <a:prstGeom prst="rect">
            <a:avLst/>
          </a:prstGeom>
        </p:spPr>
      </p:pic>
    </p:spTree>
    <p:extLst>
      <p:ext uri="{BB962C8B-B14F-4D97-AF65-F5344CB8AC3E}">
        <p14:creationId xmlns:p14="http://schemas.microsoft.com/office/powerpoint/2010/main" val="2703815741"/>
      </p:ext>
    </p:extLst>
  </p:cSld>
  <p:clrMapOvr>
    <a:masterClrMapping/>
  </p:clrMapOvr>
  <p:transition spd="slow">
    <p:cover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6">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RESOURCES</a:t>
            </a:r>
          </a:p>
        </p:txBody>
      </p:sp>
      <p:pic>
        <p:nvPicPr>
          <p:cNvPr id="10" name="Picture 9">
            <a:extLst>
              <a:ext uri="{FF2B5EF4-FFF2-40B4-BE49-F238E27FC236}">
                <a16:creationId xmlns:a16="http://schemas.microsoft.com/office/drawing/2014/main" id="{A76B378D-AF1F-5543-AB28-9F62FF2B0BE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899" y="6332650"/>
            <a:ext cx="1136651" cy="423221"/>
          </a:xfrm>
          <a:prstGeom prst="rect">
            <a:avLst/>
          </a:prstGeom>
        </p:spPr>
      </p:pic>
      <p:sp>
        <p:nvSpPr>
          <p:cNvPr id="11" name="TextBox 10">
            <a:extLst>
              <a:ext uri="{FF2B5EF4-FFF2-40B4-BE49-F238E27FC236}">
                <a16:creationId xmlns:a16="http://schemas.microsoft.com/office/drawing/2014/main" id="{ABAB2C92-BC39-D44A-B920-1DCB5FB06327}"/>
              </a:ext>
            </a:extLst>
          </p:cNvPr>
          <p:cNvSpPr txBox="1"/>
          <p:nvPr/>
        </p:nvSpPr>
        <p:spPr>
          <a:xfrm>
            <a:off x="4726547" y="4340146"/>
            <a:ext cx="3908289" cy="1015663"/>
          </a:xfrm>
          <a:prstGeom prst="rect">
            <a:avLst/>
          </a:prstGeom>
          <a:noFill/>
        </p:spPr>
        <p:txBody>
          <a:bodyPr wrap="square" rtlCol="0">
            <a:spAutoFit/>
          </a:bodyPr>
          <a:lstStyle/>
          <a:p>
            <a:pPr algn="ctr"/>
            <a:r>
              <a:rPr lang="en-US" sz="2000" b="1" dirty="0"/>
              <a:t>NEW PADDLING NORTH ALABAMA BOOKLET DEVELOPED FOR USE AT PADDLING/KAYAK SHOWS</a:t>
            </a:r>
            <a:endParaRPr lang="en-US" sz="2000" dirty="0"/>
          </a:p>
        </p:txBody>
      </p:sp>
      <p:pic>
        <p:nvPicPr>
          <p:cNvPr id="13" name="Picture 12">
            <a:extLst>
              <a:ext uri="{FF2B5EF4-FFF2-40B4-BE49-F238E27FC236}">
                <a16:creationId xmlns:a16="http://schemas.microsoft.com/office/drawing/2014/main" id="{615DC26F-7F58-A64F-AD61-DBE3E51258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899" y="812512"/>
            <a:ext cx="4083918" cy="5445224"/>
          </a:xfrm>
          <a:prstGeom prst="rect">
            <a:avLst/>
          </a:prstGeom>
        </p:spPr>
      </p:pic>
      <p:pic>
        <p:nvPicPr>
          <p:cNvPr id="15" name="Picture 14">
            <a:extLst>
              <a:ext uri="{FF2B5EF4-FFF2-40B4-BE49-F238E27FC236}">
                <a16:creationId xmlns:a16="http://schemas.microsoft.com/office/drawing/2014/main" id="{63602F9A-C782-0C49-B348-6486688042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02510" y="812512"/>
            <a:ext cx="4756364" cy="3170909"/>
          </a:xfrm>
          <a:prstGeom prst="rect">
            <a:avLst/>
          </a:prstGeom>
        </p:spPr>
      </p:pic>
    </p:spTree>
    <p:extLst>
      <p:ext uri="{BB962C8B-B14F-4D97-AF65-F5344CB8AC3E}">
        <p14:creationId xmlns:p14="http://schemas.microsoft.com/office/powerpoint/2010/main" val="1743645717"/>
      </p:ext>
    </p:extLst>
  </p:cSld>
  <p:clrMapOvr>
    <a:masterClrMapping/>
  </p:clrMapOvr>
  <p:transition spd="slow">
    <p:cover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6">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RESOURCES</a:t>
            </a:r>
          </a:p>
        </p:txBody>
      </p:sp>
      <p:pic>
        <p:nvPicPr>
          <p:cNvPr id="13" name="Picture 12">
            <a:extLst>
              <a:ext uri="{FF2B5EF4-FFF2-40B4-BE49-F238E27FC236}">
                <a16:creationId xmlns:a16="http://schemas.microsoft.com/office/drawing/2014/main" id="{8E91E2AD-8ED9-4B48-9DCA-0E6FE651F4B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899" y="6332650"/>
            <a:ext cx="1136651" cy="423221"/>
          </a:xfrm>
          <a:prstGeom prst="rect">
            <a:avLst/>
          </a:prstGeom>
        </p:spPr>
      </p:pic>
      <p:sp>
        <p:nvSpPr>
          <p:cNvPr id="9" name="TextBox 8">
            <a:extLst>
              <a:ext uri="{FF2B5EF4-FFF2-40B4-BE49-F238E27FC236}">
                <a16:creationId xmlns:a16="http://schemas.microsoft.com/office/drawing/2014/main" id="{4CD702F9-8400-D248-B5AF-72788303C940}"/>
              </a:ext>
            </a:extLst>
          </p:cNvPr>
          <p:cNvSpPr txBox="1"/>
          <p:nvPr/>
        </p:nvSpPr>
        <p:spPr>
          <a:xfrm>
            <a:off x="6711270" y="5029891"/>
            <a:ext cx="2324301" cy="1015663"/>
          </a:xfrm>
          <a:prstGeom prst="rect">
            <a:avLst/>
          </a:prstGeom>
          <a:noFill/>
        </p:spPr>
        <p:txBody>
          <a:bodyPr wrap="square" rtlCol="0">
            <a:spAutoFit/>
          </a:bodyPr>
          <a:lstStyle/>
          <a:p>
            <a:pPr algn="ctr"/>
            <a:r>
              <a:rPr lang="en-US" sz="2000" b="1" dirty="0"/>
              <a:t>48-PAGE TRAIL MIX BOOKLET PRODUCED</a:t>
            </a:r>
            <a:endParaRPr lang="en-US" sz="2000" dirty="0"/>
          </a:p>
        </p:txBody>
      </p:sp>
      <p:pic>
        <p:nvPicPr>
          <p:cNvPr id="10" name="Picture 9">
            <a:extLst>
              <a:ext uri="{FF2B5EF4-FFF2-40B4-BE49-F238E27FC236}">
                <a16:creationId xmlns:a16="http://schemas.microsoft.com/office/drawing/2014/main" id="{31C9AD05-2D36-444E-8429-B63AC710EE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6922" y="713753"/>
            <a:ext cx="1138968" cy="1760224"/>
          </a:xfrm>
          <a:prstGeom prst="rect">
            <a:avLst/>
          </a:prstGeom>
        </p:spPr>
      </p:pic>
      <p:pic>
        <p:nvPicPr>
          <p:cNvPr id="12" name="Picture 11">
            <a:extLst>
              <a:ext uri="{FF2B5EF4-FFF2-40B4-BE49-F238E27FC236}">
                <a16:creationId xmlns:a16="http://schemas.microsoft.com/office/drawing/2014/main" id="{410B8F72-2FE2-9741-AEFE-EC8B524162D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47434" y="744940"/>
            <a:ext cx="1163741" cy="1798508"/>
          </a:xfrm>
          <a:prstGeom prst="rect">
            <a:avLst/>
          </a:prstGeom>
        </p:spPr>
      </p:pic>
      <p:pic>
        <p:nvPicPr>
          <p:cNvPr id="14" name="Picture 13">
            <a:extLst>
              <a:ext uri="{FF2B5EF4-FFF2-40B4-BE49-F238E27FC236}">
                <a16:creationId xmlns:a16="http://schemas.microsoft.com/office/drawing/2014/main" id="{1C33BAF9-91CB-B84F-B905-08030ABB5DD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838733" y="775950"/>
            <a:ext cx="1148377" cy="1774764"/>
          </a:xfrm>
          <a:prstGeom prst="rect">
            <a:avLst/>
          </a:prstGeom>
        </p:spPr>
      </p:pic>
      <p:pic>
        <p:nvPicPr>
          <p:cNvPr id="15" name="Picture 14">
            <a:extLst>
              <a:ext uri="{FF2B5EF4-FFF2-40B4-BE49-F238E27FC236}">
                <a16:creationId xmlns:a16="http://schemas.microsoft.com/office/drawing/2014/main" id="{29584333-88FD-DE4E-92F9-A7D464ED6B5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622990" y="776404"/>
            <a:ext cx="1148151" cy="1774416"/>
          </a:xfrm>
          <a:prstGeom prst="rect">
            <a:avLst/>
          </a:prstGeom>
        </p:spPr>
      </p:pic>
      <p:pic>
        <p:nvPicPr>
          <p:cNvPr id="16" name="Picture 15">
            <a:extLst>
              <a:ext uri="{FF2B5EF4-FFF2-40B4-BE49-F238E27FC236}">
                <a16:creationId xmlns:a16="http://schemas.microsoft.com/office/drawing/2014/main" id="{0ED15202-8A86-E14B-B75D-ACA38798F74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329210" y="775950"/>
            <a:ext cx="1148377" cy="1774764"/>
          </a:xfrm>
          <a:prstGeom prst="rect">
            <a:avLst/>
          </a:prstGeom>
        </p:spPr>
      </p:pic>
      <p:pic>
        <p:nvPicPr>
          <p:cNvPr id="17" name="Picture 16">
            <a:extLst>
              <a:ext uri="{FF2B5EF4-FFF2-40B4-BE49-F238E27FC236}">
                <a16:creationId xmlns:a16="http://schemas.microsoft.com/office/drawing/2014/main" id="{95C6376E-C3D1-6947-949A-CFF4BA4BD21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667512" y="2760104"/>
            <a:ext cx="1148377" cy="1774764"/>
          </a:xfrm>
          <a:prstGeom prst="rect">
            <a:avLst/>
          </a:prstGeom>
        </p:spPr>
      </p:pic>
      <p:pic>
        <p:nvPicPr>
          <p:cNvPr id="18" name="Picture 17">
            <a:extLst>
              <a:ext uri="{FF2B5EF4-FFF2-40B4-BE49-F238E27FC236}">
                <a16:creationId xmlns:a16="http://schemas.microsoft.com/office/drawing/2014/main" id="{504B5AF0-EC41-344D-8FD0-73C55987CED3}"/>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480842" y="2791114"/>
            <a:ext cx="1131046" cy="1747979"/>
          </a:xfrm>
          <a:prstGeom prst="rect">
            <a:avLst/>
          </a:prstGeom>
        </p:spPr>
      </p:pic>
      <p:pic>
        <p:nvPicPr>
          <p:cNvPr id="19" name="Picture 18">
            <a:extLst>
              <a:ext uri="{FF2B5EF4-FFF2-40B4-BE49-F238E27FC236}">
                <a16:creationId xmlns:a16="http://schemas.microsoft.com/office/drawing/2014/main" id="{5216080C-D1FC-554F-BDC7-2D916DA8D4B2}"/>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247768" y="2791114"/>
            <a:ext cx="1148151" cy="1774415"/>
          </a:xfrm>
          <a:prstGeom prst="rect">
            <a:avLst/>
          </a:prstGeom>
        </p:spPr>
      </p:pic>
      <p:pic>
        <p:nvPicPr>
          <p:cNvPr id="20" name="Picture 19">
            <a:extLst>
              <a:ext uri="{FF2B5EF4-FFF2-40B4-BE49-F238E27FC236}">
                <a16:creationId xmlns:a16="http://schemas.microsoft.com/office/drawing/2014/main" id="{2017B07A-6C4A-C74F-A3D6-0211C7022886}"/>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2008389" y="4637221"/>
            <a:ext cx="1148151" cy="1774415"/>
          </a:xfrm>
          <a:prstGeom prst="rect">
            <a:avLst/>
          </a:prstGeom>
        </p:spPr>
      </p:pic>
      <p:pic>
        <p:nvPicPr>
          <p:cNvPr id="21" name="Picture 20">
            <a:extLst>
              <a:ext uri="{FF2B5EF4-FFF2-40B4-BE49-F238E27FC236}">
                <a16:creationId xmlns:a16="http://schemas.microsoft.com/office/drawing/2014/main" id="{1ED22832-5B33-0C42-90C1-F672089E616E}"/>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376922" y="2714499"/>
            <a:ext cx="1140383" cy="1762411"/>
          </a:xfrm>
          <a:prstGeom prst="rect">
            <a:avLst/>
          </a:prstGeom>
        </p:spPr>
      </p:pic>
      <p:pic>
        <p:nvPicPr>
          <p:cNvPr id="22" name="Picture 21">
            <a:extLst>
              <a:ext uri="{FF2B5EF4-FFF2-40B4-BE49-F238E27FC236}">
                <a16:creationId xmlns:a16="http://schemas.microsoft.com/office/drawing/2014/main" id="{A475D889-BC43-6F47-8095-3412657C648C}"/>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5464607" y="4638644"/>
            <a:ext cx="1163515" cy="1798159"/>
          </a:xfrm>
          <a:prstGeom prst="rect">
            <a:avLst/>
          </a:prstGeom>
        </p:spPr>
      </p:pic>
      <p:pic>
        <p:nvPicPr>
          <p:cNvPr id="23" name="Picture 22">
            <a:extLst>
              <a:ext uri="{FF2B5EF4-FFF2-40B4-BE49-F238E27FC236}">
                <a16:creationId xmlns:a16="http://schemas.microsoft.com/office/drawing/2014/main" id="{806B76DE-FD0A-EF47-86D7-62F8E530213F}"/>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1970130" y="2739031"/>
            <a:ext cx="1146410" cy="1771724"/>
          </a:xfrm>
          <a:prstGeom prst="rect">
            <a:avLst/>
          </a:prstGeom>
        </p:spPr>
      </p:pic>
      <p:pic>
        <p:nvPicPr>
          <p:cNvPr id="24" name="Picture 23">
            <a:extLst>
              <a:ext uri="{FF2B5EF4-FFF2-40B4-BE49-F238E27FC236}">
                <a16:creationId xmlns:a16="http://schemas.microsoft.com/office/drawing/2014/main" id="{F5492195-3D7D-D943-BED9-3F14AAFF7879}"/>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3667512" y="4636430"/>
            <a:ext cx="1150210" cy="1777597"/>
          </a:xfrm>
          <a:prstGeom prst="rect">
            <a:avLst/>
          </a:prstGeom>
        </p:spPr>
      </p:pic>
    </p:spTree>
    <p:extLst>
      <p:ext uri="{BB962C8B-B14F-4D97-AF65-F5344CB8AC3E}">
        <p14:creationId xmlns:p14="http://schemas.microsoft.com/office/powerpoint/2010/main" val="3620193209"/>
      </p:ext>
    </p:extLst>
  </p:cSld>
  <p:clrMapOvr>
    <a:masterClrMapping/>
  </p:clrMapOvr>
  <p:transition spd="slow">
    <p:cover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6">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RESOURCES</a:t>
            </a:r>
          </a:p>
        </p:txBody>
      </p:sp>
      <p:pic>
        <p:nvPicPr>
          <p:cNvPr id="10" name="Picture 9">
            <a:extLst>
              <a:ext uri="{FF2B5EF4-FFF2-40B4-BE49-F238E27FC236}">
                <a16:creationId xmlns:a16="http://schemas.microsoft.com/office/drawing/2014/main" id="{13233BFE-5AD3-664C-893B-FFEE291D37C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899" y="6332650"/>
            <a:ext cx="1136651" cy="423221"/>
          </a:xfrm>
          <a:prstGeom prst="rect">
            <a:avLst/>
          </a:prstGeom>
        </p:spPr>
      </p:pic>
      <p:sp>
        <p:nvSpPr>
          <p:cNvPr id="11" name="TextBox 10">
            <a:extLst>
              <a:ext uri="{FF2B5EF4-FFF2-40B4-BE49-F238E27FC236}">
                <a16:creationId xmlns:a16="http://schemas.microsoft.com/office/drawing/2014/main" id="{BA1C5616-9580-8540-A2AE-89480ACDFD0E}"/>
              </a:ext>
            </a:extLst>
          </p:cNvPr>
          <p:cNvSpPr txBox="1"/>
          <p:nvPr/>
        </p:nvSpPr>
        <p:spPr>
          <a:xfrm>
            <a:off x="980513" y="5718881"/>
            <a:ext cx="7712637" cy="707886"/>
          </a:xfrm>
          <a:prstGeom prst="rect">
            <a:avLst/>
          </a:prstGeom>
          <a:noFill/>
        </p:spPr>
        <p:txBody>
          <a:bodyPr wrap="square" rtlCol="0">
            <a:spAutoFit/>
          </a:bodyPr>
          <a:lstStyle/>
          <a:p>
            <a:pPr algn="ctr"/>
            <a:r>
              <a:rPr lang="en-US" sz="2000" b="1" dirty="0"/>
              <a:t>NORTH ALABAMA HISTORIC TRAIN DEPOTS TRAIL BROCHURE UPDATED AND PRINTED</a:t>
            </a:r>
            <a:endParaRPr lang="en-US" sz="2000" dirty="0"/>
          </a:p>
        </p:txBody>
      </p:sp>
      <p:pic>
        <p:nvPicPr>
          <p:cNvPr id="15" name="Picture 14">
            <a:extLst>
              <a:ext uri="{FF2B5EF4-FFF2-40B4-BE49-F238E27FC236}">
                <a16:creationId xmlns:a16="http://schemas.microsoft.com/office/drawing/2014/main" id="{2854E5B5-A203-1C4D-843B-52BD419BB2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9689" y="924525"/>
            <a:ext cx="8143461" cy="4580697"/>
          </a:xfrm>
          <a:prstGeom prst="rect">
            <a:avLst/>
          </a:prstGeom>
        </p:spPr>
      </p:pic>
    </p:spTree>
    <p:extLst>
      <p:ext uri="{BB962C8B-B14F-4D97-AF65-F5344CB8AC3E}">
        <p14:creationId xmlns:p14="http://schemas.microsoft.com/office/powerpoint/2010/main" val="1255601083"/>
      </p:ext>
    </p:extLst>
  </p:cSld>
  <p:clrMapOvr>
    <a:masterClrMapping/>
  </p:clrMapOvr>
  <p:transition spd="slow">
    <p:cover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PRINT AND INTERNET ADVERTISING</a:t>
            </a:r>
          </a:p>
        </p:txBody>
      </p:sp>
      <p:sp>
        <p:nvSpPr>
          <p:cNvPr id="9" name="TextBox 8">
            <a:extLst>
              <a:ext uri="{FF2B5EF4-FFF2-40B4-BE49-F238E27FC236}">
                <a16:creationId xmlns:a16="http://schemas.microsoft.com/office/drawing/2014/main" id="{DF639972-2103-6F44-B8BF-43CC8428C96C}"/>
              </a:ext>
            </a:extLst>
          </p:cNvPr>
          <p:cNvSpPr txBox="1"/>
          <p:nvPr/>
        </p:nvSpPr>
        <p:spPr>
          <a:xfrm>
            <a:off x="1225551" y="5790668"/>
            <a:ext cx="7125576" cy="584775"/>
          </a:xfrm>
          <a:prstGeom prst="rect">
            <a:avLst/>
          </a:prstGeom>
          <a:noFill/>
        </p:spPr>
        <p:txBody>
          <a:bodyPr wrap="square" rtlCol="0">
            <a:spAutoFit/>
          </a:bodyPr>
          <a:lstStyle/>
          <a:p>
            <a:pPr algn="ctr"/>
            <a:r>
              <a:rPr lang="en-US" b="1" dirty="0"/>
              <a:t>ALABAMA COUNTY COMMISSION MAGAZINE</a:t>
            </a:r>
          </a:p>
          <a:p>
            <a:pPr algn="ctr"/>
            <a:r>
              <a:rPr lang="en-US" sz="1400" dirty="0"/>
              <a:t>Quarter-page page display ad, November-December issue</a:t>
            </a:r>
          </a:p>
        </p:txBody>
      </p:sp>
      <p:pic>
        <p:nvPicPr>
          <p:cNvPr id="10" name="Picture 9">
            <a:extLst>
              <a:ext uri="{FF2B5EF4-FFF2-40B4-BE49-F238E27FC236}">
                <a16:creationId xmlns:a16="http://schemas.microsoft.com/office/drawing/2014/main" id="{A6283BE5-E98E-EE42-9632-6BE54D68D8D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899" y="6332650"/>
            <a:ext cx="1136651" cy="423221"/>
          </a:xfrm>
          <a:prstGeom prst="rect">
            <a:avLst/>
          </a:prstGeom>
        </p:spPr>
      </p:pic>
      <p:pic>
        <p:nvPicPr>
          <p:cNvPr id="7" name="Picture 6">
            <a:extLst>
              <a:ext uri="{FF2B5EF4-FFF2-40B4-BE49-F238E27FC236}">
                <a16:creationId xmlns:a16="http://schemas.microsoft.com/office/drawing/2014/main" id="{8B795DEA-7E28-C84B-8BD1-7F8FE065946A}"/>
              </a:ext>
            </a:extLst>
          </p:cNvPr>
          <p:cNvPicPr>
            <a:picLocks noChangeAspect="1"/>
          </p:cNvPicPr>
          <p:nvPr/>
        </p:nvPicPr>
        <p:blipFill>
          <a:blip r:embed="rId3"/>
          <a:stretch>
            <a:fillRect/>
          </a:stretch>
        </p:blipFill>
        <p:spPr>
          <a:xfrm>
            <a:off x="2882900" y="1193800"/>
            <a:ext cx="3378200" cy="4470400"/>
          </a:xfrm>
          <a:prstGeom prst="rect">
            <a:avLst/>
          </a:prstGeom>
        </p:spPr>
      </p:pic>
    </p:spTree>
    <p:extLst>
      <p:ext uri="{BB962C8B-B14F-4D97-AF65-F5344CB8AC3E}">
        <p14:creationId xmlns:p14="http://schemas.microsoft.com/office/powerpoint/2010/main" val="1278538110"/>
      </p:ext>
    </p:extLst>
  </p:cSld>
  <p:clrMapOvr>
    <a:masterClrMapping/>
  </p:clrMapOvr>
  <p:transition spd="slow">
    <p:cover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6">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RESOURCES</a:t>
            </a:r>
          </a:p>
        </p:txBody>
      </p:sp>
      <p:pic>
        <p:nvPicPr>
          <p:cNvPr id="10" name="Picture 9">
            <a:extLst>
              <a:ext uri="{FF2B5EF4-FFF2-40B4-BE49-F238E27FC236}">
                <a16:creationId xmlns:a16="http://schemas.microsoft.com/office/drawing/2014/main" id="{13233BFE-5AD3-664C-893B-FFEE291D37C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899" y="6332650"/>
            <a:ext cx="1136651" cy="423221"/>
          </a:xfrm>
          <a:prstGeom prst="rect">
            <a:avLst/>
          </a:prstGeom>
        </p:spPr>
      </p:pic>
      <p:sp>
        <p:nvSpPr>
          <p:cNvPr id="11" name="TextBox 10">
            <a:extLst>
              <a:ext uri="{FF2B5EF4-FFF2-40B4-BE49-F238E27FC236}">
                <a16:creationId xmlns:a16="http://schemas.microsoft.com/office/drawing/2014/main" id="{BA1C5616-9580-8540-A2AE-89480ACDFD0E}"/>
              </a:ext>
            </a:extLst>
          </p:cNvPr>
          <p:cNvSpPr txBox="1"/>
          <p:nvPr/>
        </p:nvSpPr>
        <p:spPr>
          <a:xfrm>
            <a:off x="980513" y="5718881"/>
            <a:ext cx="7712637" cy="400110"/>
          </a:xfrm>
          <a:prstGeom prst="rect">
            <a:avLst/>
          </a:prstGeom>
          <a:noFill/>
        </p:spPr>
        <p:txBody>
          <a:bodyPr wrap="square" rtlCol="0">
            <a:spAutoFit/>
          </a:bodyPr>
          <a:lstStyle/>
          <a:p>
            <a:pPr algn="ctr"/>
            <a:r>
              <a:rPr lang="en-US" sz="2000" b="1" dirty="0"/>
              <a:t>I-22 DESTINATIONS BROCHURE BEING DEVELOPED</a:t>
            </a:r>
            <a:endParaRPr lang="en-US" sz="2000" dirty="0"/>
          </a:p>
        </p:txBody>
      </p:sp>
      <p:pic>
        <p:nvPicPr>
          <p:cNvPr id="13" name="Picture 12">
            <a:extLst>
              <a:ext uri="{FF2B5EF4-FFF2-40B4-BE49-F238E27FC236}">
                <a16:creationId xmlns:a16="http://schemas.microsoft.com/office/drawing/2014/main" id="{1F4D8322-F927-6B49-AC7D-C5B4D912F68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2287" y="728534"/>
            <a:ext cx="7993133" cy="4888785"/>
          </a:xfrm>
          <a:prstGeom prst="rect">
            <a:avLst/>
          </a:prstGeom>
        </p:spPr>
      </p:pic>
      <p:pic>
        <p:nvPicPr>
          <p:cNvPr id="14" name="Picture 13">
            <a:extLst>
              <a:ext uri="{FF2B5EF4-FFF2-40B4-BE49-F238E27FC236}">
                <a16:creationId xmlns:a16="http://schemas.microsoft.com/office/drawing/2014/main" id="{751CDC64-61E0-8541-9560-7B43427B53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00000">
            <a:off x="1020973" y="849628"/>
            <a:ext cx="2144530" cy="4667507"/>
          </a:xfrm>
          <a:prstGeom prst="rect">
            <a:avLst/>
          </a:prstGeom>
          <a:effectLst>
            <a:outerShdw blurRad="50800" dist="101600" dir="2700000" algn="tl" rotWithShape="0">
              <a:prstClr val="black">
                <a:alpha val="40000"/>
              </a:prstClr>
            </a:outerShdw>
          </a:effectLst>
        </p:spPr>
      </p:pic>
    </p:spTree>
    <p:extLst>
      <p:ext uri="{BB962C8B-B14F-4D97-AF65-F5344CB8AC3E}">
        <p14:creationId xmlns:p14="http://schemas.microsoft.com/office/powerpoint/2010/main" val="1513613731"/>
      </p:ext>
    </p:extLst>
  </p:cSld>
  <p:clrMapOvr>
    <a:masterClrMapping/>
  </p:clrMapOvr>
  <p:transition spd="slow">
    <p:cover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6">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RESOURCES</a:t>
            </a:r>
          </a:p>
        </p:txBody>
      </p:sp>
      <p:pic>
        <p:nvPicPr>
          <p:cNvPr id="10" name="Picture 9">
            <a:extLst>
              <a:ext uri="{FF2B5EF4-FFF2-40B4-BE49-F238E27FC236}">
                <a16:creationId xmlns:a16="http://schemas.microsoft.com/office/drawing/2014/main" id="{13233BFE-5AD3-664C-893B-FFEE291D37C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899" y="6332650"/>
            <a:ext cx="1136651" cy="423221"/>
          </a:xfrm>
          <a:prstGeom prst="rect">
            <a:avLst/>
          </a:prstGeom>
        </p:spPr>
      </p:pic>
      <p:sp>
        <p:nvSpPr>
          <p:cNvPr id="11" name="TextBox 10">
            <a:extLst>
              <a:ext uri="{FF2B5EF4-FFF2-40B4-BE49-F238E27FC236}">
                <a16:creationId xmlns:a16="http://schemas.microsoft.com/office/drawing/2014/main" id="{BA1C5616-9580-8540-A2AE-89480ACDFD0E}"/>
              </a:ext>
            </a:extLst>
          </p:cNvPr>
          <p:cNvSpPr txBox="1"/>
          <p:nvPr/>
        </p:nvSpPr>
        <p:spPr>
          <a:xfrm>
            <a:off x="4571622" y="2488942"/>
            <a:ext cx="3754135" cy="707886"/>
          </a:xfrm>
          <a:prstGeom prst="rect">
            <a:avLst/>
          </a:prstGeom>
          <a:noFill/>
        </p:spPr>
        <p:txBody>
          <a:bodyPr wrap="square" rtlCol="0">
            <a:spAutoFit/>
          </a:bodyPr>
          <a:lstStyle/>
          <a:p>
            <a:pPr algn="ctr"/>
            <a:r>
              <a:rPr lang="en-US" sz="2000" b="1" dirty="0"/>
              <a:t>NORTH ALABAMA TRAIL MIX PULL UP DISPLAY</a:t>
            </a:r>
            <a:endParaRPr lang="en-US" sz="2000" dirty="0"/>
          </a:p>
        </p:txBody>
      </p:sp>
      <p:pic>
        <p:nvPicPr>
          <p:cNvPr id="3" name="Picture 2">
            <a:extLst>
              <a:ext uri="{FF2B5EF4-FFF2-40B4-BE49-F238E27FC236}">
                <a16:creationId xmlns:a16="http://schemas.microsoft.com/office/drawing/2014/main" id="{2BBC61CD-673B-6B43-83D4-9E10BDD05E91}"/>
              </a:ext>
            </a:extLst>
          </p:cNvPr>
          <p:cNvPicPr>
            <a:picLocks noChangeAspect="1"/>
          </p:cNvPicPr>
          <p:nvPr/>
        </p:nvPicPr>
        <p:blipFill>
          <a:blip r:embed="rId3"/>
          <a:stretch>
            <a:fillRect/>
          </a:stretch>
        </p:blipFill>
        <p:spPr>
          <a:xfrm>
            <a:off x="1964558" y="763261"/>
            <a:ext cx="2235449" cy="5663506"/>
          </a:xfrm>
          <a:prstGeom prst="rect">
            <a:avLst/>
          </a:prstGeom>
        </p:spPr>
      </p:pic>
    </p:spTree>
    <p:extLst>
      <p:ext uri="{BB962C8B-B14F-4D97-AF65-F5344CB8AC3E}">
        <p14:creationId xmlns:p14="http://schemas.microsoft.com/office/powerpoint/2010/main" val="1631423940"/>
      </p:ext>
    </p:extLst>
  </p:cSld>
  <p:clrMapOvr>
    <a:masterClrMapping/>
  </p:clrMapOvr>
  <p:transition spd="slow">
    <p:cover dir="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6">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RESOURCES</a:t>
            </a:r>
          </a:p>
        </p:txBody>
      </p:sp>
      <p:pic>
        <p:nvPicPr>
          <p:cNvPr id="10" name="Picture 9">
            <a:extLst>
              <a:ext uri="{FF2B5EF4-FFF2-40B4-BE49-F238E27FC236}">
                <a16:creationId xmlns:a16="http://schemas.microsoft.com/office/drawing/2014/main" id="{13233BFE-5AD3-664C-893B-FFEE291D37C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899" y="6332650"/>
            <a:ext cx="1136651" cy="423221"/>
          </a:xfrm>
          <a:prstGeom prst="rect">
            <a:avLst/>
          </a:prstGeom>
        </p:spPr>
      </p:pic>
      <p:sp>
        <p:nvSpPr>
          <p:cNvPr id="11" name="TextBox 10">
            <a:extLst>
              <a:ext uri="{FF2B5EF4-FFF2-40B4-BE49-F238E27FC236}">
                <a16:creationId xmlns:a16="http://schemas.microsoft.com/office/drawing/2014/main" id="{BA1C5616-9580-8540-A2AE-89480ACDFD0E}"/>
              </a:ext>
            </a:extLst>
          </p:cNvPr>
          <p:cNvSpPr txBox="1"/>
          <p:nvPr/>
        </p:nvSpPr>
        <p:spPr>
          <a:xfrm>
            <a:off x="4571622" y="2488942"/>
            <a:ext cx="3754135" cy="707886"/>
          </a:xfrm>
          <a:prstGeom prst="rect">
            <a:avLst/>
          </a:prstGeom>
          <a:noFill/>
        </p:spPr>
        <p:txBody>
          <a:bodyPr wrap="square" rtlCol="0">
            <a:spAutoFit/>
          </a:bodyPr>
          <a:lstStyle/>
          <a:p>
            <a:pPr algn="ctr"/>
            <a:r>
              <a:rPr lang="en-US" sz="2000" b="1" dirty="0"/>
              <a:t>LEARN WITH AMLA</a:t>
            </a:r>
          </a:p>
          <a:p>
            <a:pPr algn="ctr"/>
            <a:r>
              <a:rPr lang="en-US" sz="2000" b="1" dirty="0"/>
              <a:t>PULL UP DISPLAY</a:t>
            </a:r>
            <a:endParaRPr lang="en-US" sz="2000" dirty="0"/>
          </a:p>
        </p:txBody>
      </p:sp>
      <p:pic>
        <p:nvPicPr>
          <p:cNvPr id="7" name="Picture 6">
            <a:extLst>
              <a:ext uri="{FF2B5EF4-FFF2-40B4-BE49-F238E27FC236}">
                <a16:creationId xmlns:a16="http://schemas.microsoft.com/office/drawing/2014/main" id="{7978F34C-24A3-D045-854B-0F4B184AD5B1}"/>
              </a:ext>
            </a:extLst>
          </p:cNvPr>
          <p:cNvPicPr>
            <a:picLocks noChangeAspect="1"/>
          </p:cNvPicPr>
          <p:nvPr/>
        </p:nvPicPr>
        <p:blipFill>
          <a:blip r:embed="rId3"/>
          <a:stretch>
            <a:fillRect/>
          </a:stretch>
        </p:blipFill>
        <p:spPr>
          <a:xfrm>
            <a:off x="2362802" y="676736"/>
            <a:ext cx="2208819" cy="5655914"/>
          </a:xfrm>
          <a:prstGeom prst="rect">
            <a:avLst/>
          </a:prstGeom>
        </p:spPr>
      </p:pic>
    </p:spTree>
    <p:extLst>
      <p:ext uri="{BB962C8B-B14F-4D97-AF65-F5344CB8AC3E}">
        <p14:creationId xmlns:p14="http://schemas.microsoft.com/office/powerpoint/2010/main" val="3762593274"/>
      </p:ext>
    </p:extLst>
  </p:cSld>
  <p:clrMapOvr>
    <a:masterClrMapping/>
  </p:clrMapOvr>
  <p:transition spd="slow">
    <p:cover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6">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RESOURCES</a:t>
            </a:r>
          </a:p>
        </p:txBody>
      </p:sp>
      <p:pic>
        <p:nvPicPr>
          <p:cNvPr id="10" name="Picture 9">
            <a:extLst>
              <a:ext uri="{FF2B5EF4-FFF2-40B4-BE49-F238E27FC236}">
                <a16:creationId xmlns:a16="http://schemas.microsoft.com/office/drawing/2014/main" id="{13233BFE-5AD3-664C-893B-FFEE291D37C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899" y="6332650"/>
            <a:ext cx="1136651" cy="423221"/>
          </a:xfrm>
          <a:prstGeom prst="rect">
            <a:avLst/>
          </a:prstGeom>
        </p:spPr>
      </p:pic>
      <p:sp>
        <p:nvSpPr>
          <p:cNvPr id="11" name="TextBox 10">
            <a:extLst>
              <a:ext uri="{FF2B5EF4-FFF2-40B4-BE49-F238E27FC236}">
                <a16:creationId xmlns:a16="http://schemas.microsoft.com/office/drawing/2014/main" id="{C28C44C3-5400-C74F-993F-0EC27B50E0A7}"/>
              </a:ext>
            </a:extLst>
          </p:cNvPr>
          <p:cNvSpPr txBox="1"/>
          <p:nvPr/>
        </p:nvSpPr>
        <p:spPr>
          <a:xfrm>
            <a:off x="914400" y="5624764"/>
            <a:ext cx="7654597" cy="400110"/>
          </a:xfrm>
          <a:prstGeom prst="rect">
            <a:avLst/>
          </a:prstGeom>
          <a:noFill/>
        </p:spPr>
        <p:txBody>
          <a:bodyPr wrap="square" rtlCol="0">
            <a:spAutoFit/>
          </a:bodyPr>
          <a:lstStyle/>
          <a:p>
            <a:pPr algn="ctr"/>
            <a:r>
              <a:rPr lang="en-US" sz="2000" b="1" dirty="0"/>
              <a:t>FLAWLESS DELIVERY STAFF BIOS PRODUCED</a:t>
            </a:r>
            <a:endParaRPr lang="en-US" sz="2000" dirty="0"/>
          </a:p>
        </p:txBody>
      </p:sp>
      <p:pic>
        <p:nvPicPr>
          <p:cNvPr id="3" name="Picture 2">
            <a:extLst>
              <a:ext uri="{FF2B5EF4-FFF2-40B4-BE49-F238E27FC236}">
                <a16:creationId xmlns:a16="http://schemas.microsoft.com/office/drawing/2014/main" id="{F8E80A46-32D3-A642-839A-674075FAD3C2}"/>
              </a:ext>
            </a:extLst>
          </p:cNvPr>
          <p:cNvPicPr>
            <a:picLocks noChangeAspect="1"/>
          </p:cNvPicPr>
          <p:nvPr/>
        </p:nvPicPr>
        <p:blipFill>
          <a:blip r:embed="rId3"/>
          <a:stretch>
            <a:fillRect/>
          </a:stretch>
        </p:blipFill>
        <p:spPr>
          <a:xfrm>
            <a:off x="1225550" y="824190"/>
            <a:ext cx="3564082" cy="4612341"/>
          </a:xfrm>
          <a:prstGeom prst="rect">
            <a:avLst/>
          </a:prstGeom>
        </p:spPr>
      </p:pic>
      <p:pic>
        <p:nvPicPr>
          <p:cNvPr id="12" name="Picture 11">
            <a:extLst>
              <a:ext uri="{FF2B5EF4-FFF2-40B4-BE49-F238E27FC236}">
                <a16:creationId xmlns:a16="http://schemas.microsoft.com/office/drawing/2014/main" id="{86C59D0D-175B-044C-8286-FAE9ABD94083}"/>
              </a:ext>
            </a:extLst>
          </p:cNvPr>
          <p:cNvPicPr>
            <a:picLocks noChangeAspect="1"/>
          </p:cNvPicPr>
          <p:nvPr/>
        </p:nvPicPr>
        <p:blipFill>
          <a:blip r:embed="rId4"/>
          <a:stretch>
            <a:fillRect/>
          </a:stretch>
        </p:blipFill>
        <p:spPr>
          <a:xfrm>
            <a:off x="4789632" y="824190"/>
            <a:ext cx="3586445" cy="4641282"/>
          </a:xfrm>
          <a:prstGeom prst="rect">
            <a:avLst/>
          </a:prstGeom>
        </p:spPr>
      </p:pic>
    </p:spTree>
    <p:extLst>
      <p:ext uri="{BB962C8B-B14F-4D97-AF65-F5344CB8AC3E}">
        <p14:creationId xmlns:p14="http://schemas.microsoft.com/office/powerpoint/2010/main" val="2573493386"/>
      </p:ext>
    </p:extLst>
  </p:cSld>
  <p:clrMapOvr>
    <a:masterClrMapping/>
  </p:clrMapOvr>
  <p:transition spd="slow">
    <p:cover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6">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RESOURCES</a:t>
            </a:r>
          </a:p>
        </p:txBody>
      </p:sp>
      <p:pic>
        <p:nvPicPr>
          <p:cNvPr id="10" name="Picture 9">
            <a:extLst>
              <a:ext uri="{FF2B5EF4-FFF2-40B4-BE49-F238E27FC236}">
                <a16:creationId xmlns:a16="http://schemas.microsoft.com/office/drawing/2014/main" id="{13233BFE-5AD3-664C-893B-FFEE291D37C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899" y="6332650"/>
            <a:ext cx="1136651" cy="423221"/>
          </a:xfrm>
          <a:prstGeom prst="rect">
            <a:avLst/>
          </a:prstGeom>
        </p:spPr>
      </p:pic>
      <p:sp>
        <p:nvSpPr>
          <p:cNvPr id="11" name="TextBox 10">
            <a:extLst>
              <a:ext uri="{FF2B5EF4-FFF2-40B4-BE49-F238E27FC236}">
                <a16:creationId xmlns:a16="http://schemas.microsoft.com/office/drawing/2014/main" id="{C28C44C3-5400-C74F-993F-0EC27B50E0A7}"/>
              </a:ext>
            </a:extLst>
          </p:cNvPr>
          <p:cNvSpPr txBox="1"/>
          <p:nvPr/>
        </p:nvSpPr>
        <p:spPr>
          <a:xfrm>
            <a:off x="945932" y="5836374"/>
            <a:ext cx="7654597" cy="400110"/>
          </a:xfrm>
          <a:prstGeom prst="rect">
            <a:avLst/>
          </a:prstGeom>
          <a:noFill/>
        </p:spPr>
        <p:txBody>
          <a:bodyPr wrap="square" rtlCol="0">
            <a:spAutoFit/>
          </a:bodyPr>
          <a:lstStyle/>
          <a:p>
            <a:pPr algn="ctr"/>
            <a:r>
              <a:rPr lang="en-US" sz="2000" b="1" dirty="0"/>
              <a:t>5 COURSE HOSPITALITY INFORMATION PIECE PRODUCED</a:t>
            </a:r>
            <a:endParaRPr lang="en-US" sz="2000" dirty="0"/>
          </a:p>
        </p:txBody>
      </p:sp>
      <p:pic>
        <p:nvPicPr>
          <p:cNvPr id="7" name="Picture 6">
            <a:extLst>
              <a:ext uri="{FF2B5EF4-FFF2-40B4-BE49-F238E27FC236}">
                <a16:creationId xmlns:a16="http://schemas.microsoft.com/office/drawing/2014/main" id="{0F6448DD-0AB2-2744-A25E-40EC482C1630}"/>
              </a:ext>
            </a:extLst>
          </p:cNvPr>
          <p:cNvPicPr>
            <a:picLocks noChangeAspect="1"/>
          </p:cNvPicPr>
          <p:nvPr/>
        </p:nvPicPr>
        <p:blipFill>
          <a:blip r:embed="rId3"/>
          <a:stretch>
            <a:fillRect/>
          </a:stretch>
        </p:blipFill>
        <p:spPr>
          <a:xfrm>
            <a:off x="304800" y="780953"/>
            <a:ext cx="2596055" cy="2596055"/>
          </a:xfrm>
          <a:prstGeom prst="rect">
            <a:avLst/>
          </a:prstGeom>
        </p:spPr>
      </p:pic>
      <p:pic>
        <p:nvPicPr>
          <p:cNvPr id="13" name="Picture 12">
            <a:extLst>
              <a:ext uri="{FF2B5EF4-FFF2-40B4-BE49-F238E27FC236}">
                <a16:creationId xmlns:a16="http://schemas.microsoft.com/office/drawing/2014/main" id="{51D490D6-0B13-E84A-B5B8-2B07673DBA46}"/>
              </a:ext>
            </a:extLst>
          </p:cNvPr>
          <p:cNvPicPr>
            <a:picLocks noChangeAspect="1"/>
          </p:cNvPicPr>
          <p:nvPr/>
        </p:nvPicPr>
        <p:blipFill>
          <a:blip r:embed="rId4"/>
          <a:stretch>
            <a:fillRect/>
          </a:stretch>
        </p:blipFill>
        <p:spPr>
          <a:xfrm>
            <a:off x="3090041" y="780954"/>
            <a:ext cx="5213132" cy="2606566"/>
          </a:xfrm>
          <a:prstGeom prst="rect">
            <a:avLst/>
          </a:prstGeom>
        </p:spPr>
      </p:pic>
      <p:pic>
        <p:nvPicPr>
          <p:cNvPr id="15" name="Picture 14">
            <a:extLst>
              <a:ext uri="{FF2B5EF4-FFF2-40B4-BE49-F238E27FC236}">
                <a16:creationId xmlns:a16="http://schemas.microsoft.com/office/drawing/2014/main" id="{29F72C7A-3428-9644-9E87-8D5325FC55E9}"/>
              </a:ext>
            </a:extLst>
          </p:cNvPr>
          <p:cNvPicPr>
            <a:picLocks noChangeAspect="1"/>
          </p:cNvPicPr>
          <p:nvPr/>
        </p:nvPicPr>
        <p:blipFill>
          <a:blip r:embed="rId5"/>
          <a:stretch>
            <a:fillRect/>
          </a:stretch>
        </p:blipFill>
        <p:spPr>
          <a:xfrm>
            <a:off x="88899" y="3548361"/>
            <a:ext cx="4477407" cy="2238704"/>
          </a:xfrm>
          <a:prstGeom prst="rect">
            <a:avLst/>
          </a:prstGeom>
        </p:spPr>
      </p:pic>
      <p:pic>
        <p:nvPicPr>
          <p:cNvPr id="17" name="Picture 16">
            <a:extLst>
              <a:ext uri="{FF2B5EF4-FFF2-40B4-BE49-F238E27FC236}">
                <a16:creationId xmlns:a16="http://schemas.microsoft.com/office/drawing/2014/main" id="{CAF4E798-7824-9C4E-A765-1201180DEE3A}"/>
              </a:ext>
            </a:extLst>
          </p:cNvPr>
          <p:cNvPicPr>
            <a:picLocks noChangeAspect="1"/>
          </p:cNvPicPr>
          <p:nvPr/>
        </p:nvPicPr>
        <p:blipFill>
          <a:blip r:embed="rId6"/>
          <a:stretch>
            <a:fillRect/>
          </a:stretch>
        </p:blipFill>
        <p:spPr>
          <a:xfrm>
            <a:off x="4680118" y="3555123"/>
            <a:ext cx="4463882" cy="2231941"/>
          </a:xfrm>
          <a:prstGeom prst="rect">
            <a:avLst/>
          </a:prstGeom>
        </p:spPr>
      </p:pic>
    </p:spTree>
    <p:extLst>
      <p:ext uri="{BB962C8B-B14F-4D97-AF65-F5344CB8AC3E}">
        <p14:creationId xmlns:p14="http://schemas.microsoft.com/office/powerpoint/2010/main" val="527406491"/>
      </p:ext>
    </p:extLst>
  </p:cSld>
  <p:clrMapOvr>
    <a:masterClrMapping/>
  </p:clrMapOvr>
  <p:transition spd="slow">
    <p:cover dir="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6">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RESOURCES</a:t>
            </a:r>
          </a:p>
        </p:txBody>
      </p:sp>
      <p:pic>
        <p:nvPicPr>
          <p:cNvPr id="10" name="Picture 9">
            <a:extLst>
              <a:ext uri="{FF2B5EF4-FFF2-40B4-BE49-F238E27FC236}">
                <a16:creationId xmlns:a16="http://schemas.microsoft.com/office/drawing/2014/main" id="{13233BFE-5AD3-664C-893B-FFEE291D37C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899" y="6332650"/>
            <a:ext cx="1136651" cy="423221"/>
          </a:xfrm>
          <a:prstGeom prst="rect">
            <a:avLst/>
          </a:prstGeom>
        </p:spPr>
      </p:pic>
      <p:sp>
        <p:nvSpPr>
          <p:cNvPr id="11" name="TextBox 10">
            <a:extLst>
              <a:ext uri="{FF2B5EF4-FFF2-40B4-BE49-F238E27FC236}">
                <a16:creationId xmlns:a16="http://schemas.microsoft.com/office/drawing/2014/main" id="{C28C44C3-5400-C74F-993F-0EC27B50E0A7}"/>
              </a:ext>
            </a:extLst>
          </p:cNvPr>
          <p:cNvSpPr txBox="1"/>
          <p:nvPr/>
        </p:nvSpPr>
        <p:spPr>
          <a:xfrm>
            <a:off x="945932" y="5836374"/>
            <a:ext cx="7654597" cy="400110"/>
          </a:xfrm>
          <a:prstGeom prst="rect">
            <a:avLst/>
          </a:prstGeom>
          <a:noFill/>
        </p:spPr>
        <p:txBody>
          <a:bodyPr wrap="square" rtlCol="0">
            <a:spAutoFit/>
          </a:bodyPr>
          <a:lstStyle/>
          <a:p>
            <a:pPr algn="ctr"/>
            <a:r>
              <a:rPr lang="en-US" sz="2000" b="1" dirty="0"/>
              <a:t>FLAWLESS DELIVERY NAME BADGES PRODUCED</a:t>
            </a:r>
            <a:endParaRPr lang="en-US" sz="2000" dirty="0"/>
          </a:p>
        </p:txBody>
      </p:sp>
      <p:pic>
        <p:nvPicPr>
          <p:cNvPr id="3" name="Picture 2">
            <a:extLst>
              <a:ext uri="{FF2B5EF4-FFF2-40B4-BE49-F238E27FC236}">
                <a16:creationId xmlns:a16="http://schemas.microsoft.com/office/drawing/2014/main" id="{CC2797E1-7B0D-9041-8DCE-7CC36FF897DF}"/>
              </a:ext>
            </a:extLst>
          </p:cNvPr>
          <p:cNvPicPr>
            <a:picLocks noChangeAspect="1"/>
          </p:cNvPicPr>
          <p:nvPr/>
        </p:nvPicPr>
        <p:blipFill rotWithShape="1">
          <a:blip r:embed="rId3"/>
          <a:srcRect t="7028" b="6687"/>
          <a:stretch/>
        </p:blipFill>
        <p:spPr>
          <a:xfrm>
            <a:off x="2668705" y="858708"/>
            <a:ext cx="4209049" cy="4711767"/>
          </a:xfrm>
          <a:prstGeom prst="rect">
            <a:avLst/>
          </a:prstGeom>
        </p:spPr>
      </p:pic>
    </p:spTree>
    <p:extLst>
      <p:ext uri="{BB962C8B-B14F-4D97-AF65-F5344CB8AC3E}">
        <p14:creationId xmlns:p14="http://schemas.microsoft.com/office/powerpoint/2010/main" val="3509371234"/>
      </p:ext>
    </p:extLst>
  </p:cSld>
  <p:clrMapOvr>
    <a:masterClrMapping/>
  </p:clrMapOvr>
  <p:transition spd="slow">
    <p:cover dir="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6">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RESOURCES</a:t>
            </a:r>
          </a:p>
        </p:txBody>
      </p:sp>
      <p:pic>
        <p:nvPicPr>
          <p:cNvPr id="10" name="Picture 9">
            <a:extLst>
              <a:ext uri="{FF2B5EF4-FFF2-40B4-BE49-F238E27FC236}">
                <a16:creationId xmlns:a16="http://schemas.microsoft.com/office/drawing/2014/main" id="{13233BFE-5AD3-664C-893B-FFEE291D37C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899" y="6332650"/>
            <a:ext cx="1136651" cy="423221"/>
          </a:xfrm>
          <a:prstGeom prst="rect">
            <a:avLst/>
          </a:prstGeom>
        </p:spPr>
      </p:pic>
      <p:sp>
        <p:nvSpPr>
          <p:cNvPr id="11" name="TextBox 10">
            <a:extLst>
              <a:ext uri="{FF2B5EF4-FFF2-40B4-BE49-F238E27FC236}">
                <a16:creationId xmlns:a16="http://schemas.microsoft.com/office/drawing/2014/main" id="{C28C44C3-5400-C74F-993F-0EC27B50E0A7}"/>
              </a:ext>
            </a:extLst>
          </p:cNvPr>
          <p:cNvSpPr txBox="1"/>
          <p:nvPr/>
        </p:nvSpPr>
        <p:spPr>
          <a:xfrm>
            <a:off x="945932" y="5836374"/>
            <a:ext cx="7654597" cy="400110"/>
          </a:xfrm>
          <a:prstGeom prst="rect">
            <a:avLst/>
          </a:prstGeom>
          <a:noFill/>
        </p:spPr>
        <p:txBody>
          <a:bodyPr wrap="square" rtlCol="0">
            <a:spAutoFit/>
          </a:bodyPr>
          <a:lstStyle/>
          <a:p>
            <a:pPr algn="ctr"/>
            <a:r>
              <a:rPr lang="en-US" sz="2000" b="1" dirty="0"/>
              <a:t>FLAWLESS DELIVERY BROCHURE DEVELOPED</a:t>
            </a:r>
            <a:endParaRPr lang="en-US" sz="2000" dirty="0"/>
          </a:p>
        </p:txBody>
      </p:sp>
      <p:pic>
        <p:nvPicPr>
          <p:cNvPr id="7" name="Picture 6">
            <a:extLst>
              <a:ext uri="{FF2B5EF4-FFF2-40B4-BE49-F238E27FC236}">
                <a16:creationId xmlns:a16="http://schemas.microsoft.com/office/drawing/2014/main" id="{F157985D-6B2F-A54E-963C-7D95CA079D9C}"/>
              </a:ext>
            </a:extLst>
          </p:cNvPr>
          <p:cNvPicPr>
            <a:picLocks noChangeAspect="1"/>
          </p:cNvPicPr>
          <p:nvPr/>
        </p:nvPicPr>
        <p:blipFill>
          <a:blip r:embed="rId3"/>
          <a:stretch>
            <a:fillRect/>
          </a:stretch>
        </p:blipFill>
        <p:spPr>
          <a:xfrm>
            <a:off x="1225550" y="720463"/>
            <a:ext cx="6821214" cy="5115911"/>
          </a:xfrm>
          <a:prstGeom prst="rect">
            <a:avLst/>
          </a:prstGeom>
        </p:spPr>
      </p:pic>
    </p:spTree>
    <p:extLst>
      <p:ext uri="{BB962C8B-B14F-4D97-AF65-F5344CB8AC3E}">
        <p14:creationId xmlns:p14="http://schemas.microsoft.com/office/powerpoint/2010/main" val="2816653846"/>
      </p:ext>
    </p:extLst>
  </p:cSld>
  <p:clrMapOvr>
    <a:masterClrMapping/>
  </p:clrMapOvr>
  <p:transition spd="slow">
    <p:cover dir="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6">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RESOURCES</a:t>
            </a:r>
          </a:p>
        </p:txBody>
      </p:sp>
      <p:pic>
        <p:nvPicPr>
          <p:cNvPr id="10" name="Picture 9">
            <a:extLst>
              <a:ext uri="{FF2B5EF4-FFF2-40B4-BE49-F238E27FC236}">
                <a16:creationId xmlns:a16="http://schemas.microsoft.com/office/drawing/2014/main" id="{13233BFE-5AD3-664C-893B-FFEE291D37C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899" y="6332650"/>
            <a:ext cx="1136651" cy="423221"/>
          </a:xfrm>
          <a:prstGeom prst="rect">
            <a:avLst/>
          </a:prstGeom>
        </p:spPr>
      </p:pic>
      <p:sp>
        <p:nvSpPr>
          <p:cNvPr id="11" name="TextBox 10">
            <a:extLst>
              <a:ext uri="{FF2B5EF4-FFF2-40B4-BE49-F238E27FC236}">
                <a16:creationId xmlns:a16="http://schemas.microsoft.com/office/drawing/2014/main" id="{BA1C5616-9580-8540-A2AE-89480ACDFD0E}"/>
              </a:ext>
            </a:extLst>
          </p:cNvPr>
          <p:cNvSpPr txBox="1"/>
          <p:nvPr/>
        </p:nvSpPr>
        <p:spPr>
          <a:xfrm>
            <a:off x="4571622" y="2488942"/>
            <a:ext cx="3754135" cy="1015663"/>
          </a:xfrm>
          <a:prstGeom prst="rect">
            <a:avLst/>
          </a:prstGeom>
          <a:noFill/>
        </p:spPr>
        <p:txBody>
          <a:bodyPr wrap="square" rtlCol="0">
            <a:spAutoFit/>
          </a:bodyPr>
          <a:lstStyle/>
          <a:p>
            <a:pPr algn="ctr"/>
            <a:r>
              <a:rPr lang="en-US" sz="2000" b="1" dirty="0"/>
              <a:t>FLAWLESS DELIVERY</a:t>
            </a:r>
          </a:p>
          <a:p>
            <a:pPr algn="ctr"/>
            <a:r>
              <a:rPr lang="en-US" sz="2000" b="1" dirty="0"/>
              <a:t>PROGRAM SPONSORS</a:t>
            </a:r>
          </a:p>
          <a:p>
            <a:pPr algn="ctr"/>
            <a:r>
              <a:rPr lang="en-US" sz="2000" b="1" dirty="0"/>
              <a:t>PULL UP DISPLAY</a:t>
            </a:r>
            <a:endParaRPr lang="en-US" sz="2000" dirty="0"/>
          </a:p>
        </p:txBody>
      </p:sp>
      <p:pic>
        <p:nvPicPr>
          <p:cNvPr id="3" name="Picture 2">
            <a:extLst>
              <a:ext uri="{FF2B5EF4-FFF2-40B4-BE49-F238E27FC236}">
                <a16:creationId xmlns:a16="http://schemas.microsoft.com/office/drawing/2014/main" id="{5B49A93E-AEFF-9849-8B5E-16577040E1FE}"/>
              </a:ext>
            </a:extLst>
          </p:cNvPr>
          <p:cNvPicPr>
            <a:picLocks noChangeAspect="1"/>
          </p:cNvPicPr>
          <p:nvPr/>
        </p:nvPicPr>
        <p:blipFill>
          <a:blip r:embed="rId3"/>
          <a:stretch>
            <a:fillRect/>
          </a:stretch>
        </p:blipFill>
        <p:spPr>
          <a:xfrm>
            <a:off x="2682507" y="693531"/>
            <a:ext cx="2225823" cy="5639120"/>
          </a:xfrm>
          <a:prstGeom prst="rect">
            <a:avLst/>
          </a:prstGeom>
        </p:spPr>
      </p:pic>
    </p:spTree>
    <p:extLst>
      <p:ext uri="{BB962C8B-B14F-4D97-AF65-F5344CB8AC3E}">
        <p14:creationId xmlns:p14="http://schemas.microsoft.com/office/powerpoint/2010/main" val="2007169340"/>
      </p:ext>
    </p:extLst>
  </p:cSld>
  <p:clrMapOvr>
    <a:masterClrMapping/>
  </p:clrMapOvr>
  <p:transition spd="slow">
    <p:cover dir="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6">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RESOURCES</a:t>
            </a:r>
          </a:p>
        </p:txBody>
      </p:sp>
      <p:pic>
        <p:nvPicPr>
          <p:cNvPr id="10" name="Picture 9">
            <a:extLst>
              <a:ext uri="{FF2B5EF4-FFF2-40B4-BE49-F238E27FC236}">
                <a16:creationId xmlns:a16="http://schemas.microsoft.com/office/drawing/2014/main" id="{13233BFE-5AD3-664C-893B-FFEE291D37C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899" y="6332650"/>
            <a:ext cx="1136651" cy="423221"/>
          </a:xfrm>
          <a:prstGeom prst="rect">
            <a:avLst/>
          </a:prstGeom>
        </p:spPr>
      </p:pic>
      <p:sp>
        <p:nvSpPr>
          <p:cNvPr id="11" name="TextBox 10">
            <a:extLst>
              <a:ext uri="{FF2B5EF4-FFF2-40B4-BE49-F238E27FC236}">
                <a16:creationId xmlns:a16="http://schemas.microsoft.com/office/drawing/2014/main" id="{C28C44C3-5400-C74F-993F-0EC27B50E0A7}"/>
              </a:ext>
            </a:extLst>
          </p:cNvPr>
          <p:cNvSpPr txBox="1"/>
          <p:nvPr/>
        </p:nvSpPr>
        <p:spPr>
          <a:xfrm>
            <a:off x="945932" y="5836374"/>
            <a:ext cx="7654597" cy="400110"/>
          </a:xfrm>
          <a:prstGeom prst="rect">
            <a:avLst/>
          </a:prstGeom>
          <a:noFill/>
        </p:spPr>
        <p:txBody>
          <a:bodyPr wrap="square" rtlCol="0">
            <a:spAutoFit/>
          </a:bodyPr>
          <a:lstStyle/>
          <a:p>
            <a:pPr algn="ctr"/>
            <a:r>
              <a:rPr lang="en-US" sz="2000" b="1" dirty="0"/>
              <a:t>FLAWLESS DELIVERY PULL UP DISPLAY DEVELOPED</a:t>
            </a:r>
            <a:endParaRPr lang="en-US" sz="2000" dirty="0"/>
          </a:p>
        </p:txBody>
      </p:sp>
      <p:pic>
        <p:nvPicPr>
          <p:cNvPr id="3" name="Picture 2">
            <a:extLst>
              <a:ext uri="{FF2B5EF4-FFF2-40B4-BE49-F238E27FC236}">
                <a16:creationId xmlns:a16="http://schemas.microsoft.com/office/drawing/2014/main" id="{120EAEBE-64BB-544D-B020-B6FD01ACC068}"/>
              </a:ext>
            </a:extLst>
          </p:cNvPr>
          <p:cNvPicPr>
            <a:picLocks noChangeAspect="1"/>
          </p:cNvPicPr>
          <p:nvPr/>
        </p:nvPicPr>
        <p:blipFill rotWithShape="1">
          <a:blip r:embed="rId3"/>
          <a:srcRect b="38237"/>
          <a:stretch/>
        </p:blipFill>
        <p:spPr>
          <a:xfrm>
            <a:off x="2523175" y="757857"/>
            <a:ext cx="4077321" cy="4982351"/>
          </a:xfrm>
          <a:prstGeom prst="rect">
            <a:avLst/>
          </a:prstGeom>
        </p:spPr>
      </p:pic>
    </p:spTree>
    <p:extLst>
      <p:ext uri="{BB962C8B-B14F-4D97-AF65-F5344CB8AC3E}">
        <p14:creationId xmlns:p14="http://schemas.microsoft.com/office/powerpoint/2010/main" val="1650939904"/>
      </p:ext>
    </p:extLst>
  </p:cSld>
  <p:clrMapOvr>
    <a:masterClrMapping/>
  </p:clrMapOvr>
  <p:transition spd="slow">
    <p:cover dir="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3244" cy="609600"/>
          </a:xfrm>
          <a:prstGeom prst="rect">
            <a:avLst/>
          </a:prstGeom>
          <a:solidFill>
            <a:schemeClr val="accent4">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ADVOCACY</a:t>
            </a:r>
          </a:p>
        </p:txBody>
      </p:sp>
      <p:pic>
        <p:nvPicPr>
          <p:cNvPr id="10" name="Picture 9">
            <a:extLst>
              <a:ext uri="{FF2B5EF4-FFF2-40B4-BE49-F238E27FC236}">
                <a16:creationId xmlns:a16="http://schemas.microsoft.com/office/drawing/2014/main" id="{C6713E99-3AC3-404A-9CF6-4464428FCB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899" y="6332650"/>
            <a:ext cx="1136651" cy="423221"/>
          </a:xfrm>
          <a:prstGeom prst="rect">
            <a:avLst/>
          </a:prstGeom>
        </p:spPr>
      </p:pic>
      <p:sp>
        <p:nvSpPr>
          <p:cNvPr id="15" name="TextBox 14">
            <a:extLst>
              <a:ext uri="{FF2B5EF4-FFF2-40B4-BE49-F238E27FC236}">
                <a16:creationId xmlns:a16="http://schemas.microsoft.com/office/drawing/2014/main" id="{8DE39F73-A6EE-B344-874B-2B860D9B2850}"/>
              </a:ext>
            </a:extLst>
          </p:cNvPr>
          <p:cNvSpPr txBox="1"/>
          <p:nvPr/>
        </p:nvSpPr>
        <p:spPr>
          <a:xfrm>
            <a:off x="657224" y="5791292"/>
            <a:ext cx="7746124" cy="707886"/>
          </a:xfrm>
          <a:prstGeom prst="rect">
            <a:avLst/>
          </a:prstGeom>
          <a:noFill/>
        </p:spPr>
        <p:txBody>
          <a:bodyPr wrap="square" rtlCol="0">
            <a:spAutoFit/>
          </a:bodyPr>
          <a:lstStyle/>
          <a:p>
            <a:pPr algn="ctr"/>
            <a:r>
              <a:rPr lang="en-US" sz="2000" b="1" dirty="0"/>
              <a:t>TAMI REIST APPOINTED TO TENNESSEE-TOMBIGBEE WATERWAY COUNCIL BOARD</a:t>
            </a:r>
            <a:endParaRPr lang="en-US" sz="2000" dirty="0"/>
          </a:p>
        </p:txBody>
      </p:sp>
      <p:pic>
        <p:nvPicPr>
          <p:cNvPr id="8" name="Picture 7">
            <a:extLst>
              <a:ext uri="{FF2B5EF4-FFF2-40B4-BE49-F238E27FC236}">
                <a16:creationId xmlns:a16="http://schemas.microsoft.com/office/drawing/2014/main" id="{3AAF8B9B-0E91-DC4C-A7C4-6E010AFF5F69}"/>
              </a:ext>
            </a:extLst>
          </p:cNvPr>
          <p:cNvPicPr>
            <a:picLocks noChangeAspect="1"/>
          </p:cNvPicPr>
          <p:nvPr/>
        </p:nvPicPr>
        <p:blipFill>
          <a:blip r:embed="rId3"/>
          <a:stretch>
            <a:fillRect/>
          </a:stretch>
        </p:blipFill>
        <p:spPr>
          <a:xfrm>
            <a:off x="2585764" y="797833"/>
            <a:ext cx="3836057" cy="1325919"/>
          </a:xfrm>
          <a:prstGeom prst="rect">
            <a:avLst/>
          </a:prstGeom>
        </p:spPr>
      </p:pic>
      <p:pic>
        <p:nvPicPr>
          <p:cNvPr id="12" name="Picture 11">
            <a:extLst>
              <a:ext uri="{FF2B5EF4-FFF2-40B4-BE49-F238E27FC236}">
                <a16:creationId xmlns:a16="http://schemas.microsoft.com/office/drawing/2014/main" id="{CCF512BA-4A74-794E-B254-950E1F6F92B7}"/>
              </a:ext>
            </a:extLst>
          </p:cNvPr>
          <p:cNvPicPr>
            <a:picLocks noChangeAspect="1"/>
          </p:cNvPicPr>
          <p:nvPr/>
        </p:nvPicPr>
        <p:blipFill rotWithShape="1">
          <a:blip r:embed="rId4"/>
          <a:srcRect t="12295"/>
          <a:stretch/>
        </p:blipFill>
        <p:spPr>
          <a:xfrm>
            <a:off x="3239436" y="2204922"/>
            <a:ext cx="2664372" cy="3505200"/>
          </a:xfrm>
          <a:prstGeom prst="rect">
            <a:avLst/>
          </a:prstGeom>
        </p:spPr>
      </p:pic>
    </p:spTree>
    <p:extLst>
      <p:ext uri="{BB962C8B-B14F-4D97-AF65-F5344CB8AC3E}">
        <p14:creationId xmlns:p14="http://schemas.microsoft.com/office/powerpoint/2010/main" val="3414399744"/>
      </p:ext>
    </p:extLst>
  </p:cSld>
  <p:clrMapOvr>
    <a:masterClrMapping/>
  </p:clrMapOvr>
  <p:transition spd="slow">
    <p:cover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PRINT AND INTERNET ADVERTISING</a:t>
            </a:r>
          </a:p>
        </p:txBody>
      </p:sp>
      <p:sp>
        <p:nvSpPr>
          <p:cNvPr id="9" name="TextBox 8">
            <a:extLst>
              <a:ext uri="{FF2B5EF4-FFF2-40B4-BE49-F238E27FC236}">
                <a16:creationId xmlns:a16="http://schemas.microsoft.com/office/drawing/2014/main" id="{DF639972-2103-6F44-B8BF-43CC8428C96C}"/>
              </a:ext>
            </a:extLst>
          </p:cNvPr>
          <p:cNvSpPr txBox="1"/>
          <p:nvPr/>
        </p:nvSpPr>
        <p:spPr>
          <a:xfrm>
            <a:off x="1891862" y="5470876"/>
            <a:ext cx="5194738" cy="861774"/>
          </a:xfrm>
          <a:prstGeom prst="rect">
            <a:avLst/>
          </a:prstGeom>
          <a:noFill/>
        </p:spPr>
        <p:txBody>
          <a:bodyPr wrap="square" rtlCol="0">
            <a:spAutoFit/>
          </a:bodyPr>
          <a:lstStyle/>
          <a:p>
            <a:pPr algn="ctr"/>
            <a:r>
              <a:rPr lang="en-US" b="1" dirty="0"/>
              <a:t>ALABAMA-MISSISSIPPI-TENNESSEE RURAL CONFERENCE ON TOURISM</a:t>
            </a:r>
          </a:p>
          <a:p>
            <a:pPr algn="ctr"/>
            <a:r>
              <a:rPr lang="en-US" sz="1400" dirty="0"/>
              <a:t>Half page display ad in Conference Program, November 2022</a:t>
            </a:r>
          </a:p>
        </p:txBody>
      </p:sp>
      <p:pic>
        <p:nvPicPr>
          <p:cNvPr id="10" name="Picture 9">
            <a:extLst>
              <a:ext uri="{FF2B5EF4-FFF2-40B4-BE49-F238E27FC236}">
                <a16:creationId xmlns:a16="http://schemas.microsoft.com/office/drawing/2014/main" id="{A6283BE5-E98E-EE42-9632-6BE54D68D8D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899" y="6332650"/>
            <a:ext cx="1136651" cy="423221"/>
          </a:xfrm>
          <a:prstGeom prst="rect">
            <a:avLst/>
          </a:prstGeom>
        </p:spPr>
      </p:pic>
      <p:pic>
        <p:nvPicPr>
          <p:cNvPr id="7" name="Picture 6">
            <a:extLst>
              <a:ext uri="{FF2B5EF4-FFF2-40B4-BE49-F238E27FC236}">
                <a16:creationId xmlns:a16="http://schemas.microsoft.com/office/drawing/2014/main" id="{FD6A4C06-1633-5F46-8239-10D010662971}"/>
              </a:ext>
            </a:extLst>
          </p:cNvPr>
          <p:cNvPicPr>
            <a:picLocks noChangeAspect="1"/>
          </p:cNvPicPr>
          <p:nvPr/>
        </p:nvPicPr>
        <p:blipFill>
          <a:blip r:embed="rId3"/>
          <a:stretch>
            <a:fillRect/>
          </a:stretch>
        </p:blipFill>
        <p:spPr>
          <a:xfrm>
            <a:off x="2057400" y="1485900"/>
            <a:ext cx="5029200" cy="3886200"/>
          </a:xfrm>
          <a:prstGeom prst="rect">
            <a:avLst/>
          </a:prstGeom>
        </p:spPr>
      </p:pic>
    </p:spTree>
    <p:extLst>
      <p:ext uri="{BB962C8B-B14F-4D97-AF65-F5344CB8AC3E}">
        <p14:creationId xmlns:p14="http://schemas.microsoft.com/office/powerpoint/2010/main" val="1393183690"/>
      </p:ext>
    </p:extLst>
  </p:cSld>
  <p:clrMapOvr>
    <a:masterClrMapping/>
  </p:clrMapOvr>
  <p:transition spd="slow">
    <p:cover dir="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3244" cy="609600"/>
          </a:xfrm>
          <a:prstGeom prst="rect">
            <a:avLst/>
          </a:prstGeom>
          <a:solidFill>
            <a:schemeClr val="accent4">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ADVOCACY</a:t>
            </a:r>
          </a:p>
        </p:txBody>
      </p:sp>
      <p:pic>
        <p:nvPicPr>
          <p:cNvPr id="10" name="Picture 9">
            <a:extLst>
              <a:ext uri="{FF2B5EF4-FFF2-40B4-BE49-F238E27FC236}">
                <a16:creationId xmlns:a16="http://schemas.microsoft.com/office/drawing/2014/main" id="{C6713E99-3AC3-404A-9CF6-4464428FCB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899" y="6332650"/>
            <a:ext cx="1136651" cy="423221"/>
          </a:xfrm>
          <a:prstGeom prst="rect">
            <a:avLst/>
          </a:prstGeom>
        </p:spPr>
      </p:pic>
      <p:sp>
        <p:nvSpPr>
          <p:cNvPr id="11" name="TextBox 10">
            <a:extLst>
              <a:ext uri="{FF2B5EF4-FFF2-40B4-BE49-F238E27FC236}">
                <a16:creationId xmlns:a16="http://schemas.microsoft.com/office/drawing/2014/main" id="{227FAF89-FD9A-394F-9C76-D700D3E51802}"/>
              </a:ext>
            </a:extLst>
          </p:cNvPr>
          <p:cNvSpPr txBox="1"/>
          <p:nvPr/>
        </p:nvSpPr>
        <p:spPr>
          <a:xfrm>
            <a:off x="258435" y="848700"/>
            <a:ext cx="8434715" cy="5678478"/>
          </a:xfrm>
          <a:prstGeom prst="rect">
            <a:avLst/>
          </a:prstGeom>
          <a:noFill/>
        </p:spPr>
        <p:txBody>
          <a:bodyPr wrap="square" rtlCol="0">
            <a:spAutoFit/>
          </a:bodyPr>
          <a:lstStyle/>
          <a:p>
            <a:pPr algn="ctr"/>
            <a:r>
              <a:rPr lang="en-US" sz="1100" b="1" dirty="0"/>
              <a:t>Legislative Round Up</a:t>
            </a:r>
          </a:p>
          <a:p>
            <a:pPr algn="ctr"/>
            <a:r>
              <a:rPr lang="en-US" sz="1100" b="1" dirty="0"/>
              <a:t>Final Session of the 117th  Congress</a:t>
            </a:r>
            <a:endParaRPr lang="en-US" sz="1100" dirty="0"/>
          </a:p>
          <a:p>
            <a:pPr marL="171450" indent="-171450">
              <a:buFont typeface="Arial"/>
              <a:buChar char="•"/>
            </a:pPr>
            <a:endParaRPr lang="en-US" sz="1100" dirty="0"/>
          </a:p>
          <a:p>
            <a:pPr marL="171450" indent="-171450">
              <a:buFont typeface="Arial"/>
              <a:buChar char="•"/>
            </a:pPr>
            <a:r>
              <a:rPr lang="en-US" sz="1100" dirty="0"/>
              <a:t>Approved Policy Priorities | Advocacy Road Trip Talking Points</a:t>
            </a:r>
          </a:p>
          <a:p>
            <a:pPr marL="171450" indent="-171450">
              <a:buFont typeface="Arial"/>
              <a:buChar char="•"/>
            </a:pPr>
            <a:r>
              <a:rPr lang="en-US" sz="1100" dirty="0"/>
              <a:t>National Heritage Area Act, S. 1942:  Establishes a standard criterium for the funding, management, and designation for national heritage areas and set an annual authorization of $1 million for each national heritage area.  In additional, specifically for the Southeast, S. 1942:</a:t>
            </a:r>
          </a:p>
          <a:p>
            <a:pPr marL="171450" indent="-171450">
              <a:buFont typeface="Arial"/>
              <a:buChar char="•"/>
            </a:pPr>
            <a:r>
              <a:rPr lang="en-US" sz="1100" dirty="0"/>
              <a:t>o	Authorize a feasibility study for the Great Dismal Swamp National Heritage Area in Virginia and North Carolina.</a:t>
            </a:r>
          </a:p>
          <a:p>
            <a:pPr marL="171450" indent="-171450">
              <a:buFont typeface="Arial"/>
              <a:buChar char="•"/>
            </a:pPr>
            <a:r>
              <a:rPr lang="en-US" sz="1100" dirty="0"/>
              <a:t>o	Designate three new National Heritage Areas in the Southeast:  Alabama Black Belt NHA, Southern Campaign of the American Revolution National Heritage Corridor in South Carolina and North Carolina, and the Northern Neck National Heritage Area in Virginia.</a:t>
            </a:r>
          </a:p>
          <a:p>
            <a:pPr marL="171450" indent="-171450">
              <a:buFont typeface="Arial"/>
              <a:buChar char="•"/>
            </a:pPr>
            <a:r>
              <a:rPr lang="en-US" sz="1100" dirty="0"/>
              <a:t>o	Reauthorize 45 National Heritage Areas for 15 years, including 13 in the Southeast.</a:t>
            </a:r>
          </a:p>
          <a:p>
            <a:pPr marL="171450" indent="-171450">
              <a:buFont typeface="Arial"/>
              <a:buChar char="•"/>
            </a:pPr>
            <a:r>
              <a:rPr lang="en-US" sz="1100" dirty="0"/>
              <a:t>o	Lift the funding cap for three Southeast National Heritage Areas:  Blue Ridge, South Carolina National Heritage Corridor, and Wheeling.</a:t>
            </a:r>
          </a:p>
          <a:p>
            <a:pPr marL="171450" indent="-171450">
              <a:buFont typeface="Arial"/>
              <a:buChar char="•"/>
            </a:pPr>
            <a:r>
              <a:rPr lang="en-US" sz="1100" dirty="0"/>
              <a:t>o	Final passage vote in the House, Roll Call #540:  https://</a:t>
            </a:r>
            <a:r>
              <a:rPr lang="en-US" sz="1100" dirty="0" err="1"/>
              <a:t>clerk.house.gov</a:t>
            </a:r>
            <a:r>
              <a:rPr lang="en-US" sz="1100" dirty="0"/>
              <a:t>/Votes/2022540?Title=National%20Heritage%20Area%20Act</a:t>
            </a:r>
          </a:p>
          <a:p>
            <a:endParaRPr lang="en-US" sz="1100" dirty="0"/>
          </a:p>
          <a:p>
            <a:pPr marL="171450" indent="-171450">
              <a:buFont typeface="Arial"/>
              <a:buChar char="•"/>
            </a:pPr>
            <a:r>
              <a:rPr lang="en-US" sz="1100" dirty="0"/>
              <a:t>Visit American Act: Creates an assistant secretary position within the Department of Commerce focused on coordinating travel and tourism policy across federal stakeholders and formally authorizes the U.S. Travel and Tourism Advisory Board (TTAB) to serve as the advisory body to the Secretary and help develop a 10-year travel and tourism strategy that sets goals for international visitation and travel exports, and ensures domestic policy is optimal for achieving these priorities. (Currently the TTAB operates on a discretionary basis.)</a:t>
            </a:r>
          </a:p>
          <a:p>
            <a:pPr marL="171450" indent="-171450">
              <a:buFont typeface="Arial"/>
              <a:buChar char="•"/>
            </a:pPr>
            <a:r>
              <a:rPr lang="en-US" sz="1100" dirty="0"/>
              <a:t>National Scenic Byways Program funding: $20 million, an increase of $14 million over FY22.</a:t>
            </a:r>
          </a:p>
          <a:p>
            <a:pPr marL="171450" indent="-171450">
              <a:buFont typeface="Arial"/>
              <a:buChar char="•"/>
            </a:pPr>
            <a:r>
              <a:rPr lang="en-US" sz="1100" dirty="0"/>
              <a:t>National Park Service Operations Budget:  $2.9 billion for the Operations, an increase of $156 million above FY22, which will restore 500 positions of the 3,000 lost over the last decade.</a:t>
            </a:r>
          </a:p>
          <a:p>
            <a:pPr marL="171450" indent="-171450">
              <a:buFont typeface="Arial"/>
              <a:buChar char="•"/>
            </a:pPr>
            <a:r>
              <a:rPr lang="en-US" sz="1100" dirty="0"/>
              <a:t>U.S. Forest Service Operations Budget: $3.91 billion for the Forest Service’s non-wildland fire management responsibilities, an increase of $222 million over FY22. These funding increases are expected to radically improve fire restoration and fire risk reduction efforts and to increase year-round staffing to increase this work.</a:t>
            </a:r>
          </a:p>
          <a:p>
            <a:pPr marL="171450" indent="-171450">
              <a:buFont typeface="Arial"/>
              <a:buChar char="•"/>
            </a:pPr>
            <a:r>
              <a:rPr lang="en-US" sz="1100" dirty="0"/>
              <a:t>Pro-Tourism Provisions in FY23 Omnibus Appropriations Bill</a:t>
            </a:r>
          </a:p>
          <a:p>
            <a:pPr marL="171450" indent="-171450">
              <a:buFont typeface="Arial"/>
              <a:buChar char="•"/>
            </a:pPr>
            <a:r>
              <a:rPr lang="en-US" sz="1100" dirty="0"/>
              <a:t>Agriculture &amp; Rural Development</a:t>
            </a:r>
          </a:p>
          <a:p>
            <a:pPr marL="171450" indent="-171450">
              <a:buFont typeface="Arial"/>
              <a:buChar char="•"/>
            </a:pPr>
            <a:r>
              <a:rPr lang="en-US" sz="1100" dirty="0"/>
              <a:t>$455 million for rural broadband to expand service to provide economic development opportunities and improved education and health care services. Included in this appropriation is $348 million for the </a:t>
            </a:r>
            <a:r>
              <a:rPr lang="en-US" sz="1100" dirty="0" err="1"/>
              <a:t>ReConnect</a:t>
            </a:r>
            <a:r>
              <a:rPr lang="en-US" sz="1100" dirty="0"/>
              <a:t> program, which offers loans, grants, and loan grant combinations to facilitate broadband deployment to rural communities that do not have sufficient access to broadband.</a:t>
            </a:r>
          </a:p>
          <a:p>
            <a:pPr marL="171450" indent="-171450">
              <a:buFont typeface="Arial"/>
              <a:buChar char="•"/>
            </a:pPr>
            <a:r>
              <a:rPr lang="en-US" sz="1100" dirty="0"/>
              <a:t>Energy, Water Development and Related Agencies</a:t>
            </a:r>
          </a:p>
          <a:p>
            <a:pPr marL="171450" indent="-171450">
              <a:buFont typeface="Arial"/>
              <a:buChar char="•"/>
            </a:pPr>
            <a:r>
              <a:rPr lang="en-US" sz="1100" dirty="0"/>
              <a:t>•	Appalachian Regional Commission:  $200 million in funding, an increase of $5 million above FY22.</a:t>
            </a:r>
          </a:p>
          <a:p>
            <a:pPr marL="171450" indent="-171450">
              <a:buFont typeface="Arial"/>
              <a:buChar char="•"/>
            </a:pPr>
            <a:r>
              <a:rPr lang="en-US" sz="1100" dirty="0"/>
              <a:t>Southeast Crescent Regional Commission: $20 million in funding, an increase of $15 million over FY22. The funding targets the economic development needs of distressed communities in Alabama, Florida, Georgia, Mississippi, North Carolina, South Carolina, and Virginia.</a:t>
            </a:r>
          </a:p>
          <a:p>
            <a:pPr marL="171450" indent="-171450">
              <a:buFont typeface="Arial"/>
              <a:buChar char="•"/>
            </a:pPr>
            <a:endParaRPr lang="en-US" sz="1100" dirty="0"/>
          </a:p>
        </p:txBody>
      </p:sp>
    </p:spTree>
    <p:extLst>
      <p:ext uri="{BB962C8B-B14F-4D97-AF65-F5344CB8AC3E}">
        <p14:creationId xmlns:p14="http://schemas.microsoft.com/office/powerpoint/2010/main" val="3856582153"/>
      </p:ext>
    </p:extLst>
  </p:cSld>
  <p:clrMapOvr>
    <a:masterClrMapping/>
  </p:clrMapOvr>
  <p:transition spd="slow">
    <p:cover dir="r"/>
  </p:transition>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C70B38E-CA9F-C14C-9433-EDBC218F68E5}"/>
              </a:ext>
            </a:extLst>
          </p:cNvPr>
          <p:cNvSpPr/>
          <p:nvPr/>
        </p:nvSpPr>
        <p:spPr>
          <a:xfrm>
            <a:off x="0" y="0"/>
            <a:ext cx="9143244" cy="609600"/>
          </a:xfrm>
          <a:prstGeom prst="rect">
            <a:avLst/>
          </a:prstGeom>
          <a:solidFill>
            <a:schemeClr val="accent5">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8389543C-594E-844F-B6E0-C47B7C18FF32}"/>
              </a:ext>
            </a:extLst>
          </p:cNvPr>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SEPTEMBER PRESIDENT’S REPORT</a:t>
            </a:r>
          </a:p>
        </p:txBody>
      </p:sp>
      <p:sp>
        <p:nvSpPr>
          <p:cNvPr id="8" name="TextBox 7">
            <a:extLst>
              <a:ext uri="{FF2B5EF4-FFF2-40B4-BE49-F238E27FC236}">
                <a16:creationId xmlns:a16="http://schemas.microsoft.com/office/drawing/2014/main" id="{C706AA04-B3C0-4D4B-9423-2157AC3C2DA6}"/>
              </a:ext>
            </a:extLst>
          </p:cNvPr>
          <p:cNvSpPr txBox="1"/>
          <p:nvPr/>
        </p:nvSpPr>
        <p:spPr>
          <a:xfrm>
            <a:off x="4570413" y="828970"/>
            <a:ext cx="4458867" cy="5509200"/>
          </a:xfrm>
          <a:prstGeom prst="rect">
            <a:avLst/>
          </a:prstGeom>
          <a:noFill/>
        </p:spPr>
        <p:txBody>
          <a:bodyPr wrap="square" rtlCol="0">
            <a:spAutoFit/>
          </a:bodyPr>
          <a:lstStyle/>
          <a:p>
            <a:pPr marL="171450" indent="-171450">
              <a:buFont typeface="Arial"/>
              <a:buChar char="•"/>
            </a:pPr>
            <a:r>
              <a:rPr lang="en-US" sz="1100" dirty="0"/>
              <a:t>Ms. Reist met with Tina Morrison from the Athens-Limestone County Tourism Office.  We shared with her and Penne our AMLA story and showed a presentation on how AMLA supports this region.  </a:t>
            </a:r>
          </a:p>
          <a:p>
            <a:pPr marL="171450" indent="-171450">
              <a:buFont typeface="Arial"/>
              <a:buChar char="•"/>
            </a:pPr>
            <a:endParaRPr lang="en-US" sz="1100" dirty="0"/>
          </a:p>
          <a:p>
            <a:pPr marL="171450" indent="-171450">
              <a:buFont typeface="Arial"/>
              <a:buChar char="•"/>
            </a:pPr>
            <a:r>
              <a:rPr lang="en-US" sz="1100" dirty="0"/>
              <a:t>Angie and Ms. Reist attended and displayed at the Lake Guntersville Symposium event.  Attendance was great and we hired Brad Wiegmann to take pictures and write a story on the event.  Through our partnership with the TRV Stewardship Council, we brought in Mark Engler, an outdoor writer to cover a story on Guntersville State Park, Buck’s Pocket and River Ridge, a tourism development that was made possible due to the Opportunity Zone.</a:t>
            </a:r>
          </a:p>
          <a:p>
            <a:pPr marL="171450" indent="-171450">
              <a:buFont typeface="Arial"/>
              <a:buChar char="•"/>
            </a:pPr>
            <a:endParaRPr lang="en-US" sz="1100" dirty="0"/>
          </a:p>
          <a:p>
            <a:pPr marL="171450" indent="-171450">
              <a:buFont typeface="Arial"/>
              <a:buChar char="•"/>
            </a:pPr>
            <a:r>
              <a:rPr lang="en-US" sz="1100" dirty="0"/>
              <a:t>Angie attended the Association of Tennessee Valley Government Meeting held in Oxford, Mississippi.</a:t>
            </a:r>
          </a:p>
          <a:p>
            <a:pPr marL="171450" indent="-171450">
              <a:buFont typeface="Arial"/>
              <a:buChar char="•"/>
            </a:pPr>
            <a:endParaRPr lang="en-US" sz="1100" dirty="0"/>
          </a:p>
          <a:p>
            <a:pPr marL="171450" indent="-171450">
              <a:buFont typeface="Arial"/>
              <a:buChar char="•"/>
            </a:pPr>
            <a:r>
              <a:rPr lang="en-US" sz="1100" dirty="0"/>
              <a:t>Ms. Reist received an invitation from Mayor Battle to be a partner in what they are calling the North Alabama 40. The goal is to foster greater regional cooperation by having a prominent speaker, dinner and networking to discuss issues and ways to help our region. The plan is to meet quarterly and continue the conversations.</a:t>
            </a:r>
          </a:p>
          <a:p>
            <a:pPr marL="171450" indent="-171450">
              <a:buFont typeface="Arial"/>
              <a:buChar char="•"/>
            </a:pPr>
            <a:endParaRPr lang="en-US" sz="1100" dirty="0"/>
          </a:p>
          <a:p>
            <a:pPr marL="171450" indent="-171450">
              <a:buFont typeface="Arial"/>
              <a:buChar char="•"/>
            </a:pPr>
            <a:r>
              <a:rPr lang="en-US" sz="1100" dirty="0"/>
              <a:t>Ms. Reist met with Mary Ila Ward from Horizon Point Consulting.  She wanted her to meet one of their employees who had been hearing about our organization while visiting some of their clients.  They are also interested in purchasing our office if and when we get ready to sell.</a:t>
            </a:r>
          </a:p>
          <a:p>
            <a:pPr marL="171450" indent="-171450">
              <a:buFont typeface="Arial"/>
              <a:buChar char="•"/>
            </a:pPr>
            <a:endParaRPr lang="en-US" sz="1100" dirty="0"/>
          </a:p>
          <a:p>
            <a:pPr marL="171450" indent="-171450">
              <a:buFont typeface="Arial"/>
              <a:buChar char="•"/>
            </a:pPr>
            <a:r>
              <a:rPr lang="en-US" sz="1100" dirty="0"/>
              <a:t>Ms. Reist attended the Alabama Main Street Board Meeting in Birmingham. Birmingham has submitted bid to host the Annual Main Street Conference in 2024. Bid awards should be announced by mid-September. Birmingham is competing against Philadelphia. </a:t>
            </a:r>
          </a:p>
          <a:p>
            <a:pPr marL="171450" indent="-171450">
              <a:buFont typeface="Arial"/>
              <a:buChar char="•"/>
            </a:pPr>
            <a:endParaRPr lang="en-US" sz="1100" dirty="0"/>
          </a:p>
          <a:p>
            <a:pPr marL="171450" indent="-171450">
              <a:buFont typeface="Arial"/>
              <a:buChar char="•"/>
            </a:pPr>
            <a:endParaRPr lang="en-US" sz="1100" dirty="0"/>
          </a:p>
        </p:txBody>
      </p:sp>
      <p:sp>
        <p:nvSpPr>
          <p:cNvPr id="9" name="TextBox 8">
            <a:extLst>
              <a:ext uri="{FF2B5EF4-FFF2-40B4-BE49-F238E27FC236}">
                <a16:creationId xmlns:a16="http://schemas.microsoft.com/office/drawing/2014/main" id="{586ADB00-988D-334D-B2FD-9A739A754CB5}"/>
              </a:ext>
            </a:extLst>
          </p:cNvPr>
          <p:cNvSpPr txBox="1"/>
          <p:nvPr/>
        </p:nvSpPr>
        <p:spPr>
          <a:xfrm>
            <a:off x="258435" y="848700"/>
            <a:ext cx="4260493" cy="6017032"/>
          </a:xfrm>
          <a:prstGeom prst="rect">
            <a:avLst/>
          </a:prstGeom>
          <a:noFill/>
        </p:spPr>
        <p:txBody>
          <a:bodyPr wrap="square" rtlCol="0">
            <a:spAutoFit/>
          </a:bodyPr>
          <a:lstStyle/>
          <a:p>
            <a:pPr marL="171450" indent="-171450">
              <a:buFont typeface="Arial"/>
              <a:buChar char="•"/>
            </a:pPr>
            <a:r>
              <a:rPr lang="en-US" sz="1100" dirty="0"/>
              <a:t>Ms. Reist attended the fifth Career &amp; Tech meeting in Montgomery regarding the new Course of Study (CTE) for Education &amp; Hospitality Training.  The training consisted of educators and those in the tourism industry. We completed the updates necessary for the Travel &amp; Tourism I &amp; II and have started working on the Sports and Tourism content. This will be included as part of the Travel &amp; Tourism course of study.</a:t>
            </a:r>
          </a:p>
          <a:p>
            <a:pPr marL="171450" indent="-171450">
              <a:buFont typeface="Arial"/>
              <a:buChar char="•"/>
            </a:pPr>
            <a:endParaRPr lang="en-US" sz="1100" dirty="0"/>
          </a:p>
          <a:p>
            <a:pPr marL="171450" indent="-171450">
              <a:buFont typeface="Arial"/>
              <a:buChar char="•"/>
            </a:pPr>
            <a:r>
              <a:rPr lang="en-US" sz="1100" dirty="0"/>
              <a:t>Ms. Reist met with Pete Conroy with JSU to discuss the development planned for Little River Canyon. We met via zoom with the RM Woodworth group who handled Phase I Findings and Conclusions for Little River Canyon Center’s Proposed Lodge. We are planning to visit Bill Donohue, Executive Director for North Georgia Mountains Authority.  RM Woodworth assisted with the development at Brasstown Valley Resort &amp; Spa located in North Georgia.  </a:t>
            </a:r>
          </a:p>
          <a:p>
            <a:pPr marL="171450" indent="-171450">
              <a:buFont typeface="Arial"/>
              <a:buChar char="•"/>
            </a:pPr>
            <a:endParaRPr lang="en-US" sz="1100" dirty="0"/>
          </a:p>
          <a:p>
            <a:pPr marL="171450" indent="-171450">
              <a:buFont typeface="Arial"/>
              <a:buChar char="•"/>
            </a:pPr>
            <a:r>
              <a:rPr lang="en-US" sz="1100" dirty="0"/>
              <a:t>Ms. Reist met with Senator Gudger regarding legislation passed to start a tourism program for the Cullman area and recommended they hire someone to do a strategic plan and help with the hiring process. Two companies are preparing proposals.</a:t>
            </a:r>
          </a:p>
          <a:p>
            <a:endParaRPr lang="en-US" sz="1100" dirty="0"/>
          </a:p>
          <a:p>
            <a:pPr marL="171450" indent="-171450">
              <a:buFont typeface="Arial"/>
              <a:buChar char="•"/>
            </a:pPr>
            <a:r>
              <a:rPr lang="en-US" sz="1100" dirty="0"/>
              <a:t>An email containing information on Alabama’s Short-Term Rentals was sent to state tourism partners. The email featured a video link on how to navigate the Granicus host compliance website.  We received great feedback from our tourism partners.  Jamie Smith, Revenue Director from Foley, requested to share the information at the Alabama Revenue’s Conference.  Lorie Lein, General Counsel for the Alabama League of Municipalities, attended the conference. She sent a text stating the Municipal Revenue Officers were singing AMLA’s praises.</a:t>
            </a:r>
          </a:p>
          <a:p>
            <a:pPr marL="171450" indent="-171450">
              <a:buFont typeface="Arial"/>
              <a:buChar char="•"/>
            </a:pPr>
            <a:endParaRPr lang="en-US" sz="1100" dirty="0"/>
          </a:p>
          <a:p>
            <a:pPr marL="171450" indent="-171450">
              <a:buFont typeface="Arial"/>
              <a:buChar char="•"/>
            </a:pPr>
            <a:r>
              <a:rPr lang="en-US" sz="1100" dirty="0"/>
              <a:t>Ms. Reist attended a Zoom meeting with the Alabama Tourism Department regarding the American Bus Association’s Tour Operator Reception.  AMLA is one of the sponsors for this event.  </a:t>
            </a:r>
          </a:p>
          <a:p>
            <a:pPr marL="171450" indent="-171450">
              <a:buFont typeface="Arial"/>
              <a:buChar char="•"/>
            </a:pPr>
            <a:endParaRPr lang="en-US" sz="1100" dirty="0"/>
          </a:p>
        </p:txBody>
      </p:sp>
    </p:spTree>
    <p:extLst>
      <p:ext uri="{BB962C8B-B14F-4D97-AF65-F5344CB8AC3E}">
        <p14:creationId xmlns:p14="http://schemas.microsoft.com/office/powerpoint/2010/main" val="2550881435"/>
      </p:ext>
    </p:extLst>
  </p:cSld>
  <p:clrMapOvr>
    <a:masterClrMapping/>
  </p:clrMapOvr>
  <p:transition spd="slow">
    <p:cover dir="r"/>
  </p:transition>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C70B38E-CA9F-C14C-9433-EDBC218F68E5}"/>
              </a:ext>
            </a:extLst>
          </p:cNvPr>
          <p:cNvSpPr/>
          <p:nvPr/>
        </p:nvSpPr>
        <p:spPr>
          <a:xfrm>
            <a:off x="0" y="0"/>
            <a:ext cx="9143244" cy="609600"/>
          </a:xfrm>
          <a:prstGeom prst="rect">
            <a:avLst/>
          </a:prstGeom>
          <a:solidFill>
            <a:schemeClr val="accent5">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8389543C-594E-844F-B6E0-C47B7C18FF32}"/>
              </a:ext>
            </a:extLst>
          </p:cNvPr>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SEPTEMBER PRESIDENT’S REPORT</a:t>
            </a:r>
          </a:p>
        </p:txBody>
      </p:sp>
      <p:sp>
        <p:nvSpPr>
          <p:cNvPr id="8" name="TextBox 7">
            <a:extLst>
              <a:ext uri="{FF2B5EF4-FFF2-40B4-BE49-F238E27FC236}">
                <a16:creationId xmlns:a16="http://schemas.microsoft.com/office/drawing/2014/main" id="{C706AA04-B3C0-4D4B-9423-2157AC3C2DA6}"/>
              </a:ext>
            </a:extLst>
          </p:cNvPr>
          <p:cNvSpPr txBox="1"/>
          <p:nvPr/>
        </p:nvSpPr>
        <p:spPr>
          <a:xfrm>
            <a:off x="4571622" y="676736"/>
            <a:ext cx="4458867" cy="5170646"/>
          </a:xfrm>
          <a:prstGeom prst="rect">
            <a:avLst/>
          </a:prstGeom>
          <a:noFill/>
        </p:spPr>
        <p:txBody>
          <a:bodyPr wrap="square" rtlCol="0">
            <a:spAutoFit/>
          </a:bodyPr>
          <a:lstStyle/>
          <a:p>
            <a:pPr marL="171450" indent="-171450">
              <a:buFont typeface="Arial"/>
              <a:buChar char="•"/>
            </a:pPr>
            <a:r>
              <a:rPr lang="en-US" sz="1100" dirty="0"/>
              <a:t>Ms. Reist spoke with Janet Stathopoulos, State Department of Revenue - Deputy Director. Her team is getting Alabama’s Short Term Rental Identification through Granicus. They will be collecting state lodging tax on all STRs in Alabama.</a:t>
            </a:r>
          </a:p>
          <a:p>
            <a:pPr marL="171450" indent="-171450">
              <a:buFont typeface="Arial"/>
              <a:buChar char="•"/>
            </a:pPr>
            <a:endParaRPr lang="en-US" sz="1100" dirty="0"/>
          </a:p>
          <a:p>
            <a:pPr marL="171450" indent="-171450">
              <a:buFont typeface="Arial"/>
              <a:buChar char="•"/>
            </a:pPr>
            <a:r>
              <a:rPr lang="en-US" sz="1100" dirty="0"/>
              <a:t>Angie and Ms. Reist have been working on the Annual Meeting details.  We have sent out our Peak Awards, STS Marketing Scholarship Applications, Invitations, Agenda and working on Sponsors.</a:t>
            </a:r>
          </a:p>
          <a:p>
            <a:pPr marL="171450" indent="-171450">
              <a:buFont typeface="Arial"/>
              <a:buChar char="•"/>
            </a:pPr>
            <a:endParaRPr lang="en-US" sz="1100" dirty="0"/>
          </a:p>
          <a:p>
            <a:pPr marL="171450" indent="-171450">
              <a:buFont typeface="Arial"/>
              <a:buChar char="•"/>
            </a:pPr>
            <a:r>
              <a:rPr lang="en-US" sz="1100" dirty="0"/>
              <a:t>We are working with Hotelbeds through the Travel South USA co-op.  We will showcase our region and have the opportunity to place our content in both the domestic and international markets. The campaign will run for seven months featuring our main website and three of our trails.</a:t>
            </a:r>
          </a:p>
          <a:p>
            <a:pPr marL="171450" indent="-171450">
              <a:buFont typeface="Arial"/>
              <a:buChar char="•"/>
            </a:pPr>
            <a:endParaRPr lang="en-US" sz="1100" dirty="0"/>
          </a:p>
          <a:p>
            <a:pPr marL="171450" indent="-171450">
              <a:buFont typeface="Arial"/>
              <a:buChar char="•"/>
            </a:pPr>
            <a:r>
              <a:rPr lang="en-US" sz="1100" dirty="0"/>
              <a:t>Craig attended a Job Fair held at Athens State College.  The event focused on the Hispanic population. We had Francisco Osorio, one of the YLAI fellows translate our job piece into Spanish. He also attended the event and was able to communicate with those interested in the tourism industry.</a:t>
            </a:r>
          </a:p>
          <a:p>
            <a:pPr marL="171450" indent="-171450">
              <a:buFont typeface="Arial"/>
              <a:buChar char="•"/>
            </a:pPr>
            <a:endParaRPr lang="en-US" sz="1100" dirty="0"/>
          </a:p>
          <a:p>
            <a:pPr marL="171450" indent="-171450">
              <a:buFont typeface="Arial"/>
              <a:buChar char="•"/>
            </a:pPr>
            <a:r>
              <a:rPr lang="en-US" sz="1100" dirty="0"/>
              <a:t>Craig and Halle made calls in DC to discuss issues facing our Tourism Industry. Craig also attended the graduation for our YLAI Fellows while in DC.</a:t>
            </a:r>
          </a:p>
          <a:p>
            <a:pPr marL="171450" indent="-171450">
              <a:buFont typeface="Arial"/>
              <a:buChar char="•"/>
            </a:pPr>
            <a:endParaRPr lang="en-US" sz="1100" dirty="0"/>
          </a:p>
          <a:p>
            <a:pPr marL="171450" indent="-171450">
              <a:buFont typeface="Arial"/>
              <a:buChar char="•"/>
            </a:pPr>
            <a:r>
              <a:rPr lang="en-US" sz="1100" dirty="0"/>
              <a:t>Craig and Ms. Reist will be attending the County Commissions meeting in Orange Beach.  We have mailed out post cards to the North Alabama County Commissioners inviting them to visit our booth.  Our booth is themed around our Agri-Trail.</a:t>
            </a:r>
          </a:p>
          <a:p>
            <a:pPr marL="171450" indent="-171450">
              <a:buFont typeface="Arial"/>
              <a:buChar char="•"/>
            </a:pPr>
            <a:endParaRPr lang="en-US" sz="1100" dirty="0"/>
          </a:p>
        </p:txBody>
      </p:sp>
      <p:sp>
        <p:nvSpPr>
          <p:cNvPr id="9" name="TextBox 8">
            <a:extLst>
              <a:ext uri="{FF2B5EF4-FFF2-40B4-BE49-F238E27FC236}">
                <a16:creationId xmlns:a16="http://schemas.microsoft.com/office/drawing/2014/main" id="{586ADB00-988D-334D-B2FD-9A739A754CB5}"/>
              </a:ext>
            </a:extLst>
          </p:cNvPr>
          <p:cNvSpPr txBox="1"/>
          <p:nvPr/>
        </p:nvSpPr>
        <p:spPr>
          <a:xfrm>
            <a:off x="258435" y="797330"/>
            <a:ext cx="4260493" cy="5339923"/>
          </a:xfrm>
          <a:prstGeom prst="rect">
            <a:avLst/>
          </a:prstGeom>
          <a:noFill/>
        </p:spPr>
        <p:txBody>
          <a:bodyPr wrap="square" rtlCol="0">
            <a:spAutoFit/>
          </a:bodyPr>
          <a:lstStyle/>
          <a:p>
            <a:pPr marL="171450" indent="-171450">
              <a:buFont typeface="Arial"/>
              <a:buChar char="•"/>
            </a:pPr>
            <a:r>
              <a:rPr lang="en-US" sz="1100" dirty="0"/>
              <a:t>Ms. Reist attended the Tennessee-Tombigbee Waterway Annual Conference and board meeting. Brad Collett with the Tennessee RiverLine spoke at the conference.  She was able to meet with Katie Britt and Representatives Jerry Carl and Barry Moore.  </a:t>
            </a:r>
          </a:p>
          <a:p>
            <a:pPr marL="171450" indent="-171450">
              <a:buFont typeface="Arial"/>
              <a:buChar char="•"/>
            </a:pPr>
            <a:endParaRPr lang="en-US" sz="1100" dirty="0"/>
          </a:p>
          <a:p>
            <a:pPr marL="171450" indent="-171450">
              <a:buFont typeface="Arial"/>
              <a:buChar char="•"/>
            </a:pPr>
            <a:r>
              <a:rPr lang="en-US" sz="1100" dirty="0"/>
              <a:t>Ms. Reist has been asked to speak about the Short-Term Rental (STR) market movement at the STS Connections on a panel with Shannon Gray and Renee Areng.</a:t>
            </a:r>
          </a:p>
          <a:p>
            <a:pPr marL="171450" indent="-171450">
              <a:buFont typeface="Arial"/>
              <a:buChar char="•"/>
            </a:pPr>
            <a:endParaRPr lang="en-US" sz="1100" dirty="0"/>
          </a:p>
          <a:p>
            <a:pPr marL="171450" indent="-171450">
              <a:buFont typeface="Arial"/>
              <a:buChar char="•"/>
            </a:pPr>
            <a:r>
              <a:rPr lang="en-US" sz="1100" dirty="0"/>
              <a:t>Ms. Reist will also be speaking at the Governor’s Conference, along with Granicus, regarding Short Term Rentals.</a:t>
            </a:r>
          </a:p>
          <a:p>
            <a:pPr marL="171450" indent="-171450">
              <a:buFont typeface="Arial"/>
              <a:buChar char="•"/>
            </a:pPr>
            <a:endParaRPr lang="en-US" sz="1100" dirty="0"/>
          </a:p>
          <a:p>
            <a:pPr marL="171450" indent="-171450">
              <a:buFont typeface="Arial"/>
              <a:buChar char="•"/>
            </a:pPr>
            <a:r>
              <a:rPr lang="en-US" sz="1100" dirty="0"/>
              <a:t>Lee Sentell asked Ms. Reist to represent the tourism industry on the Alabama Workforce Development panel discussion. Alabama Power will be hosting the event. </a:t>
            </a:r>
          </a:p>
          <a:p>
            <a:pPr marL="171450" indent="-171450">
              <a:buFont typeface="Arial"/>
              <a:buChar char="•"/>
            </a:pPr>
            <a:endParaRPr lang="en-US" sz="1100" dirty="0"/>
          </a:p>
          <a:p>
            <a:pPr marL="171450" indent="-171450">
              <a:buFont typeface="Arial"/>
              <a:buChar char="•"/>
            </a:pPr>
            <a:r>
              <a:rPr lang="en-US" sz="1100" dirty="0"/>
              <a:t>Jeremy Arthur asked Ms. Reist to speak at the Government &amp; Economic Development Institute (GEDI).  He wanted her to do a presentation titled “Tourism is Economic Development”.  She will be speaking to 60 participants, mainly chamber and economic development professionals. The event will take place at the Hotel at Auburn.</a:t>
            </a:r>
          </a:p>
          <a:p>
            <a:pPr marL="171450" indent="-171450">
              <a:buFont typeface="Arial"/>
              <a:buChar char="•"/>
            </a:pPr>
            <a:endParaRPr lang="en-US" sz="1100" dirty="0"/>
          </a:p>
          <a:p>
            <a:pPr marL="171450" indent="-171450">
              <a:buFont typeface="Arial"/>
              <a:buChar char="•"/>
            </a:pPr>
            <a:r>
              <a:rPr lang="en-US" sz="1100" dirty="0"/>
              <a:t>Ms. Reist will be meeting with Senator Albritton next week in Montgomery.  He is interested in creating a regional tourism organization in South Alabama.</a:t>
            </a:r>
          </a:p>
          <a:p>
            <a:pPr marL="171450" indent="-171450">
              <a:buFont typeface="Arial"/>
              <a:buChar char="•"/>
            </a:pPr>
            <a:endParaRPr lang="en-US" sz="1100" dirty="0"/>
          </a:p>
          <a:p>
            <a:pPr marL="171450" indent="-171450">
              <a:buFont typeface="Arial"/>
              <a:buChar char="•"/>
            </a:pPr>
            <a:r>
              <a:rPr lang="en-US" sz="1100" dirty="0"/>
              <a:t>Our ARC Video project is progressing along. They finished filming in Tuscaloosa at the Mercedes Plant. We hope to have the video ready mid-September.  </a:t>
            </a:r>
          </a:p>
          <a:p>
            <a:pPr marL="171450" indent="-171450">
              <a:buFont typeface="Arial"/>
              <a:buChar char="•"/>
            </a:pPr>
            <a:endParaRPr lang="en-US" sz="1100" dirty="0"/>
          </a:p>
        </p:txBody>
      </p:sp>
    </p:spTree>
    <p:extLst>
      <p:ext uri="{BB962C8B-B14F-4D97-AF65-F5344CB8AC3E}">
        <p14:creationId xmlns:p14="http://schemas.microsoft.com/office/powerpoint/2010/main" val="2558341969"/>
      </p:ext>
    </p:extLst>
  </p:cSld>
  <p:clrMapOvr>
    <a:masterClrMapping/>
  </p:clrMapOvr>
  <p:transition spd="slow">
    <p:cover dir="r"/>
  </p:transition>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C70B38E-CA9F-C14C-9433-EDBC218F68E5}"/>
              </a:ext>
            </a:extLst>
          </p:cNvPr>
          <p:cNvSpPr/>
          <p:nvPr/>
        </p:nvSpPr>
        <p:spPr>
          <a:xfrm>
            <a:off x="0" y="0"/>
            <a:ext cx="9143244" cy="609600"/>
          </a:xfrm>
          <a:prstGeom prst="rect">
            <a:avLst/>
          </a:prstGeom>
          <a:solidFill>
            <a:schemeClr val="accent5">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8389543C-594E-844F-B6E0-C47B7C18FF32}"/>
              </a:ext>
            </a:extLst>
          </p:cNvPr>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SEPTEMBER PRESIDENT’S REPORT</a:t>
            </a:r>
          </a:p>
        </p:txBody>
      </p:sp>
      <p:sp>
        <p:nvSpPr>
          <p:cNvPr id="8" name="TextBox 7">
            <a:extLst>
              <a:ext uri="{FF2B5EF4-FFF2-40B4-BE49-F238E27FC236}">
                <a16:creationId xmlns:a16="http://schemas.microsoft.com/office/drawing/2014/main" id="{C706AA04-B3C0-4D4B-9423-2157AC3C2DA6}"/>
              </a:ext>
            </a:extLst>
          </p:cNvPr>
          <p:cNvSpPr txBox="1"/>
          <p:nvPr/>
        </p:nvSpPr>
        <p:spPr>
          <a:xfrm>
            <a:off x="4571622" y="676736"/>
            <a:ext cx="4458867" cy="1446550"/>
          </a:xfrm>
          <a:prstGeom prst="rect">
            <a:avLst/>
          </a:prstGeom>
          <a:noFill/>
        </p:spPr>
        <p:txBody>
          <a:bodyPr wrap="square" rtlCol="0">
            <a:spAutoFit/>
          </a:bodyPr>
          <a:lstStyle/>
          <a:p>
            <a:pPr marL="171450" indent="-171450">
              <a:buFont typeface="Arial"/>
              <a:buChar char="•"/>
            </a:pPr>
            <a:r>
              <a:rPr lang="en-US" sz="1100" dirty="0"/>
              <a:t>We are excited that Huntsville will have another movie filmed in their area. The name of the movie is Space Cadet and will feature the U.S. Space and Rocket Center.  We continue to work with the Film Commission on incentives to help bring more films to our North Alabama area.</a:t>
            </a:r>
          </a:p>
          <a:p>
            <a:pPr marL="171450" indent="-171450">
              <a:buFont typeface="Arial"/>
              <a:buChar char="•"/>
            </a:pPr>
            <a:endParaRPr lang="en-US" sz="1100" dirty="0"/>
          </a:p>
          <a:p>
            <a:pPr marL="171450" indent="-171450">
              <a:buFont typeface="Arial"/>
              <a:buChar char="•"/>
            </a:pPr>
            <a:r>
              <a:rPr lang="en-US" sz="1100" dirty="0"/>
              <a:t>We continue to get updates from Janin Nachtweh, our Germany, Austria and Switzerland representative.</a:t>
            </a:r>
          </a:p>
        </p:txBody>
      </p:sp>
      <p:sp>
        <p:nvSpPr>
          <p:cNvPr id="9" name="TextBox 8">
            <a:extLst>
              <a:ext uri="{FF2B5EF4-FFF2-40B4-BE49-F238E27FC236}">
                <a16:creationId xmlns:a16="http://schemas.microsoft.com/office/drawing/2014/main" id="{586ADB00-988D-334D-B2FD-9A739A754CB5}"/>
              </a:ext>
            </a:extLst>
          </p:cNvPr>
          <p:cNvSpPr txBox="1"/>
          <p:nvPr/>
        </p:nvSpPr>
        <p:spPr>
          <a:xfrm>
            <a:off x="258435" y="797330"/>
            <a:ext cx="4260493" cy="3816429"/>
          </a:xfrm>
          <a:prstGeom prst="rect">
            <a:avLst/>
          </a:prstGeom>
          <a:noFill/>
        </p:spPr>
        <p:txBody>
          <a:bodyPr wrap="square" rtlCol="0">
            <a:spAutoFit/>
          </a:bodyPr>
          <a:lstStyle/>
          <a:p>
            <a:pPr marL="171450" indent="-171450">
              <a:buFont typeface="Arial"/>
              <a:buChar char="•"/>
            </a:pPr>
            <a:r>
              <a:rPr lang="en-US" sz="1100" dirty="0"/>
              <a:t>Ms. Reist spoke with Jill Denny, Travel Policy Director for GSA in DC.  She said they have changed the way they measure the counties for obtaining per diems. Each county is looked at individually and she recommended that we have a Federal Agency write a letter stating we need to look into the reimbursement rates for Madison County.   On GSA.gov, the FAQ item #6 would give the instructions on how to start the process. Ms. Reist spoke with Marie Arighi and asked if she could obtain a letter from some of the federal agencies they work with and she said absolutely. We emailed her the instructions and asked if she would also send a copy of the letter to send to Jill Denny at the GSA office in DC.</a:t>
            </a:r>
          </a:p>
          <a:p>
            <a:pPr marL="171450" indent="-171450">
              <a:buFont typeface="Arial"/>
              <a:buChar char="•"/>
            </a:pPr>
            <a:endParaRPr lang="en-US" sz="1100" dirty="0"/>
          </a:p>
          <a:p>
            <a:pPr marL="171450" indent="-171450">
              <a:buFont typeface="Arial"/>
              <a:buChar char="•"/>
            </a:pPr>
            <a:r>
              <a:rPr lang="en-US" sz="1100" dirty="0"/>
              <a:t>Our Podcast numbers continue to increase and we are looking into ways to continue this movement.  One is working with Chad Hoover with KBF and being a guest on his show and sharing our podcast.  Chad and Ms. Reist spoke about the North Alabama project.  He will start to film our area the first of September.  We will be featured on his podcast, YouTube channel and television show.  We will cover the eight lakes, then look at areas that have no lakes and highlight other outdoor activities such as hiking, trails, birding, ATV etc. </a:t>
            </a:r>
          </a:p>
          <a:p>
            <a:pPr marL="171450" indent="-171450">
              <a:buFont typeface="Arial"/>
              <a:buChar char="•"/>
            </a:pPr>
            <a:endParaRPr lang="en-US" sz="1100" dirty="0"/>
          </a:p>
          <a:p>
            <a:pPr marL="171450" indent="-171450">
              <a:buFont typeface="Arial"/>
              <a:buChar char="•"/>
            </a:pPr>
            <a:endParaRPr lang="en-US" sz="1100" dirty="0"/>
          </a:p>
        </p:txBody>
      </p:sp>
    </p:spTree>
    <p:extLst>
      <p:ext uri="{BB962C8B-B14F-4D97-AF65-F5344CB8AC3E}">
        <p14:creationId xmlns:p14="http://schemas.microsoft.com/office/powerpoint/2010/main" val="1975881859"/>
      </p:ext>
    </p:extLst>
  </p:cSld>
  <p:clrMapOvr>
    <a:masterClrMapping/>
  </p:clrMapOvr>
  <p:transition spd="slow">
    <p:cover dir="r"/>
  </p:transition>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C70B38E-CA9F-C14C-9433-EDBC218F68E5}"/>
              </a:ext>
            </a:extLst>
          </p:cNvPr>
          <p:cNvSpPr/>
          <p:nvPr/>
        </p:nvSpPr>
        <p:spPr>
          <a:xfrm>
            <a:off x="0" y="0"/>
            <a:ext cx="9143244" cy="609600"/>
          </a:xfrm>
          <a:prstGeom prst="rect">
            <a:avLst/>
          </a:prstGeom>
          <a:solidFill>
            <a:schemeClr val="accent5">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8389543C-594E-844F-B6E0-C47B7C18FF32}"/>
              </a:ext>
            </a:extLst>
          </p:cNvPr>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OCTOBER PRESIDENT’S REPORT</a:t>
            </a:r>
          </a:p>
        </p:txBody>
      </p:sp>
      <p:sp>
        <p:nvSpPr>
          <p:cNvPr id="4" name="TextBox 3">
            <a:extLst>
              <a:ext uri="{FF2B5EF4-FFF2-40B4-BE49-F238E27FC236}">
                <a16:creationId xmlns:a16="http://schemas.microsoft.com/office/drawing/2014/main" id="{433452DA-CD1A-6441-9028-EE7D57ADEE6B}"/>
              </a:ext>
            </a:extLst>
          </p:cNvPr>
          <p:cNvSpPr txBox="1"/>
          <p:nvPr/>
        </p:nvSpPr>
        <p:spPr>
          <a:xfrm>
            <a:off x="4570413" y="828970"/>
            <a:ext cx="4458867" cy="5509200"/>
          </a:xfrm>
          <a:prstGeom prst="rect">
            <a:avLst/>
          </a:prstGeom>
          <a:noFill/>
        </p:spPr>
        <p:txBody>
          <a:bodyPr wrap="square" rtlCol="0">
            <a:spAutoFit/>
          </a:bodyPr>
          <a:lstStyle/>
          <a:p>
            <a:pPr marL="171450" indent="-171450">
              <a:buFont typeface="Arial"/>
              <a:buChar char="•"/>
            </a:pPr>
            <a:r>
              <a:rPr lang="en-US" sz="1100" dirty="0"/>
              <a:t>Ms. Reist has been asked to coach at the Conservation Fund sponsored by the Appalachian Regional Commission (ARC). She will be working with Polk County, Tennessee.  The meeting will be held at Lake Junaluska in November.  </a:t>
            </a:r>
          </a:p>
          <a:p>
            <a:pPr marL="171450" indent="-171450">
              <a:buFont typeface="Arial"/>
              <a:buChar char="•"/>
            </a:pPr>
            <a:endParaRPr lang="en-US" sz="1100" dirty="0"/>
          </a:p>
          <a:p>
            <a:pPr marL="171450" indent="-171450">
              <a:buFont typeface="Arial"/>
              <a:buChar char="•"/>
            </a:pPr>
            <a:r>
              <a:rPr lang="en-US" sz="1100" dirty="0"/>
              <a:t>Ms. Reist spoke at the Scottsboro Rotary Club.  </a:t>
            </a:r>
          </a:p>
          <a:p>
            <a:pPr marL="171450" indent="-171450">
              <a:buFont typeface="Arial"/>
              <a:buChar char="•"/>
            </a:pPr>
            <a:endParaRPr lang="en-US" sz="1100" dirty="0"/>
          </a:p>
          <a:p>
            <a:pPr marL="171450" indent="-171450">
              <a:buFont typeface="Arial"/>
              <a:buChar char="•"/>
            </a:pPr>
            <a:r>
              <a:rPr lang="en-US" sz="1100" dirty="0"/>
              <a:t>We received word that our ATD grant was approved. Ms. Reist spoke with Nathan Lindsay, Governor Ivey’s Assistant Chief of Staff. He had a few questions regarding the grant and once she answered his questions, he approved the grant for $1.2 million for Flawless Delivery Training.</a:t>
            </a:r>
          </a:p>
          <a:p>
            <a:pPr marL="171450" indent="-171450">
              <a:buFont typeface="Arial"/>
              <a:buChar char="•"/>
            </a:pPr>
            <a:endParaRPr lang="en-US" sz="1100" dirty="0"/>
          </a:p>
          <a:p>
            <a:pPr marL="171450" indent="-171450">
              <a:buFont typeface="Arial"/>
              <a:buChar char="•"/>
            </a:pPr>
            <a:r>
              <a:rPr lang="en-US" sz="1100" dirty="0"/>
              <a:t>Ms. Reist spoke with Brandi at Granicus to begin the process of sending  letters to the STRs in North Alabama. Our goal is to have the collection for our region in place and start bringing in more revenue for our region.</a:t>
            </a:r>
          </a:p>
          <a:p>
            <a:pPr marL="171450" indent="-171450">
              <a:buFont typeface="Arial"/>
              <a:buChar char="•"/>
            </a:pPr>
            <a:endParaRPr lang="en-US" sz="1100" dirty="0"/>
          </a:p>
          <a:p>
            <a:pPr marL="171450" indent="-171450">
              <a:buFont typeface="Arial"/>
              <a:buChar char="•"/>
            </a:pPr>
            <a:r>
              <a:rPr lang="en-US" sz="1100" dirty="0"/>
              <a:t>Ms. Reist worked the NATR EXPO show that took place in Decatur at Point Mallard. The show was steady until football games started then it slowed down. There were approximately 70 booths from the state and region set up showcasing things to do in the outdoors. </a:t>
            </a:r>
          </a:p>
          <a:p>
            <a:pPr marL="171450" indent="-171450">
              <a:buFont typeface="Arial"/>
              <a:buChar char="•"/>
            </a:pPr>
            <a:endParaRPr lang="en-US" sz="1100" dirty="0"/>
          </a:p>
          <a:p>
            <a:pPr marL="171450" indent="-171450">
              <a:buFont typeface="Arial"/>
              <a:buChar char="•"/>
            </a:pPr>
            <a:r>
              <a:rPr lang="en-US" sz="1100" dirty="0"/>
              <a:t>Ms. Reist attended the CTE training in Montgomery.  They are finalizing the course of study and practicing for the pitch. She and Sandra Fuller are working on a teacher’s training manual.</a:t>
            </a:r>
          </a:p>
          <a:p>
            <a:endParaRPr lang="en-US" sz="1100" dirty="0"/>
          </a:p>
          <a:p>
            <a:pPr marL="171450" indent="-171450">
              <a:buFont typeface="Arial"/>
              <a:buChar char="•"/>
            </a:pPr>
            <a:r>
              <a:rPr lang="en-US" sz="1100" dirty="0"/>
              <a:t>Ms. Reist spoke at the ACAE Annual meeting in San Destin. The event went well and there are several people from North Alabama serving on the board. Misty Williams from the Huntsville/Madison County CVB will be serving a 2-year term on the board.</a:t>
            </a:r>
          </a:p>
          <a:p>
            <a:pPr marL="171450" indent="-171450">
              <a:buFont typeface="Arial"/>
              <a:buChar char="•"/>
            </a:pPr>
            <a:endParaRPr lang="en-US" sz="1100" dirty="0"/>
          </a:p>
        </p:txBody>
      </p:sp>
      <p:sp>
        <p:nvSpPr>
          <p:cNvPr id="5" name="TextBox 4">
            <a:extLst>
              <a:ext uri="{FF2B5EF4-FFF2-40B4-BE49-F238E27FC236}">
                <a16:creationId xmlns:a16="http://schemas.microsoft.com/office/drawing/2014/main" id="{C36B07F6-6EBD-7648-8109-2753D0AF1155}"/>
              </a:ext>
            </a:extLst>
          </p:cNvPr>
          <p:cNvSpPr txBox="1"/>
          <p:nvPr/>
        </p:nvSpPr>
        <p:spPr>
          <a:xfrm>
            <a:off x="258435" y="848700"/>
            <a:ext cx="4260493" cy="5170646"/>
          </a:xfrm>
          <a:prstGeom prst="rect">
            <a:avLst/>
          </a:prstGeom>
          <a:noFill/>
        </p:spPr>
        <p:txBody>
          <a:bodyPr wrap="square" rtlCol="0">
            <a:spAutoFit/>
          </a:bodyPr>
          <a:lstStyle/>
          <a:p>
            <a:pPr marL="171450" indent="-171450">
              <a:buFont typeface="Arial"/>
              <a:buChar char="•"/>
            </a:pPr>
            <a:r>
              <a:rPr lang="en-US" sz="1100" dirty="0"/>
              <a:t>We completed our 60th Annual Meeting in Huntsville.  We sent out surveys to those in attendance to gather feedback and see if any changes are needed to further annual meetings.</a:t>
            </a:r>
          </a:p>
          <a:p>
            <a:pPr marL="171450" indent="-171450">
              <a:buFont typeface="Arial"/>
              <a:buChar char="•"/>
            </a:pPr>
            <a:endParaRPr lang="en-US" sz="1100" dirty="0"/>
          </a:p>
          <a:p>
            <a:pPr marL="171450" indent="-171450">
              <a:buFont typeface="Arial"/>
              <a:buChar char="•"/>
            </a:pPr>
            <a:r>
              <a:rPr lang="en-US" sz="1100" dirty="0"/>
              <a:t>We mailed out the Annual Report and Program of Work to the board members who did not attend the meeting.</a:t>
            </a:r>
          </a:p>
          <a:p>
            <a:endParaRPr lang="en-US" sz="1100" dirty="0"/>
          </a:p>
          <a:p>
            <a:pPr marL="171450" indent="-171450">
              <a:buFont typeface="Arial"/>
              <a:buChar char="•"/>
            </a:pPr>
            <a:r>
              <a:rPr lang="en-US" sz="1100" dirty="0"/>
              <a:t>Angie and Ms. Reist worked on the booklets and presentation for the new member orientation training.  </a:t>
            </a:r>
          </a:p>
          <a:p>
            <a:pPr marL="171450" indent="-171450">
              <a:buFont typeface="Arial"/>
              <a:buChar char="•"/>
            </a:pPr>
            <a:endParaRPr lang="en-US" sz="1100" dirty="0"/>
          </a:p>
          <a:p>
            <a:pPr marL="171450" indent="-171450">
              <a:buFont typeface="Arial"/>
              <a:buChar char="•"/>
            </a:pPr>
            <a:r>
              <a:rPr lang="en-US" sz="1100" dirty="0"/>
              <a:t>Ms. Reist was asked to speak at the pre-opening for the Museum of Information Explosion (MIE). The museum is scheduled to open fall  2023. Dr. Marc Bendickson, retired CEO and former Chairman of the Board of Dynetics, is the owner of the museum. He has the one of the largest collections of vintage and valuable communication artifacts. The museum allows people to explore the history of communication and computing innovation and some of the major figures who contributed to today’s technology.</a:t>
            </a:r>
          </a:p>
          <a:p>
            <a:pPr marL="171450" indent="-171450">
              <a:buFont typeface="Arial"/>
              <a:buChar char="•"/>
            </a:pPr>
            <a:endParaRPr lang="en-US" sz="1100" dirty="0"/>
          </a:p>
          <a:p>
            <a:pPr marL="171450" indent="-171450">
              <a:buFont typeface="Arial"/>
              <a:buChar char="•"/>
            </a:pPr>
            <a:r>
              <a:rPr lang="en-US" sz="1100" dirty="0"/>
              <a:t>Ms. Reist did a Podcast for Relic and spoke about several of the projects we are working on to improve the tourism industry.</a:t>
            </a:r>
          </a:p>
          <a:p>
            <a:pPr marL="171450" indent="-171450">
              <a:buFont typeface="Arial"/>
              <a:buChar char="•"/>
            </a:pPr>
            <a:endParaRPr lang="en-US" sz="1100" dirty="0"/>
          </a:p>
          <a:p>
            <a:pPr marL="171450" indent="-171450">
              <a:buFont typeface="Arial"/>
              <a:buChar char="•"/>
            </a:pPr>
            <a:r>
              <a:rPr lang="en-US" sz="1100" dirty="0"/>
              <a:t>The staff attended the Alabama Bass Trail quarterly zoom meeting.  We approved the 2022/2023 Budget and Program of Work.</a:t>
            </a:r>
          </a:p>
          <a:p>
            <a:pPr marL="171450" indent="-171450">
              <a:buFont typeface="Arial"/>
              <a:buChar char="•"/>
            </a:pPr>
            <a:endParaRPr lang="en-US" sz="1100" dirty="0"/>
          </a:p>
          <a:p>
            <a:pPr marL="171450" indent="-171450">
              <a:buFont typeface="Arial"/>
              <a:buChar char="•"/>
            </a:pPr>
            <a:r>
              <a:rPr lang="en-US" sz="1100" dirty="0"/>
              <a:t>Craig and Ms. Reist spoke to the Limestone County Delegation regarding Short Term Rentals.  Mayor Marks called a meeting with the Athens City Council to start the compliance for STR.</a:t>
            </a:r>
          </a:p>
          <a:p>
            <a:pPr marL="171450" indent="-171450">
              <a:buFont typeface="Arial"/>
              <a:buChar char="•"/>
            </a:pPr>
            <a:endParaRPr lang="en-US" sz="1100" dirty="0"/>
          </a:p>
        </p:txBody>
      </p:sp>
    </p:spTree>
    <p:extLst>
      <p:ext uri="{BB962C8B-B14F-4D97-AF65-F5344CB8AC3E}">
        <p14:creationId xmlns:p14="http://schemas.microsoft.com/office/powerpoint/2010/main" val="936098521"/>
      </p:ext>
    </p:extLst>
  </p:cSld>
  <p:clrMapOvr>
    <a:masterClrMapping/>
  </p:clrMapOvr>
  <p:transition spd="slow">
    <p:cover dir="r"/>
  </p:transition>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C70B38E-CA9F-C14C-9433-EDBC218F68E5}"/>
              </a:ext>
            </a:extLst>
          </p:cNvPr>
          <p:cNvSpPr/>
          <p:nvPr/>
        </p:nvSpPr>
        <p:spPr>
          <a:xfrm>
            <a:off x="0" y="0"/>
            <a:ext cx="9143244" cy="609600"/>
          </a:xfrm>
          <a:prstGeom prst="rect">
            <a:avLst/>
          </a:prstGeom>
          <a:solidFill>
            <a:schemeClr val="accent5">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8389543C-594E-844F-B6E0-C47B7C18FF32}"/>
              </a:ext>
            </a:extLst>
          </p:cNvPr>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OCTOBER PRESIDENT’S REPORT</a:t>
            </a:r>
          </a:p>
        </p:txBody>
      </p:sp>
      <p:sp>
        <p:nvSpPr>
          <p:cNvPr id="4" name="TextBox 3">
            <a:extLst>
              <a:ext uri="{FF2B5EF4-FFF2-40B4-BE49-F238E27FC236}">
                <a16:creationId xmlns:a16="http://schemas.microsoft.com/office/drawing/2014/main" id="{C602C2D3-EE86-404C-9A4E-86123129C20B}"/>
              </a:ext>
            </a:extLst>
          </p:cNvPr>
          <p:cNvSpPr txBox="1"/>
          <p:nvPr/>
        </p:nvSpPr>
        <p:spPr>
          <a:xfrm>
            <a:off x="4571622" y="676736"/>
            <a:ext cx="4458867" cy="1785104"/>
          </a:xfrm>
          <a:prstGeom prst="rect">
            <a:avLst/>
          </a:prstGeom>
          <a:noFill/>
        </p:spPr>
        <p:txBody>
          <a:bodyPr wrap="square" rtlCol="0">
            <a:spAutoFit/>
          </a:bodyPr>
          <a:lstStyle/>
          <a:p>
            <a:pPr marL="171450" indent="-171450">
              <a:buFont typeface="Arial"/>
              <a:buChar char="•"/>
            </a:pPr>
            <a:r>
              <a:rPr lang="en-US" sz="1100" dirty="0"/>
              <a:t>We are working on ads for Taste of the South, ALABAMA Magazine and Paddling Magazine.</a:t>
            </a:r>
          </a:p>
          <a:p>
            <a:pPr marL="171450" indent="-171450">
              <a:buFont typeface="Arial"/>
              <a:buChar char="•"/>
            </a:pPr>
            <a:endParaRPr lang="en-US" sz="1100" dirty="0"/>
          </a:p>
          <a:p>
            <a:pPr marL="171450" indent="-171450">
              <a:buFont typeface="Arial"/>
              <a:buChar char="•"/>
            </a:pPr>
            <a:r>
              <a:rPr lang="en-US" sz="1100" dirty="0"/>
              <a:t>Bedsonline, a booking engine for travel agents, completed AMLA’s online marketing piece that will run for several months. This is a co-op through Travel South International.</a:t>
            </a:r>
          </a:p>
          <a:p>
            <a:pPr marL="171450" indent="-171450">
              <a:buFont typeface="Arial"/>
              <a:buChar char="•"/>
            </a:pPr>
            <a:endParaRPr lang="en-US" sz="1100" dirty="0"/>
          </a:p>
          <a:p>
            <a:pPr marL="171450" indent="-171450">
              <a:buFont typeface="Arial"/>
              <a:buChar char="•"/>
            </a:pPr>
            <a:r>
              <a:rPr lang="en-US" sz="1100" dirty="0"/>
              <a:t>AMLA received surveys back from the presentation Ms. Reist gave at the Intensive Economic Development Training Institute.</a:t>
            </a:r>
          </a:p>
          <a:p>
            <a:pPr marL="171450" indent="-171450">
              <a:buFont typeface="Arial"/>
              <a:buChar char="•"/>
            </a:pPr>
            <a:endParaRPr lang="en-US" sz="1100" dirty="0"/>
          </a:p>
        </p:txBody>
      </p:sp>
      <p:sp>
        <p:nvSpPr>
          <p:cNvPr id="5" name="TextBox 4">
            <a:extLst>
              <a:ext uri="{FF2B5EF4-FFF2-40B4-BE49-F238E27FC236}">
                <a16:creationId xmlns:a16="http://schemas.microsoft.com/office/drawing/2014/main" id="{EB548AD9-322C-9B42-A0D1-F553C36422A9}"/>
              </a:ext>
            </a:extLst>
          </p:cNvPr>
          <p:cNvSpPr txBox="1"/>
          <p:nvPr/>
        </p:nvSpPr>
        <p:spPr>
          <a:xfrm>
            <a:off x="258435" y="797330"/>
            <a:ext cx="4260493" cy="2800767"/>
          </a:xfrm>
          <a:prstGeom prst="rect">
            <a:avLst/>
          </a:prstGeom>
          <a:noFill/>
        </p:spPr>
        <p:txBody>
          <a:bodyPr wrap="square" rtlCol="0">
            <a:spAutoFit/>
          </a:bodyPr>
          <a:lstStyle/>
          <a:p>
            <a:pPr marL="171450" indent="-171450">
              <a:buFont typeface="Arial"/>
              <a:buChar char="•"/>
            </a:pPr>
            <a:r>
              <a:rPr lang="en-US" sz="1100" dirty="0"/>
              <a:t>Ms. Reist met with Mayor Silcox of Leighton and muralist Missy Miles to work on a mural project for this area. The mural will contain a music playing component to it.</a:t>
            </a:r>
          </a:p>
          <a:p>
            <a:pPr marL="171450" indent="-171450">
              <a:buFont typeface="Arial"/>
              <a:buChar char="•"/>
            </a:pPr>
            <a:endParaRPr lang="en-US" sz="1100" dirty="0"/>
          </a:p>
          <a:p>
            <a:pPr marL="171450" indent="-171450">
              <a:buFont typeface="Arial"/>
              <a:buChar char="•"/>
            </a:pPr>
            <a:r>
              <a:rPr lang="en-US" sz="1100" dirty="0"/>
              <a:t>Ms. Reist spoke with Monica Smith of STS, and at our January Board Meeting we will have David Kemp from STS speak about Domestic Showcase. We will also be drawing for a free registration. She asked Judy Ryals if Pam Williams could share how attending Domestic Showcase is working for the Huntsville/Madison area.</a:t>
            </a:r>
          </a:p>
          <a:p>
            <a:endParaRPr lang="en-US" sz="1100" dirty="0"/>
          </a:p>
          <a:p>
            <a:pPr marL="171450" indent="-171450">
              <a:buFont typeface="Arial"/>
              <a:buChar char="•"/>
            </a:pPr>
            <a:r>
              <a:rPr lang="en-US" sz="1100" dirty="0"/>
              <a:t>We have updated the Outdoor Guides, Agriculture Adventure Trail brochures and Trail Mix Booklets for reprinting. </a:t>
            </a:r>
          </a:p>
          <a:p>
            <a:pPr marL="171450" indent="-171450">
              <a:buFont typeface="Arial"/>
              <a:buChar char="•"/>
            </a:pPr>
            <a:endParaRPr lang="en-US" sz="1100" dirty="0"/>
          </a:p>
          <a:p>
            <a:pPr marL="171450" indent="-171450">
              <a:buFont typeface="Arial"/>
              <a:buChar char="•"/>
            </a:pPr>
            <a:r>
              <a:rPr lang="en-US" sz="1100" dirty="0"/>
              <a:t>We continue to work on the Alabama, Mississippi, Tennessee Rural Tourism Conference.</a:t>
            </a:r>
          </a:p>
          <a:p>
            <a:pPr marL="171450" indent="-171450">
              <a:buFont typeface="Arial"/>
              <a:buChar char="•"/>
            </a:pPr>
            <a:endParaRPr lang="en-US" sz="1100" dirty="0"/>
          </a:p>
        </p:txBody>
      </p:sp>
    </p:spTree>
    <p:extLst>
      <p:ext uri="{BB962C8B-B14F-4D97-AF65-F5344CB8AC3E}">
        <p14:creationId xmlns:p14="http://schemas.microsoft.com/office/powerpoint/2010/main" val="3589690861"/>
      </p:ext>
    </p:extLst>
  </p:cSld>
  <p:clrMapOvr>
    <a:masterClrMapping/>
  </p:clrMapOvr>
  <p:transition spd="slow">
    <p:cover dir="r"/>
  </p:transition>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C70B38E-CA9F-C14C-9433-EDBC218F68E5}"/>
              </a:ext>
            </a:extLst>
          </p:cNvPr>
          <p:cNvSpPr/>
          <p:nvPr/>
        </p:nvSpPr>
        <p:spPr>
          <a:xfrm>
            <a:off x="0" y="0"/>
            <a:ext cx="9143244" cy="609600"/>
          </a:xfrm>
          <a:prstGeom prst="rect">
            <a:avLst/>
          </a:prstGeom>
          <a:solidFill>
            <a:schemeClr val="accent5">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8389543C-594E-844F-B6E0-C47B7C18FF32}"/>
              </a:ext>
            </a:extLst>
          </p:cNvPr>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NOVEMBER PRESIDENT’S REPORT</a:t>
            </a:r>
          </a:p>
        </p:txBody>
      </p:sp>
      <p:sp>
        <p:nvSpPr>
          <p:cNvPr id="4" name="TextBox 3">
            <a:extLst>
              <a:ext uri="{FF2B5EF4-FFF2-40B4-BE49-F238E27FC236}">
                <a16:creationId xmlns:a16="http://schemas.microsoft.com/office/drawing/2014/main" id="{C602C2D3-EE86-404C-9A4E-86123129C20B}"/>
              </a:ext>
            </a:extLst>
          </p:cNvPr>
          <p:cNvSpPr txBox="1"/>
          <p:nvPr/>
        </p:nvSpPr>
        <p:spPr>
          <a:xfrm>
            <a:off x="4571622" y="676736"/>
            <a:ext cx="4458867" cy="4662815"/>
          </a:xfrm>
          <a:prstGeom prst="rect">
            <a:avLst/>
          </a:prstGeom>
          <a:noFill/>
        </p:spPr>
        <p:txBody>
          <a:bodyPr wrap="square" rtlCol="0">
            <a:spAutoFit/>
          </a:bodyPr>
          <a:lstStyle/>
          <a:p>
            <a:pPr marL="171450" indent="-171450">
              <a:buFont typeface="Arial"/>
              <a:buChar char="•"/>
            </a:pPr>
            <a:r>
              <a:rPr lang="en-US" sz="1100" dirty="0"/>
              <a:t>Angie attended the ATVG Meeting in Gatlinburg. Ms. Reist was asked to serve as the Alabama Representative on the Association of Tennessee Valley Governments. Angie will be able to attend when Ms. Reist is not available.</a:t>
            </a:r>
          </a:p>
          <a:p>
            <a:pPr marL="171450" indent="-171450">
              <a:buFont typeface="Arial"/>
              <a:buChar char="•"/>
            </a:pPr>
            <a:endParaRPr lang="en-US" sz="1100" dirty="0"/>
          </a:p>
          <a:p>
            <a:pPr marL="171450" indent="-171450">
              <a:buFont typeface="Arial"/>
              <a:buChar char="•"/>
            </a:pPr>
            <a:r>
              <a:rPr lang="en-US" sz="1100" dirty="0"/>
              <a:t>Ms. Reist attended The Travel + Leisure International Travel Show in New York. Grey Brennan had asked if we would attend and provide  feedback on the show.  </a:t>
            </a:r>
          </a:p>
          <a:p>
            <a:endParaRPr lang="en-US" sz="1100" dirty="0"/>
          </a:p>
          <a:p>
            <a:pPr marL="171450" indent="-171450">
              <a:buFont typeface="Arial"/>
              <a:buChar char="•"/>
            </a:pPr>
            <a:r>
              <a:rPr lang="en-US" sz="1100" dirty="0"/>
              <a:t>Ms. Reist met with Mayor Battle regarding the Alabama Film Commission. He had a study that was done and wanted AMLA to look over the study. He thought it would make sense for North Alabama to have a film commission. She told him she would review the study and get back with him. She also made him aware we were going to be very busy due to the grant we received for the Flawless Delivery Training.  </a:t>
            </a:r>
          </a:p>
          <a:p>
            <a:endParaRPr lang="en-US" sz="1100" dirty="0"/>
          </a:p>
          <a:p>
            <a:pPr marL="171450" indent="-171450">
              <a:buFont typeface="Arial"/>
              <a:buChar char="•"/>
            </a:pPr>
            <a:r>
              <a:rPr lang="en-US" sz="1100" dirty="0"/>
              <a:t>Ms. Reist met with John and Rhonda Riley in Cullman regarding a development they are pursuing in Lawrence County.  They have encounterd a few issues, and we have connected them with The Taft Company who can assist them with ALDOT.</a:t>
            </a:r>
          </a:p>
          <a:p>
            <a:pPr marL="171450" indent="-171450">
              <a:buFont typeface="Arial"/>
              <a:buChar char="•"/>
            </a:pPr>
            <a:endParaRPr lang="en-US" sz="1100" dirty="0"/>
          </a:p>
          <a:p>
            <a:pPr marL="171450" indent="-171450">
              <a:buFont typeface="Arial"/>
              <a:buChar char="•"/>
            </a:pPr>
            <a:r>
              <a:rPr lang="en-US" sz="1100" dirty="0"/>
              <a:t>Adam Vaden, our videographer, has completed the Anthem Film for ARC.  We will be presenting it to ARC’s Communications Director and Federal Co-Chair Gayle Manchin.  We want to get their approval so we can start promoting the video.</a:t>
            </a:r>
          </a:p>
          <a:p>
            <a:pPr marL="171450" indent="-171450">
              <a:buFont typeface="Arial"/>
              <a:buChar char="•"/>
            </a:pPr>
            <a:endParaRPr lang="en-US" sz="1100" dirty="0"/>
          </a:p>
          <a:p>
            <a:pPr marL="171450" indent="-171450">
              <a:buFont typeface="Arial"/>
              <a:buChar char="•"/>
            </a:pPr>
            <a:endParaRPr lang="en-US" sz="1100" dirty="0"/>
          </a:p>
        </p:txBody>
      </p:sp>
      <p:sp>
        <p:nvSpPr>
          <p:cNvPr id="5" name="TextBox 4">
            <a:extLst>
              <a:ext uri="{FF2B5EF4-FFF2-40B4-BE49-F238E27FC236}">
                <a16:creationId xmlns:a16="http://schemas.microsoft.com/office/drawing/2014/main" id="{EB548AD9-322C-9B42-A0D1-F553C36422A9}"/>
              </a:ext>
            </a:extLst>
          </p:cNvPr>
          <p:cNvSpPr txBox="1"/>
          <p:nvPr/>
        </p:nvSpPr>
        <p:spPr>
          <a:xfrm>
            <a:off x="258435" y="797330"/>
            <a:ext cx="4260493" cy="6017032"/>
          </a:xfrm>
          <a:prstGeom prst="rect">
            <a:avLst/>
          </a:prstGeom>
          <a:noFill/>
        </p:spPr>
        <p:txBody>
          <a:bodyPr wrap="square" rtlCol="0">
            <a:spAutoFit/>
          </a:bodyPr>
          <a:lstStyle/>
          <a:p>
            <a:pPr marL="171450" indent="-171450">
              <a:buFont typeface="Arial"/>
              <a:buChar char="•"/>
            </a:pPr>
            <a:r>
              <a:rPr lang="en-US" sz="1100" dirty="0"/>
              <a:t>Ms. Reist attended an event at the home of Duane and Alice Evans who owns Ravenwood, a home located in Bankhead National Forest.  At the event, Senator Gudger introduced John Riley, owner of Cullman Savings Bank. John and his wife purchased Ravenwood from the Evans and are going to invest in creating more trails, yurts, tiny homes and a welcome center at the entrance to Bankhead National Forest. Senator Gudger said this was the best gift he could leave to Lawrence County due to redistricting and him losing Lawrence County as part of his district.</a:t>
            </a:r>
          </a:p>
          <a:p>
            <a:pPr marL="171450" indent="-171450">
              <a:buFont typeface="Arial"/>
              <a:buChar char="•"/>
            </a:pPr>
            <a:endParaRPr lang="en-US" sz="1100" dirty="0"/>
          </a:p>
          <a:p>
            <a:pPr marL="171450" indent="-171450">
              <a:buFont typeface="Arial"/>
              <a:buChar char="•"/>
            </a:pPr>
            <a:r>
              <a:rPr lang="en-US" sz="1100" dirty="0"/>
              <a:t>Angie and Penne attended the 2nd Annual Alabama Wine Festival.  This event allows other wineries to attend and sell their wines. The three bills that we supported allows for these events to take place.  We sponsored the wine bags, brochures and set up a booth at the event.</a:t>
            </a:r>
          </a:p>
          <a:p>
            <a:pPr marL="171450" indent="-171450">
              <a:buFont typeface="Arial"/>
              <a:buChar char="•"/>
            </a:pPr>
            <a:endParaRPr lang="en-US" sz="1100" dirty="0"/>
          </a:p>
          <a:p>
            <a:pPr marL="171450" indent="-171450">
              <a:buFont typeface="Arial"/>
              <a:buChar char="•"/>
            </a:pPr>
            <a:r>
              <a:rPr lang="en-US" sz="1100" dirty="0"/>
              <a:t>Thereasa Hulgan and Ms. Reist attended the Sunbelt Ag Show in Moultrie, Georgia. This was a great event and allowed us to showcase the new Agriculture Adventure Trail.  At the event Ms. Reist spoke with the ALFA group and they suggested we attend their annual conference and showcase the Agriculture Adventure Trail.  AMLA will attend this event December 3rd in Montgomery.</a:t>
            </a:r>
          </a:p>
          <a:p>
            <a:pPr marL="171450" indent="-171450">
              <a:buFont typeface="Arial"/>
              <a:buChar char="•"/>
            </a:pPr>
            <a:endParaRPr lang="en-US" sz="1100" dirty="0"/>
          </a:p>
          <a:p>
            <a:pPr marL="171450" indent="-171450">
              <a:buFont typeface="Arial"/>
              <a:buChar char="•"/>
            </a:pPr>
            <a:r>
              <a:rPr lang="en-US" sz="1100" dirty="0"/>
              <a:t>Craig attended the Welcome Center Retreat in Daphne. We co-sponsored the dinner and entertainment for the retreat.  We have received several thank you notes for the waterfall hammocks we gave as gifts to the welcome center associates.</a:t>
            </a:r>
          </a:p>
          <a:p>
            <a:pPr marL="171450" indent="-171450">
              <a:buFont typeface="Arial"/>
              <a:buChar char="•"/>
            </a:pPr>
            <a:endParaRPr lang="en-US" sz="1100" dirty="0"/>
          </a:p>
          <a:p>
            <a:pPr marL="171450" indent="-171450">
              <a:buFont typeface="Arial"/>
              <a:buChar char="•"/>
            </a:pPr>
            <a:r>
              <a:rPr lang="en-US" sz="1100" dirty="0"/>
              <a:t>Ms. Reist attended the ARC Conservation Fund Gateway Training Initiative at Lake Junaluska, North Carolina. She was asked to coach Polk County, Tennessee and assist them with a project. We were able to help them get a seed grant as well as a match for the grant from Tennessee Tourism.  </a:t>
            </a:r>
          </a:p>
          <a:p>
            <a:pPr marL="171450" indent="-171450">
              <a:buFont typeface="Arial"/>
              <a:buChar char="•"/>
            </a:pPr>
            <a:endParaRPr lang="en-US" sz="1100" dirty="0"/>
          </a:p>
          <a:p>
            <a:pPr marL="171450" indent="-171450">
              <a:buFont typeface="Arial"/>
              <a:buChar char="•"/>
            </a:pPr>
            <a:endParaRPr lang="en-US" sz="1100" dirty="0"/>
          </a:p>
        </p:txBody>
      </p:sp>
    </p:spTree>
    <p:extLst>
      <p:ext uri="{BB962C8B-B14F-4D97-AF65-F5344CB8AC3E}">
        <p14:creationId xmlns:p14="http://schemas.microsoft.com/office/powerpoint/2010/main" val="2881662824"/>
      </p:ext>
    </p:extLst>
  </p:cSld>
  <p:clrMapOvr>
    <a:masterClrMapping/>
  </p:clrMapOvr>
  <p:transition spd="slow">
    <p:cover dir="r"/>
  </p:transition>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C70B38E-CA9F-C14C-9433-EDBC218F68E5}"/>
              </a:ext>
            </a:extLst>
          </p:cNvPr>
          <p:cNvSpPr/>
          <p:nvPr/>
        </p:nvSpPr>
        <p:spPr>
          <a:xfrm>
            <a:off x="0" y="0"/>
            <a:ext cx="9143244" cy="609600"/>
          </a:xfrm>
          <a:prstGeom prst="rect">
            <a:avLst/>
          </a:prstGeom>
          <a:solidFill>
            <a:schemeClr val="accent5">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8389543C-594E-844F-B6E0-C47B7C18FF32}"/>
              </a:ext>
            </a:extLst>
          </p:cNvPr>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NOVEMBER PRESIDENT’S REPORT</a:t>
            </a:r>
          </a:p>
        </p:txBody>
      </p:sp>
      <p:sp>
        <p:nvSpPr>
          <p:cNvPr id="4" name="TextBox 3">
            <a:extLst>
              <a:ext uri="{FF2B5EF4-FFF2-40B4-BE49-F238E27FC236}">
                <a16:creationId xmlns:a16="http://schemas.microsoft.com/office/drawing/2014/main" id="{C602C2D3-EE86-404C-9A4E-86123129C20B}"/>
              </a:ext>
            </a:extLst>
          </p:cNvPr>
          <p:cNvSpPr txBox="1"/>
          <p:nvPr/>
        </p:nvSpPr>
        <p:spPr>
          <a:xfrm>
            <a:off x="4571622" y="676736"/>
            <a:ext cx="4458867" cy="6017032"/>
          </a:xfrm>
          <a:prstGeom prst="rect">
            <a:avLst/>
          </a:prstGeom>
          <a:noFill/>
        </p:spPr>
        <p:txBody>
          <a:bodyPr wrap="square" rtlCol="0">
            <a:spAutoFit/>
          </a:bodyPr>
          <a:lstStyle/>
          <a:p>
            <a:pPr marL="171450" indent="-171450">
              <a:buFont typeface="Arial"/>
              <a:buChar char="•"/>
            </a:pPr>
            <a:r>
              <a:rPr lang="en-US" sz="1100" dirty="0"/>
              <a:t>Ms. Reist has been asked to speak at the EDAA Winter Conference.  She will be part of a panel discussing “The Future of Hospitality &amp; Tourism.”  Stephanie Bryant, Chairwoman for PCI and Representative for Tony and Libba Rane Culinary Science Center, will also be on the panel.</a:t>
            </a:r>
          </a:p>
          <a:p>
            <a:pPr marL="171450" indent="-171450">
              <a:buFont typeface="Arial"/>
              <a:buChar char="•"/>
            </a:pPr>
            <a:endParaRPr lang="en-US" sz="1100" dirty="0"/>
          </a:p>
          <a:p>
            <a:pPr marL="171450" indent="-171450">
              <a:buFont typeface="Arial"/>
              <a:buChar char="•"/>
            </a:pPr>
            <a:r>
              <a:rPr lang="en-US" sz="1100" dirty="0"/>
              <a:t>Ms. Reist has been asked to serve on the VOICES for Alabama’s Children.  She will begin serving in January.</a:t>
            </a:r>
          </a:p>
          <a:p>
            <a:pPr marL="171450" indent="-171450">
              <a:buFont typeface="Arial"/>
              <a:buChar char="•"/>
            </a:pPr>
            <a:endParaRPr lang="en-US" sz="1100" dirty="0"/>
          </a:p>
          <a:p>
            <a:pPr marL="171450" indent="-171450">
              <a:buFont typeface="Arial"/>
              <a:buChar char="•"/>
            </a:pPr>
            <a:r>
              <a:rPr lang="en-US" sz="1100" dirty="0"/>
              <a:t>Sandra Fuller and Ms. Reist finished working on the Teacher Curriculum Training Guide. We will be presenting these at the CTE Convention to be held in Mobile July 26-27.</a:t>
            </a:r>
          </a:p>
          <a:p>
            <a:pPr marL="171450" indent="-171450">
              <a:buFont typeface="Arial"/>
              <a:buChar char="•"/>
            </a:pPr>
            <a:endParaRPr lang="en-US" sz="1100" dirty="0"/>
          </a:p>
          <a:p>
            <a:pPr marL="171450" indent="-171450">
              <a:buFont typeface="Arial"/>
              <a:buChar char="•"/>
            </a:pPr>
            <a:r>
              <a:rPr lang="en-US" sz="1100" dirty="0"/>
              <a:t>We have signed up for STS Domestic Media Marketplace. Melea will be representing AMLA at the showcase.</a:t>
            </a:r>
          </a:p>
          <a:p>
            <a:pPr marL="171450" indent="-171450">
              <a:buFont typeface="Arial"/>
              <a:buChar char="•"/>
            </a:pPr>
            <a:endParaRPr lang="en-US" sz="1100" dirty="0"/>
          </a:p>
          <a:p>
            <a:pPr marL="171450" indent="-171450">
              <a:buFont typeface="Arial"/>
              <a:buChar char="•"/>
            </a:pPr>
            <a:r>
              <a:rPr lang="en-US" sz="1100" dirty="0"/>
              <a:t>Craig attended the Alabama Works job fair in Cullman.  </a:t>
            </a:r>
          </a:p>
          <a:p>
            <a:pPr marL="171450" indent="-171450">
              <a:buFont typeface="Arial"/>
              <a:buChar char="•"/>
            </a:pPr>
            <a:endParaRPr lang="en-US" sz="1100" dirty="0"/>
          </a:p>
          <a:p>
            <a:pPr marL="171450" indent="-171450">
              <a:buFont typeface="Arial"/>
              <a:buChar char="•"/>
            </a:pPr>
            <a:r>
              <a:rPr lang="en-US" sz="1100" dirty="0"/>
              <a:t>We are preparing to host our first four Flawless Delivery Trainings in Huntsville and Decatur. We have ordered all materials needed to host the first class scheduled for November 21st.  </a:t>
            </a:r>
          </a:p>
          <a:p>
            <a:pPr marL="171450" indent="-171450">
              <a:buFont typeface="Arial"/>
              <a:buChar char="•"/>
            </a:pPr>
            <a:endParaRPr lang="en-US" sz="1100" dirty="0"/>
          </a:p>
          <a:p>
            <a:pPr marL="171450" indent="-171450">
              <a:buFont typeface="Arial"/>
              <a:buChar char="•"/>
            </a:pPr>
            <a:r>
              <a:rPr lang="en-US" sz="1100" dirty="0"/>
              <a:t>We updated our Alabama Travel Council video featuring the Governor’s Conference. Our goal was to add more diversity to the video.</a:t>
            </a:r>
          </a:p>
          <a:p>
            <a:pPr marL="171450" indent="-171450">
              <a:buFont typeface="Arial"/>
              <a:buChar char="•"/>
            </a:pPr>
            <a:endParaRPr lang="en-US" sz="1100" dirty="0"/>
          </a:p>
          <a:p>
            <a:pPr marL="171450" indent="-171450">
              <a:buFont typeface="Arial"/>
              <a:buChar char="•"/>
            </a:pPr>
            <a:r>
              <a:rPr lang="en-US" sz="1100" dirty="0"/>
              <a:t>We received correspondence from Congressman Aderholt regarding a letter he received from Gina Raimondo, U.S. Department Secretary of Commerce. This was regarding the support letter he wrote for Ms. Reist to serve on the U.S. Travel and Tourism Advisory Board.</a:t>
            </a:r>
          </a:p>
          <a:p>
            <a:pPr marL="171450" indent="-171450">
              <a:buFont typeface="Arial"/>
              <a:buChar char="•"/>
            </a:pPr>
            <a:endParaRPr lang="en-US" sz="1100" dirty="0"/>
          </a:p>
          <a:p>
            <a:pPr marL="171450" indent="-171450">
              <a:buFont typeface="Arial"/>
              <a:buChar char="•"/>
            </a:pPr>
            <a:r>
              <a:rPr lang="en-US" sz="1100" dirty="0"/>
              <a:t>Angie arranged a fishing excursion for David Rainer, a SEOPA writer, with Lee Pitts, a north Alabama fishing guide. Crappie NOW Magazine will feature the story in the December issue.</a:t>
            </a:r>
          </a:p>
          <a:p>
            <a:pPr marL="171450" indent="-171450">
              <a:buFont typeface="Arial"/>
              <a:buChar char="•"/>
            </a:pPr>
            <a:endParaRPr lang="en-US" sz="1100" dirty="0"/>
          </a:p>
          <a:p>
            <a:pPr marL="171450" indent="-171450">
              <a:buFont typeface="Arial"/>
              <a:buChar char="•"/>
            </a:pPr>
            <a:endParaRPr lang="en-US" sz="1100" dirty="0"/>
          </a:p>
        </p:txBody>
      </p:sp>
      <p:sp>
        <p:nvSpPr>
          <p:cNvPr id="5" name="TextBox 4">
            <a:extLst>
              <a:ext uri="{FF2B5EF4-FFF2-40B4-BE49-F238E27FC236}">
                <a16:creationId xmlns:a16="http://schemas.microsoft.com/office/drawing/2014/main" id="{EB548AD9-322C-9B42-A0D1-F553C36422A9}"/>
              </a:ext>
            </a:extLst>
          </p:cNvPr>
          <p:cNvSpPr txBox="1"/>
          <p:nvPr/>
        </p:nvSpPr>
        <p:spPr>
          <a:xfrm>
            <a:off x="258435" y="797330"/>
            <a:ext cx="4260493" cy="6017032"/>
          </a:xfrm>
          <a:prstGeom prst="rect">
            <a:avLst/>
          </a:prstGeom>
          <a:noFill/>
        </p:spPr>
        <p:txBody>
          <a:bodyPr wrap="square" rtlCol="0">
            <a:spAutoFit/>
          </a:bodyPr>
          <a:lstStyle/>
          <a:p>
            <a:pPr marL="171450" indent="-171450">
              <a:buFont typeface="Arial"/>
              <a:buChar char="•"/>
            </a:pPr>
            <a:r>
              <a:rPr lang="en-US" sz="1100" dirty="0"/>
              <a:t>Craig attended the luncheon hosted by Yedla Hospitality and was able to meet Prema Monteiro from UNA’S Hospitality/Culinary program. He met several of the students and we are looking at bringing them into the Flawless Training sessions. ALMA also presented a check to the Good Culture Board for $1500.</a:t>
            </a:r>
          </a:p>
          <a:p>
            <a:pPr marL="171450" indent="-171450">
              <a:buFont typeface="Arial"/>
              <a:buChar char="•"/>
            </a:pPr>
            <a:endParaRPr lang="en-US" sz="1100" dirty="0"/>
          </a:p>
          <a:p>
            <a:pPr marL="171450" indent="-171450">
              <a:buFont typeface="Arial"/>
              <a:buChar char="•"/>
            </a:pPr>
            <a:r>
              <a:rPr lang="en-US" sz="1100" dirty="0"/>
              <a:t>Ms. Reist attended and spoke at the Alabama, Mississippi, Tennessee Rural Tourism Conference on Small Town Rural Tourism and shared several case studies. We ran out of the “Small Town Primer” workbooks and had to mail five to people who wanted a copy.</a:t>
            </a:r>
          </a:p>
          <a:p>
            <a:endParaRPr lang="en-US" sz="1100" dirty="0"/>
          </a:p>
          <a:p>
            <a:pPr marL="171450" indent="-171450">
              <a:buFont typeface="Arial"/>
              <a:buChar char="•"/>
            </a:pPr>
            <a:r>
              <a:rPr lang="en-US" sz="1100" dirty="0"/>
              <a:t>Jerome Thompson and Ms. Reist met with Judy Ryals and Jamie Koshofer with the Huntsville/Madison County CVB.  Jerome is a past President for the Lion’s Club. He gave a RFP for Huntsville to bid on hosting the International Conference in 2027.  </a:t>
            </a:r>
          </a:p>
          <a:p>
            <a:pPr marL="171450" indent="-171450">
              <a:buFont typeface="Arial"/>
              <a:buChar char="•"/>
            </a:pPr>
            <a:endParaRPr lang="en-US" sz="1100" dirty="0"/>
          </a:p>
          <a:p>
            <a:pPr marL="171450" indent="-171450">
              <a:buFont typeface="Arial"/>
              <a:buChar char="•"/>
            </a:pPr>
            <a:r>
              <a:rPr lang="en-US" sz="1100" dirty="0"/>
              <a:t>Angie attended the veteran’s event in Athens at the Alabama Veteran’s Museum and was able to meet dignitaries from Poland.</a:t>
            </a:r>
          </a:p>
          <a:p>
            <a:pPr marL="171450" indent="-171450">
              <a:buFont typeface="Arial"/>
              <a:buChar char="•"/>
            </a:pPr>
            <a:endParaRPr lang="en-US" sz="1100" dirty="0"/>
          </a:p>
          <a:p>
            <a:pPr marL="171450" indent="-171450">
              <a:buFont typeface="Arial"/>
              <a:buChar char="•"/>
            </a:pPr>
            <a:r>
              <a:rPr lang="en-US" sz="1100" dirty="0"/>
              <a:t>Angie and Ms. Reist attended the 6th Annual DIY Tourism &amp; Local Marketing Workshop held in Asheville, North Carolina. This is the second year we have attended the event. The workshop topics included Google analytics updates, ethical marketing, tourism economic updates and many other great topics. We were presented with one of the first DIY Awards for website innovation and vision. </a:t>
            </a:r>
          </a:p>
          <a:p>
            <a:pPr marL="171450" indent="-171450">
              <a:buFont typeface="Arial"/>
              <a:buChar char="•"/>
            </a:pPr>
            <a:endParaRPr lang="en-US" sz="1100" dirty="0"/>
          </a:p>
          <a:p>
            <a:pPr marL="171450" indent="-171450">
              <a:buFont typeface="Arial"/>
              <a:buChar char="•"/>
            </a:pPr>
            <a:r>
              <a:rPr lang="en-US" sz="1100" dirty="0"/>
              <a:t>Tina attended the Alabama Tourism quarterly board meeting in Dothan.</a:t>
            </a:r>
          </a:p>
          <a:p>
            <a:pPr marL="171450" indent="-171450">
              <a:buFont typeface="Arial"/>
              <a:buChar char="•"/>
            </a:pPr>
            <a:endParaRPr lang="en-US" sz="1100" dirty="0"/>
          </a:p>
          <a:p>
            <a:pPr marL="171450" indent="-171450">
              <a:buFont typeface="Arial"/>
              <a:buChar char="•"/>
            </a:pPr>
            <a:r>
              <a:rPr lang="en-US" sz="1100" dirty="0"/>
              <a:t>We continue to get updates from Janin Nachtweh, our Germany, Austria and Switzerland representative.</a:t>
            </a:r>
          </a:p>
          <a:p>
            <a:pPr marL="171450" indent="-171450">
              <a:buFont typeface="Arial"/>
              <a:buChar char="•"/>
            </a:pPr>
            <a:endParaRPr lang="en-US" sz="1100" dirty="0"/>
          </a:p>
          <a:p>
            <a:pPr marL="171450" indent="-171450">
              <a:buFont typeface="Arial"/>
              <a:buChar char="•"/>
            </a:pPr>
            <a:endParaRPr lang="en-US" sz="1100" dirty="0"/>
          </a:p>
        </p:txBody>
      </p:sp>
    </p:spTree>
    <p:extLst>
      <p:ext uri="{BB962C8B-B14F-4D97-AF65-F5344CB8AC3E}">
        <p14:creationId xmlns:p14="http://schemas.microsoft.com/office/powerpoint/2010/main" val="823569371"/>
      </p:ext>
    </p:extLst>
  </p:cSld>
  <p:clrMapOvr>
    <a:masterClrMapping/>
  </p:clrMapOvr>
  <p:transition spd="slow">
    <p:cover dir="r"/>
  </p:transition>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C70B38E-CA9F-C14C-9433-EDBC218F68E5}"/>
              </a:ext>
            </a:extLst>
          </p:cNvPr>
          <p:cNvSpPr/>
          <p:nvPr/>
        </p:nvSpPr>
        <p:spPr>
          <a:xfrm>
            <a:off x="0" y="0"/>
            <a:ext cx="9143244" cy="609600"/>
          </a:xfrm>
          <a:prstGeom prst="rect">
            <a:avLst/>
          </a:prstGeom>
          <a:solidFill>
            <a:schemeClr val="accent5">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8389543C-594E-844F-B6E0-C47B7C18FF32}"/>
              </a:ext>
            </a:extLst>
          </p:cNvPr>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DECEMBER PRESIDENT’S REPORT</a:t>
            </a:r>
          </a:p>
        </p:txBody>
      </p:sp>
      <p:sp>
        <p:nvSpPr>
          <p:cNvPr id="4" name="TextBox 3">
            <a:extLst>
              <a:ext uri="{FF2B5EF4-FFF2-40B4-BE49-F238E27FC236}">
                <a16:creationId xmlns:a16="http://schemas.microsoft.com/office/drawing/2014/main" id="{C602C2D3-EE86-404C-9A4E-86123129C20B}"/>
              </a:ext>
            </a:extLst>
          </p:cNvPr>
          <p:cNvSpPr txBox="1"/>
          <p:nvPr/>
        </p:nvSpPr>
        <p:spPr>
          <a:xfrm>
            <a:off x="4571622" y="676736"/>
            <a:ext cx="4458867" cy="5001369"/>
          </a:xfrm>
          <a:prstGeom prst="rect">
            <a:avLst/>
          </a:prstGeom>
          <a:noFill/>
        </p:spPr>
        <p:txBody>
          <a:bodyPr wrap="square" rtlCol="0">
            <a:spAutoFit/>
          </a:bodyPr>
          <a:lstStyle/>
          <a:p>
            <a:pPr marL="171450" indent="-171450">
              <a:buFont typeface="Arial"/>
              <a:buChar char="•"/>
            </a:pPr>
            <a:r>
              <a:rPr lang="en-US" sz="1100" dirty="0"/>
              <a:t>Tina and I attended the ALFA Annual Meeting in Montgomery.  This was a great show to display and our farmers loved us being there.   We will continue this partnership and share our </a:t>
            </a:r>
            <a:r>
              <a:rPr lang="en-US" sz="1100" dirty="0" err="1"/>
              <a:t>Agri</a:t>
            </a:r>
            <a:r>
              <a:rPr lang="en-US" sz="1100" dirty="0"/>
              <a:t>-trail.  We had several of our members who are on the trail come up and thank us for being there.  We had two more farms interested in joining.</a:t>
            </a:r>
          </a:p>
          <a:p>
            <a:endParaRPr lang="en-US" sz="1100" dirty="0"/>
          </a:p>
          <a:p>
            <a:pPr marL="171450" indent="-171450">
              <a:buFont typeface="Arial"/>
              <a:buChar char="•"/>
            </a:pPr>
            <a:r>
              <a:rPr lang="en-US" sz="1100" dirty="0"/>
              <a:t>Met with Brenna Shultz with paddling magazine we are using footage from Chad Hoover’s video b-roll to create mini video’s to be showcased on the paddling magazine website and newsletter.  The video’s will feature our different lakes that you can put in and paddle.  We have also developed a new Outdoors Brochure with the help of Greg </a:t>
            </a:r>
            <a:r>
              <a:rPr lang="en-US" sz="1100" dirty="0" err="1"/>
              <a:t>Wingo</a:t>
            </a:r>
            <a:r>
              <a:rPr lang="en-US" sz="1100" dirty="0"/>
              <a:t>.</a:t>
            </a:r>
          </a:p>
          <a:p>
            <a:pPr marL="171450" indent="-171450">
              <a:buFont typeface="Arial"/>
              <a:buChar char="•"/>
            </a:pPr>
            <a:endParaRPr lang="en-US" sz="1100" dirty="0"/>
          </a:p>
          <a:p>
            <a:pPr marL="171450" indent="-171450">
              <a:buFont typeface="Arial"/>
              <a:buChar char="•"/>
            </a:pPr>
            <a:r>
              <a:rPr lang="en-US" sz="1100" dirty="0"/>
              <a:t>Craig and I continue to have our monthly zoom meetings with Ryan Cate and Thea Harvey-Barratt with the Holistic Performance Group.  We discuss the progress of the classes and how we can improve the outcomes.</a:t>
            </a:r>
          </a:p>
          <a:p>
            <a:pPr marL="171450" indent="-171450">
              <a:buFont typeface="Arial"/>
              <a:buChar char="•"/>
            </a:pPr>
            <a:endParaRPr lang="en-US" sz="1100" dirty="0"/>
          </a:p>
          <a:p>
            <a:pPr marL="171450" indent="-171450">
              <a:buFont typeface="Arial"/>
              <a:buChar char="•"/>
            </a:pPr>
            <a:r>
              <a:rPr lang="en-US" sz="1100" dirty="0"/>
              <a:t>We hosted a roundtable discussion meeting and brought in Chris Cavanaugh with the Magellan Strategy Group.  We discussed Niche Audiences, Changes in Consumer Behavior &amp; Preferences, Attracting and Retaining Staff, How to Build Customer Loyalty and Creating Regional Tourism Product Development.</a:t>
            </a:r>
          </a:p>
          <a:p>
            <a:pPr marL="171450" indent="-171450">
              <a:buFont typeface="Arial"/>
              <a:buChar char="•"/>
            </a:pPr>
            <a:endParaRPr lang="en-US" sz="1100" dirty="0"/>
          </a:p>
          <a:p>
            <a:pPr marL="171450" indent="-171450">
              <a:buFont typeface="Arial"/>
              <a:buChar char="•"/>
            </a:pPr>
            <a:r>
              <a:rPr lang="en-US" sz="1100" dirty="0"/>
              <a:t>Met with Jesse Owens granddaughters they came in for a tree planting ceremony held at the Jesse Owens Museum in Oakville.  The seedling was from the original English Oak tree presented to Jesse Owens by master Arborist John Palmer following the 1936 Olympics. </a:t>
            </a:r>
          </a:p>
          <a:p>
            <a:pPr marL="171450" indent="-171450">
              <a:buFont typeface="Arial"/>
              <a:buChar char="•"/>
            </a:pPr>
            <a:endParaRPr lang="en-US" sz="1100" dirty="0"/>
          </a:p>
          <a:p>
            <a:pPr marL="171450" indent="-171450">
              <a:buFont typeface="Arial"/>
              <a:buChar char="•"/>
            </a:pPr>
            <a:endParaRPr lang="en-US" sz="1100" dirty="0"/>
          </a:p>
        </p:txBody>
      </p:sp>
      <p:sp>
        <p:nvSpPr>
          <p:cNvPr id="5" name="TextBox 4">
            <a:extLst>
              <a:ext uri="{FF2B5EF4-FFF2-40B4-BE49-F238E27FC236}">
                <a16:creationId xmlns:a16="http://schemas.microsoft.com/office/drawing/2014/main" id="{EB548AD9-322C-9B42-A0D1-F553C36422A9}"/>
              </a:ext>
            </a:extLst>
          </p:cNvPr>
          <p:cNvSpPr txBox="1"/>
          <p:nvPr/>
        </p:nvSpPr>
        <p:spPr>
          <a:xfrm>
            <a:off x="258435" y="797330"/>
            <a:ext cx="4260493" cy="5509200"/>
          </a:xfrm>
          <a:prstGeom prst="rect">
            <a:avLst/>
          </a:prstGeom>
          <a:noFill/>
        </p:spPr>
        <p:txBody>
          <a:bodyPr wrap="square" rtlCol="0">
            <a:spAutoFit/>
          </a:bodyPr>
          <a:lstStyle/>
          <a:p>
            <a:pPr marL="171450" indent="-171450">
              <a:buFont typeface="Arial"/>
              <a:buChar char="•"/>
            </a:pPr>
            <a:r>
              <a:rPr lang="en-US" sz="1100" dirty="0"/>
              <a:t>Met with Brandi and the Granicus team regarding the Short-Term Rentals for North Alabama.  We will start billing ALL of our Short-term rentals effective February 1st, 2023.  They are making changes to the letter that will be sent out reflective of what the Alabama State Revenue wants it to read.  They are also developing a method that I do not bill the counties that are being paid through the state and are currently receiving Air BNB revenues.</a:t>
            </a:r>
          </a:p>
          <a:p>
            <a:pPr marL="171450" indent="-171450">
              <a:buFont typeface="Arial"/>
              <a:buChar char="•"/>
            </a:pPr>
            <a:endParaRPr lang="en-US" sz="1100" dirty="0"/>
          </a:p>
          <a:p>
            <a:pPr marL="171450" indent="-171450">
              <a:buFont typeface="Arial"/>
              <a:buChar char="•"/>
            </a:pPr>
            <a:r>
              <a:rPr lang="en-US" sz="1100" dirty="0"/>
              <a:t>Spoke with Joel Lamp with the Huntsville/Madison County CVB regarding a potential opportunity to help sponsor a large event.</a:t>
            </a:r>
          </a:p>
          <a:p>
            <a:pPr marL="171450" indent="-171450">
              <a:buFont typeface="Arial"/>
              <a:buChar char="•"/>
            </a:pPr>
            <a:endParaRPr lang="en-US" sz="1100" dirty="0"/>
          </a:p>
          <a:p>
            <a:pPr marL="171450" indent="-171450">
              <a:buFont typeface="Arial"/>
              <a:buChar char="•"/>
            </a:pPr>
            <a:r>
              <a:rPr lang="en-US" sz="1100" dirty="0"/>
              <a:t>Working with Alabama Mainstreet Board regarding the 2024 meeting to be held in Birmingham.  JoJo Terry and I will be displaying at the Mainstreet Conference being held in Boston 2023.  My goal is to promote our North Alabama Mainstreet communities. </a:t>
            </a:r>
          </a:p>
          <a:p>
            <a:pPr marL="171450" indent="-171450">
              <a:buFont typeface="Arial"/>
              <a:buChar char="•"/>
            </a:pPr>
            <a:endParaRPr lang="en-US" sz="1100" dirty="0"/>
          </a:p>
          <a:p>
            <a:pPr marL="171450" indent="-171450">
              <a:buFont typeface="Arial"/>
              <a:buChar char="•"/>
            </a:pPr>
            <a:r>
              <a:rPr lang="en-US" sz="1100" dirty="0"/>
              <a:t>Completed our working manual and budget for Flawless Delivery.  We have currently hosted 5 Flawless Training events and have four more on the books.  After each class we send a letter to the Governor along with a picture of the class thanking her for the grant.  I am going to speak with Senator Orr about getting this added into the Education Fund and using Calhoun College as the conduit institution for these funds.</a:t>
            </a:r>
          </a:p>
          <a:p>
            <a:pPr marL="171450" indent="-171450">
              <a:buFont typeface="Arial"/>
              <a:buChar char="•"/>
            </a:pPr>
            <a:endParaRPr lang="en-US" sz="1100" dirty="0"/>
          </a:p>
          <a:p>
            <a:pPr marL="171450" indent="-171450">
              <a:buFont typeface="Arial"/>
              <a:buChar char="•"/>
            </a:pPr>
            <a:r>
              <a:rPr lang="en-US" sz="1100" dirty="0"/>
              <a:t>Attended via zoom my VOICES Board meeting.  I will be serving on the Advocacy committee.</a:t>
            </a:r>
          </a:p>
          <a:p>
            <a:pPr marL="171450" indent="-171450">
              <a:buFont typeface="Arial"/>
              <a:buChar char="•"/>
            </a:pPr>
            <a:endParaRPr lang="en-US" sz="1100" dirty="0"/>
          </a:p>
          <a:p>
            <a:pPr marL="171450" indent="-171450">
              <a:buFont typeface="Arial"/>
              <a:buChar char="•"/>
            </a:pPr>
            <a:r>
              <a:rPr lang="en-US" sz="1100" dirty="0"/>
              <a:t>Attended the Marshall County Tourism and Sports open house.  The tourism office is beautiful and in a great location.</a:t>
            </a:r>
          </a:p>
          <a:p>
            <a:pPr marL="171450" indent="-171450">
              <a:buFont typeface="Arial"/>
              <a:buChar char="•"/>
            </a:pPr>
            <a:endParaRPr lang="en-US" sz="1100" dirty="0"/>
          </a:p>
          <a:p>
            <a:pPr marL="171450" indent="-171450">
              <a:buFont typeface="Arial"/>
              <a:buChar char="•"/>
            </a:pPr>
            <a:endParaRPr lang="en-US" sz="1100" dirty="0"/>
          </a:p>
          <a:p>
            <a:pPr marL="171450" indent="-171450">
              <a:buFont typeface="Arial"/>
              <a:buChar char="•"/>
            </a:pPr>
            <a:endParaRPr lang="en-US" sz="1100" dirty="0"/>
          </a:p>
        </p:txBody>
      </p:sp>
    </p:spTree>
    <p:extLst>
      <p:ext uri="{BB962C8B-B14F-4D97-AF65-F5344CB8AC3E}">
        <p14:creationId xmlns:p14="http://schemas.microsoft.com/office/powerpoint/2010/main" val="410312111"/>
      </p:ext>
    </p:extLst>
  </p:cSld>
  <p:clrMapOvr>
    <a:masterClrMapping/>
  </p:clrMapOvr>
  <p:transition spd="slow">
    <p:cover dir="r"/>
  </p:transition>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C70B38E-CA9F-C14C-9433-EDBC218F68E5}"/>
              </a:ext>
            </a:extLst>
          </p:cNvPr>
          <p:cNvSpPr/>
          <p:nvPr/>
        </p:nvSpPr>
        <p:spPr>
          <a:xfrm>
            <a:off x="0" y="0"/>
            <a:ext cx="9143244" cy="609600"/>
          </a:xfrm>
          <a:prstGeom prst="rect">
            <a:avLst/>
          </a:prstGeom>
          <a:solidFill>
            <a:schemeClr val="accent5">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8389543C-594E-844F-B6E0-C47B7C18FF32}"/>
              </a:ext>
            </a:extLst>
          </p:cNvPr>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DECEMBER PRESIDENT’S REPORT</a:t>
            </a:r>
          </a:p>
        </p:txBody>
      </p:sp>
      <p:sp>
        <p:nvSpPr>
          <p:cNvPr id="4" name="TextBox 3">
            <a:extLst>
              <a:ext uri="{FF2B5EF4-FFF2-40B4-BE49-F238E27FC236}">
                <a16:creationId xmlns:a16="http://schemas.microsoft.com/office/drawing/2014/main" id="{C602C2D3-EE86-404C-9A4E-86123129C20B}"/>
              </a:ext>
            </a:extLst>
          </p:cNvPr>
          <p:cNvSpPr txBox="1"/>
          <p:nvPr/>
        </p:nvSpPr>
        <p:spPr>
          <a:xfrm>
            <a:off x="4571622" y="676736"/>
            <a:ext cx="4458867" cy="2292935"/>
          </a:xfrm>
          <a:prstGeom prst="rect">
            <a:avLst/>
          </a:prstGeom>
          <a:noFill/>
        </p:spPr>
        <p:txBody>
          <a:bodyPr wrap="square" rtlCol="0">
            <a:spAutoFit/>
          </a:bodyPr>
          <a:lstStyle/>
          <a:p>
            <a:pPr marL="171450" indent="-171450">
              <a:buFont typeface="Arial"/>
              <a:buChar char="•"/>
            </a:pPr>
            <a:r>
              <a:rPr lang="en-US" sz="1100" dirty="0"/>
              <a:t>We continue to get updates from </a:t>
            </a:r>
            <a:r>
              <a:rPr lang="en-US" sz="1100" dirty="0" err="1"/>
              <a:t>Janin</a:t>
            </a:r>
            <a:r>
              <a:rPr lang="en-US" sz="1100" dirty="0"/>
              <a:t> </a:t>
            </a:r>
            <a:r>
              <a:rPr lang="en-US" sz="1100" dirty="0" err="1"/>
              <a:t>Nachtweh</a:t>
            </a:r>
            <a:r>
              <a:rPr lang="en-US" sz="1100" dirty="0"/>
              <a:t> our Germany, Austria and Switzerland representative.</a:t>
            </a:r>
          </a:p>
          <a:p>
            <a:pPr marL="171450" indent="-171450">
              <a:buFont typeface="Arial"/>
              <a:buChar char="•"/>
            </a:pPr>
            <a:endParaRPr lang="en-US" sz="1100" dirty="0"/>
          </a:p>
          <a:p>
            <a:pPr marL="171450" indent="-171450">
              <a:buFont typeface="Arial"/>
              <a:buChar char="•"/>
            </a:pPr>
            <a:r>
              <a:rPr lang="en-US" sz="1100" dirty="0"/>
              <a:t>Review the stats for the Alabama Ambassador Program.  This is generated from our </a:t>
            </a:r>
            <a:r>
              <a:rPr lang="en-US" sz="1100" dirty="0" err="1"/>
              <a:t>Klear</a:t>
            </a:r>
            <a:r>
              <a:rPr lang="en-US" sz="1100" dirty="0"/>
              <a:t> Report.</a:t>
            </a:r>
          </a:p>
          <a:p>
            <a:pPr marL="171450" indent="-171450">
              <a:buFont typeface="Arial"/>
              <a:buChar char="•"/>
            </a:pPr>
            <a:endParaRPr lang="en-US" sz="1100" dirty="0"/>
          </a:p>
          <a:p>
            <a:pPr marL="171450" indent="-171450">
              <a:buFont typeface="Arial"/>
              <a:buChar char="•"/>
            </a:pPr>
            <a:r>
              <a:rPr lang="en-US" sz="1100" dirty="0"/>
              <a:t>Review the Google Analytics report.</a:t>
            </a:r>
          </a:p>
          <a:p>
            <a:pPr marL="171450" indent="-171450">
              <a:buFont typeface="Arial"/>
              <a:buChar char="•"/>
            </a:pPr>
            <a:endParaRPr lang="en-US" sz="1100" dirty="0"/>
          </a:p>
          <a:p>
            <a:pPr marL="171450" indent="-171450">
              <a:buFont typeface="Arial"/>
              <a:buChar char="•"/>
            </a:pPr>
            <a:r>
              <a:rPr lang="en-US" sz="1100" dirty="0"/>
              <a:t>Review advertising responses by month.</a:t>
            </a:r>
          </a:p>
          <a:p>
            <a:endParaRPr lang="en-US" sz="1100" dirty="0"/>
          </a:p>
          <a:p>
            <a:pPr marL="171450" indent="-171450">
              <a:buFont typeface="Arial"/>
              <a:buChar char="•"/>
            </a:pPr>
            <a:r>
              <a:rPr lang="en-US" sz="1100" dirty="0"/>
              <a:t>Review the Membership report.</a:t>
            </a:r>
          </a:p>
          <a:p>
            <a:pPr marL="171450" indent="-171450">
              <a:buFont typeface="Arial"/>
              <a:buChar char="•"/>
            </a:pPr>
            <a:endParaRPr lang="en-US" sz="1100" dirty="0"/>
          </a:p>
          <a:p>
            <a:pPr marL="171450" indent="-171450">
              <a:buFont typeface="Arial"/>
              <a:buChar char="•"/>
            </a:pPr>
            <a:endParaRPr lang="en-US" sz="1100" dirty="0"/>
          </a:p>
        </p:txBody>
      </p:sp>
      <p:sp>
        <p:nvSpPr>
          <p:cNvPr id="5" name="TextBox 4">
            <a:extLst>
              <a:ext uri="{FF2B5EF4-FFF2-40B4-BE49-F238E27FC236}">
                <a16:creationId xmlns:a16="http://schemas.microsoft.com/office/drawing/2014/main" id="{EB548AD9-322C-9B42-A0D1-F553C36422A9}"/>
              </a:ext>
            </a:extLst>
          </p:cNvPr>
          <p:cNvSpPr txBox="1"/>
          <p:nvPr/>
        </p:nvSpPr>
        <p:spPr>
          <a:xfrm>
            <a:off x="258435" y="797330"/>
            <a:ext cx="4260493" cy="5509200"/>
          </a:xfrm>
          <a:prstGeom prst="rect">
            <a:avLst/>
          </a:prstGeom>
          <a:noFill/>
        </p:spPr>
        <p:txBody>
          <a:bodyPr wrap="square" rtlCol="0">
            <a:spAutoFit/>
          </a:bodyPr>
          <a:lstStyle/>
          <a:p>
            <a:pPr marL="171450" indent="-171450">
              <a:buFont typeface="Arial"/>
              <a:buChar char="•"/>
            </a:pPr>
            <a:r>
              <a:rPr lang="en-US" sz="1100" dirty="0"/>
              <a:t>Traveled to Auburn to speak at the State Revenue Commissioner’s Conference.  Received word my father-in-law and brother passed away.</a:t>
            </a:r>
          </a:p>
          <a:p>
            <a:pPr marL="171450" indent="-171450">
              <a:buFont typeface="Arial"/>
              <a:buChar char="•"/>
            </a:pPr>
            <a:endParaRPr lang="en-US" sz="1100" dirty="0"/>
          </a:p>
          <a:p>
            <a:pPr marL="171450" indent="-171450">
              <a:buFont typeface="Arial"/>
              <a:buChar char="•"/>
            </a:pPr>
            <a:r>
              <a:rPr lang="en-US" sz="1100" dirty="0"/>
              <a:t>Attended Zoom meeting with TARCOG regarding their five-year economic development strategy.  The five goals include Business Development, Resilient Growth, Workforce &amp; Education, Tourism &amp; Outdoor Recreation, and Health &amp; Wellness.</a:t>
            </a:r>
          </a:p>
          <a:p>
            <a:pPr marL="171450" indent="-171450">
              <a:buFont typeface="Arial"/>
              <a:buChar char="•"/>
            </a:pPr>
            <a:endParaRPr lang="en-US" sz="1100" dirty="0"/>
          </a:p>
          <a:p>
            <a:pPr marL="171450" indent="-171450">
              <a:buFont typeface="Arial"/>
              <a:buChar char="•"/>
            </a:pPr>
            <a:r>
              <a:rPr lang="en-US" sz="1100" dirty="0"/>
              <a:t>Sent out letters regarding our ARC video to our North Alabama Economic Development Directors and our Centers of Government offices. </a:t>
            </a:r>
          </a:p>
          <a:p>
            <a:pPr marL="171450" indent="-171450">
              <a:buFont typeface="Arial"/>
              <a:buChar char="•"/>
            </a:pPr>
            <a:endParaRPr lang="en-US" sz="1100" dirty="0"/>
          </a:p>
          <a:p>
            <a:pPr marL="171450" indent="-171450">
              <a:buFont typeface="Arial"/>
              <a:buChar char="•"/>
            </a:pPr>
            <a:r>
              <a:rPr lang="en-US" sz="1100" dirty="0"/>
              <a:t>Sandra Fuller and I finished working on the Teacher Curriculum Training Guide.  We will be presenting these at the CTE Convention it will be held in Mobile on July 26th &amp; 27th.</a:t>
            </a:r>
          </a:p>
          <a:p>
            <a:endParaRPr lang="en-US" sz="1100" dirty="0"/>
          </a:p>
          <a:p>
            <a:pPr marL="171450" indent="-171450">
              <a:buFont typeface="Arial"/>
              <a:buChar char="•"/>
            </a:pPr>
            <a:r>
              <a:rPr lang="en-US" sz="1100" dirty="0"/>
              <a:t>Attended the Alabama Mississippi Tennessee Rural Tourism meeting.  Included the results from our evaluations.</a:t>
            </a:r>
          </a:p>
          <a:p>
            <a:endParaRPr lang="en-US" sz="1100" dirty="0"/>
          </a:p>
          <a:p>
            <a:pPr marL="171450" indent="-171450">
              <a:buFont typeface="Arial"/>
              <a:buChar char="•"/>
            </a:pPr>
            <a:r>
              <a:rPr lang="en-US" sz="1100" dirty="0"/>
              <a:t>I will be serving my last year on the Tennessee-Tombigbee Waterway Board.</a:t>
            </a:r>
          </a:p>
          <a:p>
            <a:pPr marL="171450" indent="-171450">
              <a:buFont typeface="Arial"/>
              <a:buChar char="•"/>
            </a:pPr>
            <a:endParaRPr lang="en-US" sz="1100" dirty="0"/>
          </a:p>
          <a:p>
            <a:pPr marL="171450" indent="-171450">
              <a:buFont typeface="Arial"/>
              <a:buChar char="•"/>
            </a:pPr>
            <a:r>
              <a:rPr lang="en-US" sz="1100" dirty="0"/>
              <a:t>Our Hallelujah Trail was featured in Mornings with Jesus devotion book written by Becky Alexander.  We have lots of inquiries for our Hallelujah Trail from this book.</a:t>
            </a:r>
          </a:p>
          <a:p>
            <a:pPr marL="171450" indent="-171450">
              <a:buFont typeface="Arial"/>
              <a:buChar char="•"/>
            </a:pPr>
            <a:endParaRPr lang="en-US" sz="1100" dirty="0"/>
          </a:p>
          <a:p>
            <a:pPr marL="171450" indent="-171450">
              <a:buFont typeface="Arial"/>
              <a:buChar char="•"/>
            </a:pPr>
            <a:r>
              <a:rPr lang="en-US" sz="1100" dirty="0"/>
              <a:t>We are subscribing to the STR Report and receiving an overview on all our counties that have the data to support the report.</a:t>
            </a:r>
          </a:p>
          <a:p>
            <a:pPr marL="171450" indent="-171450">
              <a:buFont typeface="Arial"/>
              <a:buChar char="•"/>
            </a:pPr>
            <a:endParaRPr lang="en-US" sz="1100" dirty="0"/>
          </a:p>
          <a:p>
            <a:pPr marL="171450" indent="-171450">
              <a:buFont typeface="Arial"/>
              <a:buChar char="•"/>
            </a:pPr>
            <a:endParaRPr lang="en-US" sz="1100" dirty="0"/>
          </a:p>
          <a:p>
            <a:pPr marL="171450" indent="-171450">
              <a:buFont typeface="Arial"/>
              <a:buChar char="•"/>
            </a:pPr>
            <a:endParaRPr lang="en-US" sz="1100" dirty="0"/>
          </a:p>
        </p:txBody>
      </p:sp>
    </p:spTree>
    <p:extLst>
      <p:ext uri="{BB962C8B-B14F-4D97-AF65-F5344CB8AC3E}">
        <p14:creationId xmlns:p14="http://schemas.microsoft.com/office/powerpoint/2010/main" val="2913445756"/>
      </p:ext>
    </p:extLst>
  </p:cSld>
  <p:clrMapOvr>
    <a:masterClrMapping/>
  </p:clrMapOvr>
  <p:transition spd="slow">
    <p:cover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PRINT AND INTERNET ADVERTISING</a:t>
            </a:r>
          </a:p>
        </p:txBody>
      </p:sp>
      <p:sp>
        <p:nvSpPr>
          <p:cNvPr id="9" name="TextBox 8">
            <a:extLst>
              <a:ext uri="{FF2B5EF4-FFF2-40B4-BE49-F238E27FC236}">
                <a16:creationId xmlns:a16="http://schemas.microsoft.com/office/drawing/2014/main" id="{DF639972-2103-6F44-B8BF-43CC8428C96C}"/>
              </a:ext>
            </a:extLst>
          </p:cNvPr>
          <p:cNvSpPr txBox="1"/>
          <p:nvPr/>
        </p:nvSpPr>
        <p:spPr>
          <a:xfrm>
            <a:off x="5628198" y="2076034"/>
            <a:ext cx="3064952" cy="1969770"/>
          </a:xfrm>
          <a:prstGeom prst="rect">
            <a:avLst/>
          </a:prstGeom>
          <a:noFill/>
        </p:spPr>
        <p:txBody>
          <a:bodyPr wrap="square" rtlCol="0">
            <a:spAutoFit/>
          </a:bodyPr>
          <a:lstStyle/>
          <a:p>
            <a:pPr algn="ctr"/>
            <a:r>
              <a:rPr lang="en-US" b="1" dirty="0"/>
              <a:t> AMLA ALSO COORDINATED A PITCHING FOR PROMOTION DOLLARS AT THE </a:t>
            </a:r>
          </a:p>
          <a:p>
            <a:pPr algn="ctr"/>
            <a:r>
              <a:rPr lang="en-US" b="1" dirty="0"/>
              <a:t>ALABAMA-MISSISSIPPI-TENNESSEE RURAL CONFERENCE ON TOURISM</a:t>
            </a:r>
          </a:p>
          <a:p>
            <a:pPr algn="ctr"/>
            <a:r>
              <a:rPr lang="en-US" sz="1400" dirty="0"/>
              <a:t>November 2022</a:t>
            </a:r>
          </a:p>
        </p:txBody>
      </p:sp>
      <p:pic>
        <p:nvPicPr>
          <p:cNvPr id="10" name="Picture 9">
            <a:extLst>
              <a:ext uri="{FF2B5EF4-FFF2-40B4-BE49-F238E27FC236}">
                <a16:creationId xmlns:a16="http://schemas.microsoft.com/office/drawing/2014/main" id="{A6283BE5-E98E-EE42-9632-6BE54D68D8D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899" y="6332650"/>
            <a:ext cx="1136651" cy="423221"/>
          </a:xfrm>
          <a:prstGeom prst="rect">
            <a:avLst/>
          </a:prstGeom>
        </p:spPr>
      </p:pic>
      <p:pic>
        <p:nvPicPr>
          <p:cNvPr id="3" name="Picture 2">
            <a:extLst>
              <a:ext uri="{FF2B5EF4-FFF2-40B4-BE49-F238E27FC236}">
                <a16:creationId xmlns:a16="http://schemas.microsoft.com/office/drawing/2014/main" id="{4BCD5BF8-C317-B146-8EC4-2F5E039BEFB5}"/>
              </a:ext>
            </a:extLst>
          </p:cNvPr>
          <p:cNvPicPr>
            <a:picLocks noChangeAspect="1"/>
          </p:cNvPicPr>
          <p:nvPr/>
        </p:nvPicPr>
        <p:blipFill>
          <a:blip r:embed="rId3"/>
          <a:stretch>
            <a:fillRect/>
          </a:stretch>
        </p:blipFill>
        <p:spPr>
          <a:xfrm>
            <a:off x="1505840" y="946640"/>
            <a:ext cx="3842068" cy="5386010"/>
          </a:xfrm>
          <a:prstGeom prst="rect">
            <a:avLst/>
          </a:prstGeom>
        </p:spPr>
      </p:pic>
    </p:spTree>
    <p:extLst>
      <p:ext uri="{BB962C8B-B14F-4D97-AF65-F5344CB8AC3E}">
        <p14:creationId xmlns:p14="http://schemas.microsoft.com/office/powerpoint/2010/main" val="950133394"/>
      </p:ext>
    </p:extLst>
  </p:cSld>
  <p:clrMapOvr>
    <a:masterClrMapping/>
  </p:clrMapOvr>
  <p:transition spd="slow">
    <p:cover dir="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pic>
        <p:nvPicPr>
          <p:cNvPr id="10" name="Picture 9">
            <a:extLst>
              <a:ext uri="{FF2B5EF4-FFF2-40B4-BE49-F238E27FC236}">
                <a16:creationId xmlns:a16="http://schemas.microsoft.com/office/drawing/2014/main" id="{C6713E99-3AC3-404A-9CF6-4464428FCB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899" y="6332650"/>
            <a:ext cx="1136651" cy="423221"/>
          </a:xfrm>
          <a:prstGeom prst="rect">
            <a:avLst/>
          </a:prstGeom>
        </p:spPr>
      </p:pic>
      <p:sp>
        <p:nvSpPr>
          <p:cNvPr id="12" name="Rectangle 11">
            <a:extLst>
              <a:ext uri="{FF2B5EF4-FFF2-40B4-BE49-F238E27FC236}">
                <a16:creationId xmlns:a16="http://schemas.microsoft.com/office/drawing/2014/main" id="{A98AEC55-93EA-3E40-B3AD-8F8B50042FFB}"/>
              </a:ext>
            </a:extLst>
          </p:cNvPr>
          <p:cNvSpPr/>
          <p:nvPr/>
        </p:nvSpPr>
        <p:spPr>
          <a:xfrm>
            <a:off x="0" y="0"/>
            <a:ext cx="9143244" cy="609600"/>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3E3846FF-ECF5-5F49-BB0E-C10F44AB9F67}"/>
              </a:ext>
            </a:extLst>
          </p:cNvPr>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NOTES FROM AROUND THE REGION</a:t>
            </a:r>
          </a:p>
        </p:txBody>
      </p:sp>
      <p:pic>
        <p:nvPicPr>
          <p:cNvPr id="3" name="Picture 2">
            <a:extLst>
              <a:ext uri="{FF2B5EF4-FFF2-40B4-BE49-F238E27FC236}">
                <a16:creationId xmlns:a16="http://schemas.microsoft.com/office/drawing/2014/main" id="{6053566A-23DD-8C44-B326-A58A171E858A}"/>
              </a:ext>
            </a:extLst>
          </p:cNvPr>
          <p:cNvPicPr>
            <a:picLocks noChangeAspect="1"/>
          </p:cNvPicPr>
          <p:nvPr/>
        </p:nvPicPr>
        <p:blipFill>
          <a:blip r:embed="rId3"/>
          <a:stretch>
            <a:fillRect/>
          </a:stretch>
        </p:blipFill>
        <p:spPr>
          <a:xfrm>
            <a:off x="1514780" y="670386"/>
            <a:ext cx="6462574" cy="5746920"/>
          </a:xfrm>
          <a:prstGeom prst="rect">
            <a:avLst/>
          </a:prstGeom>
        </p:spPr>
      </p:pic>
    </p:spTree>
    <p:extLst>
      <p:ext uri="{BB962C8B-B14F-4D97-AF65-F5344CB8AC3E}">
        <p14:creationId xmlns:p14="http://schemas.microsoft.com/office/powerpoint/2010/main" val="395293186"/>
      </p:ext>
    </p:extLst>
  </p:cSld>
  <p:clrMapOvr>
    <a:masterClrMapping/>
  </p:clrMapOvr>
  <p:transition spd="slow">
    <p:cover dir="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pic>
        <p:nvPicPr>
          <p:cNvPr id="10" name="Picture 9">
            <a:extLst>
              <a:ext uri="{FF2B5EF4-FFF2-40B4-BE49-F238E27FC236}">
                <a16:creationId xmlns:a16="http://schemas.microsoft.com/office/drawing/2014/main" id="{C6713E99-3AC3-404A-9CF6-4464428FCB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899" y="6332650"/>
            <a:ext cx="1136651" cy="423221"/>
          </a:xfrm>
          <a:prstGeom prst="rect">
            <a:avLst/>
          </a:prstGeom>
        </p:spPr>
      </p:pic>
      <p:sp>
        <p:nvSpPr>
          <p:cNvPr id="12" name="Rectangle 11">
            <a:extLst>
              <a:ext uri="{FF2B5EF4-FFF2-40B4-BE49-F238E27FC236}">
                <a16:creationId xmlns:a16="http://schemas.microsoft.com/office/drawing/2014/main" id="{A98AEC55-93EA-3E40-B3AD-8F8B50042FFB}"/>
              </a:ext>
            </a:extLst>
          </p:cNvPr>
          <p:cNvSpPr/>
          <p:nvPr/>
        </p:nvSpPr>
        <p:spPr>
          <a:xfrm>
            <a:off x="0" y="0"/>
            <a:ext cx="9143244" cy="609600"/>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3E3846FF-ECF5-5F49-BB0E-C10F44AB9F67}"/>
              </a:ext>
            </a:extLst>
          </p:cNvPr>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NOTES FROM AROUND THE REGION</a:t>
            </a:r>
          </a:p>
        </p:txBody>
      </p:sp>
      <p:pic>
        <p:nvPicPr>
          <p:cNvPr id="6" name="Picture 5">
            <a:extLst>
              <a:ext uri="{FF2B5EF4-FFF2-40B4-BE49-F238E27FC236}">
                <a16:creationId xmlns:a16="http://schemas.microsoft.com/office/drawing/2014/main" id="{C29E676D-35C7-C94A-8D4A-2985FEF71245}"/>
              </a:ext>
            </a:extLst>
          </p:cNvPr>
          <p:cNvPicPr>
            <a:picLocks noChangeAspect="1"/>
          </p:cNvPicPr>
          <p:nvPr/>
        </p:nvPicPr>
        <p:blipFill>
          <a:blip r:embed="rId3"/>
          <a:stretch>
            <a:fillRect/>
          </a:stretch>
        </p:blipFill>
        <p:spPr>
          <a:xfrm>
            <a:off x="2230299" y="797833"/>
            <a:ext cx="4874695" cy="5276897"/>
          </a:xfrm>
          <a:prstGeom prst="rect">
            <a:avLst/>
          </a:prstGeom>
        </p:spPr>
      </p:pic>
    </p:spTree>
    <p:extLst>
      <p:ext uri="{BB962C8B-B14F-4D97-AF65-F5344CB8AC3E}">
        <p14:creationId xmlns:p14="http://schemas.microsoft.com/office/powerpoint/2010/main" val="1377628818"/>
      </p:ext>
    </p:extLst>
  </p:cSld>
  <p:clrMapOvr>
    <a:masterClrMapping/>
  </p:clrMapOvr>
  <p:transition spd="slow">
    <p:cover dir="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pic>
        <p:nvPicPr>
          <p:cNvPr id="10" name="Picture 9">
            <a:extLst>
              <a:ext uri="{FF2B5EF4-FFF2-40B4-BE49-F238E27FC236}">
                <a16:creationId xmlns:a16="http://schemas.microsoft.com/office/drawing/2014/main" id="{C6713E99-3AC3-404A-9CF6-4464428FCB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899" y="6332650"/>
            <a:ext cx="1136651" cy="423221"/>
          </a:xfrm>
          <a:prstGeom prst="rect">
            <a:avLst/>
          </a:prstGeom>
        </p:spPr>
      </p:pic>
      <p:sp>
        <p:nvSpPr>
          <p:cNvPr id="12" name="Rectangle 11">
            <a:extLst>
              <a:ext uri="{FF2B5EF4-FFF2-40B4-BE49-F238E27FC236}">
                <a16:creationId xmlns:a16="http://schemas.microsoft.com/office/drawing/2014/main" id="{A98AEC55-93EA-3E40-B3AD-8F8B50042FFB}"/>
              </a:ext>
            </a:extLst>
          </p:cNvPr>
          <p:cNvSpPr/>
          <p:nvPr/>
        </p:nvSpPr>
        <p:spPr>
          <a:xfrm>
            <a:off x="0" y="0"/>
            <a:ext cx="9143244" cy="609600"/>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3E3846FF-ECF5-5F49-BB0E-C10F44AB9F67}"/>
              </a:ext>
            </a:extLst>
          </p:cNvPr>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NOTES FROM AROUND THE REGION</a:t>
            </a:r>
          </a:p>
        </p:txBody>
      </p:sp>
      <p:pic>
        <p:nvPicPr>
          <p:cNvPr id="3" name="Picture 2">
            <a:extLst>
              <a:ext uri="{FF2B5EF4-FFF2-40B4-BE49-F238E27FC236}">
                <a16:creationId xmlns:a16="http://schemas.microsoft.com/office/drawing/2014/main" id="{6B3BD49C-0292-7E41-BC33-C4B1C978A1E1}"/>
              </a:ext>
            </a:extLst>
          </p:cNvPr>
          <p:cNvPicPr>
            <a:picLocks noChangeAspect="1"/>
          </p:cNvPicPr>
          <p:nvPr/>
        </p:nvPicPr>
        <p:blipFill>
          <a:blip r:embed="rId3"/>
          <a:stretch>
            <a:fillRect/>
          </a:stretch>
        </p:blipFill>
        <p:spPr>
          <a:xfrm>
            <a:off x="2427483" y="966414"/>
            <a:ext cx="4435774" cy="5234690"/>
          </a:xfrm>
          <a:prstGeom prst="rect">
            <a:avLst/>
          </a:prstGeom>
        </p:spPr>
      </p:pic>
    </p:spTree>
    <p:extLst>
      <p:ext uri="{BB962C8B-B14F-4D97-AF65-F5344CB8AC3E}">
        <p14:creationId xmlns:p14="http://schemas.microsoft.com/office/powerpoint/2010/main" val="3261940094"/>
      </p:ext>
    </p:extLst>
  </p:cSld>
  <p:clrMapOvr>
    <a:masterClrMapping/>
  </p:clrMapOvr>
  <p:transition spd="slow">
    <p:cover dir="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pic>
        <p:nvPicPr>
          <p:cNvPr id="10" name="Picture 9">
            <a:extLst>
              <a:ext uri="{FF2B5EF4-FFF2-40B4-BE49-F238E27FC236}">
                <a16:creationId xmlns:a16="http://schemas.microsoft.com/office/drawing/2014/main" id="{C6713E99-3AC3-404A-9CF6-4464428FCB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899" y="6332650"/>
            <a:ext cx="1136651" cy="423221"/>
          </a:xfrm>
          <a:prstGeom prst="rect">
            <a:avLst/>
          </a:prstGeom>
        </p:spPr>
      </p:pic>
      <p:sp>
        <p:nvSpPr>
          <p:cNvPr id="12" name="Rectangle 11">
            <a:extLst>
              <a:ext uri="{FF2B5EF4-FFF2-40B4-BE49-F238E27FC236}">
                <a16:creationId xmlns:a16="http://schemas.microsoft.com/office/drawing/2014/main" id="{A98AEC55-93EA-3E40-B3AD-8F8B50042FFB}"/>
              </a:ext>
            </a:extLst>
          </p:cNvPr>
          <p:cNvSpPr/>
          <p:nvPr/>
        </p:nvSpPr>
        <p:spPr>
          <a:xfrm>
            <a:off x="0" y="0"/>
            <a:ext cx="9143244" cy="609600"/>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3E3846FF-ECF5-5F49-BB0E-C10F44AB9F67}"/>
              </a:ext>
            </a:extLst>
          </p:cNvPr>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NOTES FROM AROUND THE REGION</a:t>
            </a:r>
          </a:p>
        </p:txBody>
      </p:sp>
      <p:pic>
        <p:nvPicPr>
          <p:cNvPr id="6" name="Picture 5">
            <a:extLst>
              <a:ext uri="{FF2B5EF4-FFF2-40B4-BE49-F238E27FC236}">
                <a16:creationId xmlns:a16="http://schemas.microsoft.com/office/drawing/2014/main" id="{7561C590-05E7-1444-8C88-A2ABA4D1FDDD}"/>
              </a:ext>
            </a:extLst>
          </p:cNvPr>
          <p:cNvPicPr>
            <a:picLocks noChangeAspect="1"/>
          </p:cNvPicPr>
          <p:nvPr/>
        </p:nvPicPr>
        <p:blipFill>
          <a:blip r:embed="rId3"/>
          <a:stretch>
            <a:fillRect/>
          </a:stretch>
        </p:blipFill>
        <p:spPr>
          <a:xfrm>
            <a:off x="1225550" y="1002698"/>
            <a:ext cx="6632466" cy="5125087"/>
          </a:xfrm>
          <a:prstGeom prst="rect">
            <a:avLst/>
          </a:prstGeom>
        </p:spPr>
      </p:pic>
    </p:spTree>
    <p:extLst>
      <p:ext uri="{BB962C8B-B14F-4D97-AF65-F5344CB8AC3E}">
        <p14:creationId xmlns:p14="http://schemas.microsoft.com/office/powerpoint/2010/main" val="2387813510"/>
      </p:ext>
    </p:extLst>
  </p:cSld>
  <p:clrMapOvr>
    <a:masterClrMapping/>
  </p:clrMapOvr>
  <p:transition spd="slow">
    <p:cover dir="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pic>
        <p:nvPicPr>
          <p:cNvPr id="10" name="Picture 9">
            <a:extLst>
              <a:ext uri="{FF2B5EF4-FFF2-40B4-BE49-F238E27FC236}">
                <a16:creationId xmlns:a16="http://schemas.microsoft.com/office/drawing/2014/main" id="{C6713E99-3AC3-404A-9CF6-4464428FCB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899" y="6332650"/>
            <a:ext cx="1136651" cy="423221"/>
          </a:xfrm>
          <a:prstGeom prst="rect">
            <a:avLst/>
          </a:prstGeom>
        </p:spPr>
      </p:pic>
      <p:sp>
        <p:nvSpPr>
          <p:cNvPr id="12" name="Rectangle 11">
            <a:extLst>
              <a:ext uri="{FF2B5EF4-FFF2-40B4-BE49-F238E27FC236}">
                <a16:creationId xmlns:a16="http://schemas.microsoft.com/office/drawing/2014/main" id="{A98AEC55-93EA-3E40-B3AD-8F8B50042FFB}"/>
              </a:ext>
            </a:extLst>
          </p:cNvPr>
          <p:cNvSpPr/>
          <p:nvPr/>
        </p:nvSpPr>
        <p:spPr>
          <a:xfrm>
            <a:off x="0" y="0"/>
            <a:ext cx="9143244" cy="609600"/>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3E3846FF-ECF5-5F49-BB0E-C10F44AB9F67}"/>
              </a:ext>
            </a:extLst>
          </p:cNvPr>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NOTES FROM AROUND THE REGION</a:t>
            </a:r>
          </a:p>
        </p:txBody>
      </p:sp>
      <p:pic>
        <p:nvPicPr>
          <p:cNvPr id="3" name="Picture 2">
            <a:extLst>
              <a:ext uri="{FF2B5EF4-FFF2-40B4-BE49-F238E27FC236}">
                <a16:creationId xmlns:a16="http://schemas.microsoft.com/office/drawing/2014/main" id="{78EDDD26-2A5D-864A-8957-8A925A68925F}"/>
              </a:ext>
            </a:extLst>
          </p:cNvPr>
          <p:cNvPicPr>
            <a:picLocks noChangeAspect="1"/>
          </p:cNvPicPr>
          <p:nvPr/>
        </p:nvPicPr>
        <p:blipFill>
          <a:blip r:embed="rId3"/>
          <a:stretch>
            <a:fillRect/>
          </a:stretch>
        </p:blipFill>
        <p:spPr>
          <a:xfrm>
            <a:off x="2472582" y="676736"/>
            <a:ext cx="4211535" cy="5592152"/>
          </a:xfrm>
          <a:prstGeom prst="rect">
            <a:avLst/>
          </a:prstGeom>
        </p:spPr>
      </p:pic>
    </p:spTree>
    <p:extLst>
      <p:ext uri="{BB962C8B-B14F-4D97-AF65-F5344CB8AC3E}">
        <p14:creationId xmlns:p14="http://schemas.microsoft.com/office/powerpoint/2010/main" val="2347947399"/>
      </p:ext>
    </p:extLst>
  </p:cSld>
  <p:clrMapOvr>
    <a:masterClrMapping/>
  </p:clrMapOvr>
  <p:transition spd="slow">
    <p:cover dir="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pic>
        <p:nvPicPr>
          <p:cNvPr id="10" name="Picture 9">
            <a:extLst>
              <a:ext uri="{FF2B5EF4-FFF2-40B4-BE49-F238E27FC236}">
                <a16:creationId xmlns:a16="http://schemas.microsoft.com/office/drawing/2014/main" id="{C6713E99-3AC3-404A-9CF6-4464428FCB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899" y="6332650"/>
            <a:ext cx="1136651" cy="423221"/>
          </a:xfrm>
          <a:prstGeom prst="rect">
            <a:avLst/>
          </a:prstGeom>
        </p:spPr>
      </p:pic>
      <p:sp>
        <p:nvSpPr>
          <p:cNvPr id="12" name="Rectangle 11">
            <a:extLst>
              <a:ext uri="{FF2B5EF4-FFF2-40B4-BE49-F238E27FC236}">
                <a16:creationId xmlns:a16="http://schemas.microsoft.com/office/drawing/2014/main" id="{A98AEC55-93EA-3E40-B3AD-8F8B50042FFB}"/>
              </a:ext>
            </a:extLst>
          </p:cNvPr>
          <p:cNvSpPr/>
          <p:nvPr/>
        </p:nvSpPr>
        <p:spPr>
          <a:xfrm>
            <a:off x="0" y="0"/>
            <a:ext cx="9143244" cy="609600"/>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3E3846FF-ECF5-5F49-BB0E-C10F44AB9F67}"/>
              </a:ext>
            </a:extLst>
          </p:cNvPr>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NOTES FROM AROUND THE REGION</a:t>
            </a:r>
          </a:p>
        </p:txBody>
      </p:sp>
      <p:pic>
        <p:nvPicPr>
          <p:cNvPr id="6" name="Picture 5">
            <a:extLst>
              <a:ext uri="{FF2B5EF4-FFF2-40B4-BE49-F238E27FC236}">
                <a16:creationId xmlns:a16="http://schemas.microsoft.com/office/drawing/2014/main" id="{151B3139-9E5C-BD46-8C4B-1C76AFAF4A2D}"/>
              </a:ext>
            </a:extLst>
          </p:cNvPr>
          <p:cNvPicPr>
            <a:picLocks noChangeAspect="1"/>
          </p:cNvPicPr>
          <p:nvPr/>
        </p:nvPicPr>
        <p:blipFill>
          <a:blip r:embed="rId3"/>
          <a:stretch>
            <a:fillRect/>
          </a:stretch>
        </p:blipFill>
        <p:spPr>
          <a:xfrm>
            <a:off x="809461" y="743724"/>
            <a:ext cx="3768889" cy="5266569"/>
          </a:xfrm>
          <a:prstGeom prst="rect">
            <a:avLst/>
          </a:prstGeom>
        </p:spPr>
      </p:pic>
      <p:pic>
        <p:nvPicPr>
          <p:cNvPr id="9" name="Picture 8">
            <a:extLst>
              <a:ext uri="{FF2B5EF4-FFF2-40B4-BE49-F238E27FC236}">
                <a16:creationId xmlns:a16="http://schemas.microsoft.com/office/drawing/2014/main" id="{94A796F0-ED05-284D-A20B-D734F8745BF9}"/>
              </a:ext>
            </a:extLst>
          </p:cNvPr>
          <p:cNvPicPr>
            <a:picLocks noChangeAspect="1"/>
          </p:cNvPicPr>
          <p:nvPr/>
        </p:nvPicPr>
        <p:blipFill>
          <a:blip r:embed="rId4"/>
          <a:stretch>
            <a:fillRect/>
          </a:stretch>
        </p:blipFill>
        <p:spPr>
          <a:xfrm>
            <a:off x="4750676" y="743724"/>
            <a:ext cx="3949927" cy="5266569"/>
          </a:xfrm>
          <a:prstGeom prst="rect">
            <a:avLst/>
          </a:prstGeom>
        </p:spPr>
      </p:pic>
    </p:spTree>
    <p:extLst>
      <p:ext uri="{BB962C8B-B14F-4D97-AF65-F5344CB8AC3E}">
        <p14:creationId xmlns:p14="http://schemas.microsoft.com/office/powerpoint/2010/main" val="3089648071"/>
      </p:ext>
    </p:extLst>
  </p:cSld>
  <p:clrMapOvr>
    <a:masterClrMapping/>
  </p:clrMapOvr>
  <p:transition spd="slow">
    <p:cover dir="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FF"/>
              </a:solidFill>
            </a:endParaRPr>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SAVE THE DATES</a:t>
            </a:r>
          </a:p>
        </p:txBody>
      </p:sp>
      <p:sp>
        <p:nvSpPr>
          <p:cNvPr id="11" name="TextBox 10"/>
          <p:cNvSpPr txBox="1"/>
          <p:nvPr/>
        </p:nvSpPr>
        <p:spPr>
          <a:xfrm>
            <a:off x="463550" y="754228"/>
            <a:ext cx="4624551" cy="6001643"/>
          </a:xfrm>
          <a:prstGeom prst="rect">
            <a:avLst/>
          </a:prstGeom>
          <a:noFill/>
        </p:spPr>
        <p:txBody>
          <a:bodyPr wrap="square" rtlCol="0" anchor="t">
            <a:spAutoFit/>
          </a:bodyPr>
          <a:lstStyle/>
          <a:p>
            <a:pPr algn="ctr"/>
            <a:r>
              <a:rPr lang="en-US" sz="1600" b="1" dirty="0"/>
              <a:t>American Bus Association 	</a:t>
            </a:r>
          </a:p>
          <a:p>
            <a:pPr algn="ctr"/>
            <a:r>
              <a:rPr lang="en-US" sz="1600" b="1" dirty="0"/>
              <a:t>February 4-7, 2023, Detroit, MI </a:t>
            </a:r>
          </a:p>
          <a:p>
            <a:pPr algn="ctr"/>
            <a:endParaRPr lang="en-US" sz="1600" b="1" dirty="0"/>
          </a:p>
          <a:p>
            <a:pPr algn="ctr"/>
            <a:r>
              <a:rPr lang="en-US" sz="1600" b="1" dirty="0"/>
              <a:t>Indianapolis Boat, Sport &amp; Travel    </a:t>
            </a:r>
          </a:p>
          <a:p>
            <a:pPr algn="ctr"/>
            <a:r>
              <a:rPr lang="en-US" sz="1600" b="1" dirty="0"/>
              <a:t>February 17-27, 2023, Indianapolis, IN</a:t>
            </a:r>
          </a:p>
          <a:p>
            <a:pPr algn="ctr"/>
            <a:endParaRPr lang="en-US" sz="1600" b="1" dirty="0"/>
          </a:p>
          <a:p>
            <a:pPr algn="ctr"/>
            <a:r>
              <a:rPr lang="en-US" sz="1600" b="1" dirty="0"/>
              <a:t>Mid-South Farm &amp; Gin     </a:t>
            </a:r>
          </a:p>
          <a:p>
            <a:pPr algn="ctr"/>
            <a:r>
              <a:rPr lang="en-US" sz="1600" b="1" dirty="0"/>
              <a:t>February 24 &amp; 25, 2023, Memphis, TN</a:t>
            </a:r>
          </a:p>
          <a:p>
            <a:pPr algn="ctr"/>
            <a:endParaRPr lang="en-US" sz="1600" b="1" dirty="0"/>
          </a:p>
          <a:p>
            <a:pPr algn="ctr"/>
            <a:r>
              <a:rPr lang="en-US" sz="1600" b="1" dirty="0" err="1"/>
              <a:t>Canoeacopia</a:t>
            </a:r>
            <a:endParaRPr lang="en-US" sz="1600" b="1" dirty="0"/>
          </a:p>
          <a:p>
            <a:pPr algn="ctr"/>
            <a:r>
              <a:rPr lang="en-US" sz="1600" b="1" dirty="0"/>
              <a:t>March 10-12, 2023, Madison, WI</a:t>
            </a:r>
          </a:p>
          <a:p>
            <a:pPr algn="ctr"/>
            <a:endParaRPr lang="en-US" sz="1600" b="1" dirty="0"/>
          </a:p>
          <a:p>
            <a:pPr algn="ctr"/>
            <a:r>
              <a:rPr lang="en-US" sz="1600" b="1" dirty="0"/>
              <a:t>Atlanta Travel Adventure Show</a:t>
            </a:r>
          </a:p>
          <a:p>
            <a:pPr algn="ctr"/>
            <a:r>
              <a:rPr lang="en-US" sz="1600" b="1" dirty="0"/>
              <a:t>March 25-26, 2023, Atlanta, GA</a:t>
            </a:r>
          </a:p>
          <a:p>
            <a:pPr algn="ctr"/>
            <a:endParaRPr lang="en-US" sz="1600" b="1" dirty="0"/>
          </a:p>
          <a:p>
            <a:pPr algn="ctr"/>
            <a:r>
              <a:rPr lang="en-US" sz="1600" b="1" dirty="0"/>
              <a:t>Alabama Tourism Bash</a:t>
            </a:r>
          </a:p>
          <a:p>
            <a:pPr algn="ctr"/>
            <a:r>
              <a:rPr lang="en-US" sz="1600" b="1" dirty="0"/>
              <a:t>April 5, 2023, Montgomery, AL</a:t>
            </a:r>
          </a:p>
          <a:p>
            <a:pPr algn="ctr"/>
            <a:endParaRPr lang="en-US" sz="1600" b="1" dirty="0"/>
          </a:p>
          <a:p>
            <a:pPr algn="ctr"/>
            <a:r>
              <a:rPr lang="en-US" sz="1600" b="1" dirty="0"/>
              <a:t>Alabama State Meeting</a:t>
            </a:r>
          </a:p>
          <a:p>
            <a:pPr algn="ctr"/>
            <a:r>
              <a:rPr lang="en-US" sz="1600" b="1" dirty="0"/>
              <a:t>April 6, 2023, Montgomery, AL</a:t>
            </a:r>
          </a:p>
          <a:p>
            <a:pPr algn="ctr"/>
            <a:endParaRPr lang="en-US" sz="1600" b="1" dirty="0"/>
          </a:p>
          <a:p>
            <a:pPr algn="ctr"/>
            <a:r>
              <a:rPr lang="en-US" sz="1600" b="1" dirty="0"/>
              <a:t>STS Domestic Showcase</a:t>
            </a:r>
          </a:p>
          <a:p>
            <a:pPr algn="ctr"/>
            <a:r>
              <a:rPr lang="en-US" sz="1600" b="1" dirty="0"/>
              <a:t>April 17-20, 2023, Huntsville, AL </a:t>
            </a:r>
          </a:p>
          <a:p>
            <a:pPr algn="ctr"/>
            <a:endParaRPr lang="en-US" sz="1600" b="1" dirty="0"/>
          </a:p>
        </p:txBody>
      </p:sp>
      <p:pic>
        <p:nvPicPr>
          <p:cNvPr id="9" name="Picture 8">
            <a:extLst>
              <a:ext uri="{FF2B5EF4-FFF2-40B4-BE49-F238E27FC236}">
                <a16:creationId xmlns:a16="http://schemas.microsoft.com/office/drawing/2014/main" id="{5800A568-6073-0849-A8E8-30C1D82A58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899" y="6332650"/>
            <a:ext cx="1136651" cy="423221"/>
          </a:xfrm>
          <a:prstGeom prst="rect">
            <a:avLst/>
          </a:prstGeom>
        </p:spPr>
      </p:pic>
      <p:sp>
        <p:nvSpPr>
          <p:cNvPr id="10" name="TextBox 9">
            <a:extLst>
              <a:ext uri="{FF2B5EF4-FFF2-40B4-BE49-F238E27FC236}">
                <a16:creationId xmlns:a16="http://schemas.microsoft.com/office/drawing/2014/main" id="{00CD23E8-FACD-6C4D-941E-24737343687F}"/>
              </a:ext>
            </a:extLst>
          </p:cNvPr>
          <p:cNvSpPr txBox="1"/>
          <p:nvPr/>
        </p:nvSpPr>
        <p:spPr>
          <a:xfrm>
            <a:off x="4266445" y="797833"/>
            <a:ext cx="4624551" cy="4524315"/>
          </a:xfrm>
          <a:prstGeom prst="rect">
            <a:avLst/>
          </a:prstGeom>
          <a:noFill/>
        </p:spPr>
        <p:txBody>
          <a:bodyPr wrap="square" rtlCol="0" anchor="t">
            <a:spAutoFit/>
          </a:bodyPr>
          <a:lstStyle/>
          <a:p>
            <a:pPr algn="ctr"/>
            <a:r>
              <a:rPr lang="en-US" sz="1600" b="1" dirty="0"/>
              <a:t>AMLA MEMBER SURVEY RESPONSE DUE</a:t>
            </a:r>
          </a:p>
          <a:p>
            <a:pPr algn="ctr"/>
            <a:r>
              <a:rPr lang="en-US" sz="1600" b="1" dirty="0"/>
              <a:t>JANUARY 31, 2023</a:t>
            </a:r>
          </a:p>
          <a:p>
            <a:pPr algn="ctr"/>
            <a:endParaRPr lang="en-US" sz="1600" b="1" dirty="0"/>
          </a:p>
          <a:p>
            <a:pPr algn="ctr"/>
            <a:r>
              <a:rPr lang="en-US" sz="1600" b="1" dirty="0"/>
              <a:t>VIRTUAL LUNCH &amp; LEARN</a:t>
            </a:r>
          </a:p>
          <a:p>
            <a:pPr algn="ctr"/>
            <a:r>
              <a:rPr lang="en-US" sz="1600" b="1" dirty="0"/>
              <a:t>WITH AMLA</a:t>
            </a:r>
          </a:p>
          <a:p>
            <a:pPr algn="ctr"/>
            <a:r>
              <a:rPr lang="en-US" sz="1600" b="1" dirty="0"/>
              <a:t>MARCH 7, 2023 @ 10AM</a:t>
            </a:r>
          </a:p>
          <a:p>
            <a:pPr algn="ctr"/>
            <a:r>
              <a:rPr lang="en-US" sz="1600" b="1" dirty="0"/>
              <a:t>“YOU FEAST ON WHAT YOU SOW”</a:t>
            </a:r>
          </a:p>
          <a:p>
            <a:pPr algn="ctr"/>
            <a:endParaRPr lang="en-US" sz="1600" b="1" dirty="0"/>
          </a:p>
          <a:p>
            <a:pPr algn="ctr"/>
            <a:r>
              <a:rPr lang="en-US" sz="1600" b="1" dirty="0"/>
              <a:t>AMLA SOCIAL MEDIA NETWORKING</a:t>
            </a:r>
          </a:p>
          <a:p>
            <a:pPr algn="ctr"/>
            <a:r>
              <a:rPr lang="en-US" sz="1600" b="1" dirty="0"/>
              <a:t>FEBRUARY 28, 2023 @ 10AM</a:t>
            </a:r>
          </a:p>
          <a:p>
            <a:pPr algn="ctr"/>
            <a:r>
              <a:rPr lang="en-US" sz="1600" b="1" dirty="0"/>
              <a:t>THE NEW INFLUENCER MARKETING</a:t>
            </a:r>
          </a:p>
          <a:p>
            <a:pPr algn="ctr"/>
            <a:r>
              <a:rPr lang="en-US" sz="1600" b="1" dirty="0"/>
              <a:t>MICHELLE STARK, RED SAGE VP OF SALES &amp; MARKETING</a:t>
            </a:r>
          </a:p>
          <a:p>
            <a:pPr algn="ctr"/>
            <a:endParaRPr lang="en-US" sz="1600" b="1" dirty="0"/>
          </a:p>
          <a:p>
            <a:pPr algn="ctr"/>
            <a:r>
              <a:rPr lang="en-US" sz="1600" b="1" dirty="0"/>
              <a:t>AMLA BOARD AND MEMBERSHIP MEETING</a:t>
            </a:r>
          </a:p>
          <a:p>
            <a:pPr algn="ctr"/>
            <a:r>
              <a:rPr lang="en-US" sz="1600" b="1" dirty="0"/>
              <a:t>APRIL 25, 2023</a:t>
            </a:r>
          </a:p>
          <a:p>
            <a:pPr algn="ctr"/>
            <a:r>
              <a:rPr lang="en-US" sz="1600" b="1" dirty="0"/>
              <a:t>DOUBLETREE BY HILTON, DECATUR, AL</a:t>
            </a:r>
          </a:p>
          <a:p>
            <a:pPr algn="ctr"/>
            <a:endParaRPr lang="en-US" sz="1600" b="1" dirty="0"/>
          </a:p>
        </p:txBody>
      </p:sp>
    </p:spTree>
    <p:extLst>
      <p:ext uri="{BB962C8B-B14F-4D97-AF65-F5344CB8AC3E}">
        <p14:creationId xmlns:p14="http://schemas.microsoft.com/office/powerpoint/2010/main" val="3488021593"/>
      </p:ext>
    </p:extLst>
  </p:cSld>
  <p:clrMapOvr>
    <a:masterClrMapping/>
  </p:clrMapOvr>
  <p:transition spd="slow">
    <p:cover dir="r"/>
  </p:transition>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State-Parks-75th-Logo-Color--01.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989484" y="2041785"/>
            <a:ext cx="2802193" cy="1428845"/>
          </a:xfrm>
          <a:prstGeom prst="rect">
            <a:avLst/>
          </a:prstGeom>
        </p:spPr>
      </p:pic>
      <p:pic>
        <p:nvPicPr>
          <p:cNvPr id="9" name="Picture 8" descr="tva_logo.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8116" y="1898789"/>
            <a:ext cx="1900464" cy="1900464"/>
          </a:xfrm>
          <a:prstGeom prst="rect">
            <a:avLst/>
          </a:prstGeom>
        </p:spPr>
      </p:pic>
      <p:sp>
        <p:nvSpPr>
          <p:cNvPr id="13" name="Content Placeholder 2"/>
          <p:cNvSpPr txBox="1">
            <a:spLocks/>
          </p:cNvSpPr>
          <p:nvPr/>
        </p:nvSpPr>
        <p:spPr>
          <a:xfrm>
            <a:off x="551333" y="3938668"/>
            <a:ext cx="2367731" cy="420360"/>
          </a:xfrm>
          <a:prstGeom prst="rect">
            <a:avLst/>
          </a:prstGeom>
        </p:spPr>
        <p:txBody>
          <a:bodyPr vert="horz" lIns="91440" tIns="45720" rIns="91440" bIns="45720" rtlCol="0">
            <a:normAutofit fontScale="77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600" dirty="0"/>
              <a:t>Supporting partner for TVA Community Development Surveys</a:t>
            </a:r>
            <a:endParaRPr lang="fr-FR" sz="2000" dirty="0"/>
          </a:p>
        </p:txBody>
      </p:sp>
      <p:sp>
        <p:nvSpPr>
          <p:cNvPr id="14" name="Content Placeholder 2"/>
          <p:cNvSpPr txBox="1">
            <a:spLocks/>
          </p:cNvSpPr>
          <p:nvPr/>
        </p:nvSpPr>
        <p:spPr>
          <a:xfrm>
            <a:off x="3275433" y="3730859"/>
            <a:ext cx="2367731" cy="420360"/>
          </a:xfrm>
          <a:prstGeom prst="rect">
            <a:avLst/>
          </a:prstGeom>
        </p:spPr>
        <p:txBody>
          <a:bodyPr vert="horz" lIns="91440" tIns="45720" rIns="91440" bIns="45720" rtlCol="0">
            <a:normAutofit fontScale="77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600" dirty="0"/>
              <a:t>Supporting partner for Leave No Trace Outdoor Ethics</a:t>
            </a:r>
            <a:endParaRPr lang="fr-FR" sz="2000" dirty="0"/>
          </a:p>
        </p:txBody>
      </p:sp>
      <p:sp>
        <p:nvSpPr>
          <p:cNvPr id="15" name="Content Placeholder 2"/>
          <p:cNvSpPr txBox="1">
            <a:spLocks/>
          </p:cNvSpPr>
          <p:nvPr/>
        </p:nvSpPr>
        <p:spPr>
          <a:xfrm>
            <a:off x="6100016" y="3728488"/>
            <a:ext cx="2367731" cy="420360"/>
          </a:xfrm>
          <a:prstGeom prst="rect">
            <a:avLst/>
          </a:prstGeom>
        </p:spPr>
        <p:txBody>
          <a:bodyPr vert="horz" lIns="91440" tIns="45720" rIns="91440" bIns="45720" rtlCol="0">
            <a:normAutofit fontScale="77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600" dirty="0"/>
              <a:t>Alabama State Parks Advisory Board</a:t>
            </a:r>
            <a:endParaRPr lang="fr-FR" sz="2000" dirty="0"/>
          </a:p>
        </p:txBody>
      </p:sp>
      <p:pic>
        <p:nvPicPr>
          <p:cNvPr id="17" name="Picture 16" descr="ARCLogoVersion2-298x300.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7595" y="4718255"/>
            <a:ext cx="1560724" cy="1571199"/>
          </a:xfrm>
          <a:prstGeom prst="rect">
            <a:avLst/>
          </a:prstGeom>
        </p:spPr>
      </p:pic>
      <p:pic>
        <p:nvPicPr>
          <p:cNvPr id="18" name="Picture 17" descr="sts_logo.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96377" y="4889858"/>
            <a:ext cx="2155075" cy="1221377"/>
          </a:xfrm>
          <a:prstGeom prst="rect">
            <a:avLst/>
          </a:prstGeom>
        </p:spPr>
      </p:pic>
      <p:pic>
        <p:nvPicPr>
          <p:cNvPr id="4" name="Pictur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75303" y="4746296"/>
            <a:ext cx="2252222" cy="1543158"/>
          </a:xfrm>
          <a:prstGeom prst="rect">
            <a:avLst/>
          </a:prstGeom>
        </p:spPr>
      </p:pic>
      <p:sp>
        <p:nvSpPr>
          <p:cNvPr id="21" name="Content Placeholder 2"/>
          <p:cNvSpPr txBox="1">
            <a:spLocks/>
          </p:cNvSpPr>
          <p:nvPr/>
        </p:nvSpPr>
        <p:spPr>
          <a:xfrm>
            <a:off x="0" y="6331300"/>
            <a:ext cx="2367731" cy="420360"/>
          </a:xfrm>
          <a:prstGeom prst="rect">
            <a:avLst/>
          </a:prstGeom>
        </p:spPr>
        <p:txBody>
          <a:bodyPr vert="horz" lIns="91440" tIns="45720" rIns="91440" bIns="45720" rtlCol="0">
            <a:normAutofit fontScale="77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600" dirty="0"/>
              <a:t>Alabama representative to the Appalachian Regional Commission</a:t>
            </a:r>
            <a:endParaRPr lang="fr-FR" sz="2000" dirty="0"/>
          </a:p>
        </p:txBody>
      </p:sp>
      <p:sp>
        <p:nvSpPr>
          <p:cNvPr id="22" name="Content Placeholder 2"/>
          <p:cNvSpPr txBox="1">
            <a:spLocks/>
          </p:cNvSpPr>
          <p:nvPr/>
        </p:nvSpPr>
        <p:spPr>
          <a:xfrm>
            <a:off x="2207203" y="6329049"/>
            <a:ext cx="2367731" cy="420360"/>
          </a:xfrm>
          <a:prstGeom prst="rect">
            <a:avLst/>
          </a:prstGeom>
        </p:spPr>
        <p:txBody>
          <a:bodyPr vert="horz" lIns="91440" tIns="45720" rIns="91440" bIns="45720" rtlCol="0">
            <a:normAutofit fontScale="77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600" dirty="0"/>
              <a:t>Instructor for Southeast Tourism Society Marketing College</a:t>
            </a:r>
            <a:endParaRPr lang="fr-FR" sz="2000" dirty="0"/>
          </a:p>
        </p:txBody>
      </p:sp>
      <p:sp>
        <p:nvSpPr>
          <p:cNvPr id="23" name="Content Placeholder 2"/>
          <p:cNvSpPr txBox="1">
            <a:spLocks/>
          </p:cNvSpPr>
          <p:nvPr/>
        </p:nvSpPr>
        <p:spPr>
          <a:xfrm>
            <a:off x="4775303" y="6329217"/>
            <a:ext cx="2367731" cy="420360"/>
          </a:xfrm>
          <a:prstGeom prst="rect">
            <a:avLst/>
          </a:prstGeom>
        </p:spPr>
        <p:txBody>
          <a:bodyPr vert="horz" lIns="91440" tIns="45720" rIns="91440" bIns="45720" rtlCol="0">
            <a:normAutofit fontScale="77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600" dirty="0"/>
              <a:t>Supporting partner of Tennessee River Valley Stewardship Council</a:t>
            </a:r>
            <a:endParaRPr lang="fr-FR" sz="2000" dirty="0"/>
          </a:p>
        </p:txBody>
      </p:sp>
      <p:pic>
        <p:nvPicPr>
          <p:cNvPr id="16" name="Picture 15">
            <a:extLst>
              <a:ext uri="{FF2B5EF4-FFF2-40B4-BE49-F238E27FC236}">
                <a16:creationId xmlns:a16="http://schemas.microsoft.com/office/drawing/2014/main" id="{97385259-B69E-9345-8222-42506A3CDC9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222028" y="1954595"/>
            <a:ext cx="2767456" cy="1813938"/>
          </a:xfrm>
          <a:prstGeom prst="rect">
            <a:avLst/>
          </a:prstGeom>
        </p:spPr>
      </p:pic>
      <p:pic>
        <p:nvPicPr>
          <p:cNvPr id="7" name="Picture 6">
            <a:extLst>
              <a:ext uri="{FF2B5EF4-FFF2-40B4-BE49-F238E27FC236}">
                <a16:creationId xmlns:a16="http://schemas.microsoft.com/office/drawing/2014/main" id="{B1C1E09F-EC90-E146-8D5D-3752CDF3728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251376" y="4850285"/>
            <a:ext cx="1736369" cy="1335180"/>
          </a:xfrm>
          <a:prstGeom prst="rect">
            <a:avLst/>
          </a:prstGeom>
        </p:spPr>
      </p:pic>
      <p:sp>
        <p:nvSpPr>
          <p:cNvPr id="19" name="Content Placeholder 2">
            <a:extLst>
              <a:ext uri="{FF2B5EF4-FFF2-40B4-BE49-F238E27FC236}">
                <a16:creationId xmlns:a16="http://schemas.microsoft.com/office/drawing/2014/main" id="{1307893C-FE24-F64A-AF75-4FCB0DAF1D92}"/>
              </a:ext>
            </a:extLst>
          </p:cNvPr>
          <p:cNvSpPr txBox="1">
            <a:spLocks/>
          </p:cNvSpPr>
          <p:nvPr/>
        </p:nvSpPr>
        <p:spPr>
          <a:xfrm>
            <a:off x="7143034" y="6329049"/>
            <a:ext cx="1844711" cy="420360"/>
          </a:xfrm>
          <a:prstGeom prst="rect">
            <a:avLst/>
          </a:prstGeom>
        </p:spPr>
        <p:txBody>
          <a:bodyPr vert="horz" lIns="91440" tIns="45720" rIns="91440" bIns="45720" rtlCol="0">
            <a:normAutofit fontScale="77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600" dirty="0"/>
              <a:t>Supporting member of Harvest Hosts</a:t>
            </a:r>
            <a:endParaRPr lang="fr-FR" sz="2000" dirty="0"/>
          </a:p>
        </p:txBody>
      </p:sp>
    </p:spTree>
    <p:extLst>
      <p:ext uri="{BB962C8B-B14F-4D97-AF65-F5344CB8AC3E}">
        <p14:creationId xmlns:p14="http://schemas.microsoft.com/office/powerpoint/2010/main" val="3376419264"/>
      </p:ext>
    </p:extLst>
  </p:cSld>
  <p:clrMapOvr>
    <a:masterClrMapping/>
  </p:clrMapOvr>
  <p:transition spd="slow">
    <p:cover dir="r"/>
  </p:transition>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4719DE-9E30-1344-9211-A060839207BC}"/>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763667140"/>
      </p:ext>
    </p:extLst>
  </p:cSld>
  <p:clrMapOvr>
    <a:masterClrMapping/>
  </p:clrMapOvr>
  <p:transition spd="slow">
    <p:cover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PRINT AND INTERNET ADVERTISING</a:t>
            </a:r>
          </a:p>
        </p:txBody>
      </p:sp>
      <p:sp>
        <p:nvSpPr>
          <p:cNvPr id="9" name="TextBox 8">
            <a:extLst>
              <a:ext uri="{FF2B5EF4-FFF2-40B4-BE49-F238E27FC236}">
                <a16:creationId xmlns:a16="http://schemas.microsoft.com/office/drawing/2014/main" id="{DF639972-2103-6F44-B8BF-43CC8428C96C}"/>
              </a:ext>
            </a:extLst>
          </p:cNvPr>
          <p:cNvSpPr txBox="1"/>
          <p:nvPr/>
        </p:nvSpPr>
        <p:spPr>
          <a:xfrm>
            <a:off x="5438385" y="2272580"/>
            <a:ext cx="3012586" cy="861774"/>
          </a:xfrm>
          <a:prstGeom prst="rect">
            <a:avLst/>
          </a:prstGeom>
          <a:noFill/>
        </p:spPr>
        <p:txBody>
          <a:bodyPr wrap="square" rtlCol="0">
            <a:spAutoFit/>
          </a:bodyPr>
          <a:lstStyle/>
          <a:p>
            <a:pPr algn="ctr"/>
            <a:r>
              <a:rPr lang="en-US" b="1" dirty="0"/>
              <a:t>STS DOMESTIC SHOWCASE</a:t>
            </a:r>
          </a:p>
          <a:p>
            <a:pPr algn="ctr"/>
            <a:r>
              <a:rPr lang="en-US" b="1" dirty="0"/>
              <a:t>CONFERENCE PROGRAM AD</a:t>
            </a:r>
          </a:p>
          <a:p>
            <a:pPr algn="ctr"/>
            <a:r>
              <a:rPr lang="en-US" sz="1400" dirty="0"/>
              <a:t>Quarter-page display ad, April 2023</a:t>
            </a:r>
          </a:p>
        </p:txBody>
      </p:sp>
      <p:pic>
        <p:nvPicPr>
          <p:cNvPr id="10" name="Picture 9">
            <a:extLst>
              <a:ext uri="{FF2B5EF4-FFF2-40B4-BE49-F238E27FC236}">
                <a16:creationId xmlns:a16="http://schemas.microsoft.com/office/drawing/2014/main" id="{A6283BE5-E98E-EE42-9632-6BE54D68D8D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899" y="6332650"/>
            <a:ext cx="1136651" cy="423221"/>
          </a:xfrm>
          <a:prstGeom prst="rect">
            <a:avLst/>
          </a:prstGeom>
        </p:spPr>
      </p:pic>
      <p:pic>
        <p:nvPicPr>
          <p:cNvPr id="7" name="Picture 6">
            <a:extLst>
              <a:ext uri="{FF2B5EF4-FFF2-40B4-BE49-F238E27FC236}">
                <a16:creationId xmlns:a16="http://schemas.microsoft.com/office/drawing/2014/main" id="{6F0B3FFE-6BA9-C04E-97DA-5D5B659E7A6C}"/>
              </a:ext>
            </a:extLst>
          </p:cNvPr>
          <p:cNvPicPr>
            <a:picLocks noChangeAspect="1"/>
          </p:cNvPicPr>
          <p:nvPr/>
        </p:nvPicPr>
        <p:blipFill rotWithShape="1">
          <a:blip r:embed="rId3"/>
          <a:srcRect t="3525" b="3294"/>
          <a:stretch/>
        </p:blipFill>
        <p:spPr>
          <a:xfrm>
            <a:off x="1508259" y="966952"/>
            <a:ext cx="3856554" cy="5365698"/>
          </a:xfrm>
          <a:prstGeom prst="rect">
            <a:avLst/>
          </a:prstGeom>
        </p:spPr>
      </p:pic>
    </p:spTree>
    <p:extLst>
      <p:ext uri="{BB962C8B-B14F-4D97-AF65-F5344CB8AC3E}">
        <p14:creationId xmlns:p14="http://schemas.microsoft.com/office/powerpoint/2010/main" val="1679121610"/>
      </p:ext>
    </p:extLst>
  </p:cSld>
  <p:clrMapOvr>
    <a:masterClrMapping/>
  </p:clrMapOvr>
  <p:transition spd="slow">
    <p:cover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244" cy="609600"/>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6520883"/>
            <a:ext cx="9143244" cy="336550"/>
          </a:xfrm>
          <a:prstGeom prst="rect">
            <a:avLst/>
          </a:prstGeom>
          <a:solidFill>
            <a:schemeClr val="tx1">
              <a:lumMod val="95000"/>
              <a:lumOff val="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01800" y="6491942"/>
            <a:ext cx="5746750" cy="369332"/>
          </a:xfrm>
          <a:prstGeom prst="rect">
            <a:avLst/>
          </a:prstGeom>
          <a:noFill/>
        </p:spPr>
        <p:txBody>
          <a:bodyPr wrap="square" rtlCol="0">
            <a:spAutoFit/>
          </a:bodyPr>
          <a:lstStyle/>
          <a:p>
            <a:pPr algn="dist"/>
            <a:r>
              <a:rPr lang="en-US" dirty="0">
                <a:solidFill>
                  <a:schemeClr val="bg1"/>
                </a:solidFill>
              </a:rPr>
              <a:t>ALABAMA MOUNTAIN LAKES TOURIST ASSOCIATION</a:t>
            </a:r>
          </a:p>
        </p:txBody>
      </p:sp>
      <p:sp>
        <p:nvSpPr>
          <p:cNvPr id="6" name="Title 1"/>
          <p:cNvSpPr txBox="1">
            <a:spLocks/>
          </p:cNvSpPr>
          <p:nvPr/>
        </p:nvSpPr>
        <p:spPr>
          <a:xfrm>
            <a:off x="463550" y="67136"/>
            <a:ext cx="8229600" cy="5361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PRINT AND INTERNET ADVERTISING</a:t>
            </a:r>
          </a:p>
        </p:txBody>
      </p:sp>
      <p:sp>
        <p:nvSpPr>
          <p:cNvPr id="9" name="TextBox 8">
            <a:extLst>
              <a:ext uri="{FF2B5EF4-FFF2-40B4-BE49-F238E27FC236}">
                <a16:creationId xmlns:a16="http://schemas.microsoft.com/office/drawing/2014/main" id="{DF639972-2103-6F44-B8BF-43CC8428C96C}"/>
              </a:ext>
            </a:extLst>
          </p:cNvPr>
          <p:cNvSpPr txBox="1"/>
          <p:nvPr/>
        </p:nvSpPr>
        <p:spPr>
          <a:xfrm>
            <a:off x="2232523" y="5504561"/>
            <a:ext cx="4949984" cy="584775"/>
          </a:xfrm>
          <a:prstGeom prst="rect">
            <a:avLst/>
          </a:prstGeom>
          <a:noFill/>
        </p:spPr>
        <p:txBody>
          <a:bodyPr wrap="square" rtlCol="0">
            <a:spAutoFit/>
          </a:bodyPr>
          <a:lstStyle/>
          <a:p>
            <a:pPr algn="ctr"/>
            <a:r>
              <a:rPr lang="en-US" b="1" dirty="0"/>
              <a:t>AUBURN UNIVERSITY GEDI CONFERENCE</a:t>
            </a:r>
          </a:p>
          <a:p>
            <a:pPr algn="ctr"/>
            <a:r>
              <a:rPr lang="en-US" sz="1400" dirty="0"/>
              <a:t>One-Half page display ad, November</a:t>
            </a:r>
          </a:p>
        </p:txBody>
      </p:sp>
      <p:pic>
        <p:nvPicPr>
          <p:cNvPr id="10" name="Picture 9">
            <a:extLst>
              <a:ext uri="{FF2B5EF4-FFF2-40B4-BE49-F238E27FC236}">
                <a16:creationId xmlns:a16="http://schemas.microsoft.com/office/drawing/2014/main" id="{A6283BE5-E98E-EE42-9632-6BE54D68D8D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899" y="6332650"/>
            <a:ext cx="1136651" cy="423221"/>
          </a:xfrm>
          <a:prstGeom prst="rect">
            <a:avLst/>
          </a:prstGeom>
        </p:spPr>
      </p:pic>
      <p:pic>
        <p:nvPicPr>
          <p:cNvPr id="3" name="Picture 2">
            <a:extLst>
              <a:ext uri="{FF2B5EF4-FFF2-40B4-BE49-F238E27FC236}">
                <a16:creationId xmlns:a16="http://schemas.microsoft.com/office/drawing/2014/main" id="{F9B17D70-BF19-5E4E-808F-E9F176293247}"/>
              </a:ext>
            </a:extLst>
          </p:cNvPr>
          <p:cNvPicPr>
            <a:picLocks noChangeAspect="1"/>
          </p:cNvPicPr>
          <p:nvPr/>
        </p:nvPicPr>
        <p:blipFill>
          <a:blip r:embed="rId3"/>
          <a:stretch>
            <a:fillRect/>
          </a:stretch>
        </p:blipFill>
        <p:spPr>
          <a:xfrm>
            <a:off x="2153307" y="1524245"/>
            <a:ext cx="5029200" cy="3886200"/>
          </a:xfrm>
          <a:prstGeom prst="rect">
            <a:avLst/>
          </a:prstGeom>
        </p:spPr>
      </p:pic>
    </p:spTree>
    <p:extLst>
      <p:ext uri="{BB962C8B-B14F-4D97-AF65-F5344CB8AC3E}">
        <p14:creationId xmlns:p14="http://schemas.microsoft.com/office/powerpoint/2010/main" val="3775625564"/>
      </p:ext>
    </p:extLst>
  </p:cSld>
  <p:clrMapOvr>
    <a:masterClrMapping/>
  </p:clrMapOvr>
  <p:transition spd="slow">
    <p:cover dir="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21355</TotalTime>
  <Words>6385</Words>
  <Application>Microsoft Macintosh PowerPoint</Application>
  <PresentationFormat>On-screen Show (4:3)</PresentationFormat>
  <Paragraphs>513</Paragraphs>
  <Slides>78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78</vt:i4>
      </vt:variant>
    </vt:vector>
  </HeadingPairs>
  <TitlesOfParts>
    <vt:vector size="81"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Graphics South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Roland Langley</dc:creator>
  <cp:lastModifiedBy>Karen Beasley</cp:lastModifiedBy>
  <cp:revision>1083</cp:revision>
  <cp:lastPrinted>2022-07-19T18:54:36Z</cp:lastPrinted>
  <dcterms:created xsi:type="dcterms:W3CDTF">2017-04-12T13:32:34Z</dcterms:created>
  <dcterms:modified xsi:type="dcterms:W3CDTF">2023-04-21T20:11:21Z</dcterms:modified>
</cp:coreProperties>
</file>